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xls" ContentType="application/vnd.ms-excel"/>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4" r:id="rId2"/>
  </p:sldMasterIdLst>
  <p:notesMasterIdLst>
    <p:notesMasterId r:id="rId57"/>
  </p:notesMasterIdLst>
  <p:sldIdLst>
    <p:sldId id="300" r:id="rId3"/>
    <p:sldId id="317" r:id="rId4"/>
    <p:sldId id="318" r:id="rId5"/>
    <p:sldId id="311" r:id="rId6"/>
    <p:sldId id="310" r:id="rId7"/>
    <p:sldId id="321" r:id="rId8"/>
    <p:sldId id="330" r:id="rId9"/>
    <p:sldId id="319" r:id="rId10"/>
    <p:sldId id="320" r:id="rId11"/>
    <p:sldId id="261" r:id="rId12"/>
    <p:sldId id="258" r:id="rId13"/>
    <p:sldId id="265" r:id="rId14"/>
    <p:sldId id="263" r:id="rId15"/>
    <p:sldId id="264" r:id="rId16"/>
    <p:sldId id="268" r:id="rId17"/>
    <p:sldId id="259" r:id="rId18"/>
    <p:sldId id="269" r:id="rId19"/>
    <p:sldId id="273" r:id="rId20"/>
    <p:sldId id="274" r:id="rId21"/>
    <p:sldId id="275" r:id="rId22"/>
    <p:sldId id="276" r:id="rId23"/>
    <p:sldId id="297" r:id="rId24"/>
    <p:sldId id="262" r:id="rId25"/>
    <p:sldId id="298" r:id="rId26"/>
    <p:sldId id="279" r:id="rId27"/>
    <p:sldId id="280" r:id="rId28"/>
    <p:sldId id="281" r:id="rId29"/>
    <p:sldId id="282" r:id="rId30"/>
    <p:sldId id="283" r:id="rId31"/>
    <p:sldId id="284" r:id="rId32"/>
    <p:sldId id="285" r:id="rId33"/>
    <p:sldId id="286" r:id="rId34"/>
    <p:sldId id="287" r:id="rId35"/>
    <p:sldId id="289" r:id="rId36"/>
    <p:sldId id="292" r:id="rId37"/>
    <p:sldId id="290" r:id="rId38"/>
    <p:sldId id="291" r:id="rId39"/>
    <p:sldId id="294" r:id="rId40"/>
    <p:sldId id="293" r:id="rId41"/>
    <p:sldId id="295" r:id="rId42"/>
    <p:sldId id="331" r:id="rId43"/>
    <p:sldId id="296" r:id="rId44"/>
    <p:sldId id="313" r:id="rId45"/>
    <p:sldId id="314" r:id="rId46"/>
    <p:sldId id="315" r:id="rId47"/>
    <p:sldId id="332" r:id="rId48"/>
    <p:sldId id="322" r:id="rId49"/>
    <p:sldId id="323" r:id="rId50"/>
    <p:sldId id="324" r:id="rId51"/>
    <p:sldId id="325" r:id="rId52"/>
    <p:sldId id="326" r:id="rId53"/>
    <p:sldId id="327" r:id="rId54"/>
    <p:sldId id="328" r:id="rId55"/>
    <p:sldId id="32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7336" autoAdjust="0"/>
  </p:normalViewPr>
  <p:slideViewPr>
    <p:cSldViewPr>
      <p:cViewPr>
        <p:scale>
          <a:sx n="70" d="100"/>
          <a:sy n="70" d="100"/>
        </p:scale>
        <p:origin x="-1332" y="-1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image" Target="../media/image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image" Target="../media/image99.emf"/><Relationship Id="rId5" Type="http://schemas.openxmlformats.org/officeDocument/2006/relationships/image" Target="../media/image103.emf"/><Relationship Id="rId4" Type="http://schemas.openxmlformats.org/officeDocument/2006/relationships/image" Target="../media/image102.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image" Target="../media/image10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808E3E-9DE3-461E-98FA-14B8A38C856E}" type="datetimeFigureOut">
              <a:rPr lang="en-US" smtClean="0"/>
              <a:t>6/24/2015</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6966CB-3734-450D-B6AE-87CECFCEDA44}" type="slidenum">
              <a:rPr lang="en-US" smtClean="0"/>
              <a:t>‹N›</a:t>
            </a:fld>
            <a:endParaRPr lang="en-US"/>
          </a:p>
        </p:txBody>
      </p:sp>
    </p:spTree>
    <p:extLst>
      <p:ext uri="{BB962C8B-B14F-4D97-AF65-F5344CB8AC3E}">
        <p14:creationId xmlns:p14="http://schemas.microsoft.com/office/powerpoint/2010/main" val="126719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10"/>
          </p:nvPr>
        </p:nvSpPr>
        <p:spPr/>
        <p:txBody>
          <a:bodyPr/>
          <a:lstStyle/>
          <a:p>
            <a:r>
              <a:rPr lang="it-IT" smtClean="0"/>
              <a:t>Pier Carlo Ricci, UNICA - RESET coordinator -</a:t>
            </a:r>
            <a:endParaRPr lang="en-GB"/>
          </a:p>
        </p:txBody>
      </p:sp>
      <p:sp>
        <p:nvSpPr>
          <p:cNvPr id="5" name="Segnaposto numero diapositiva 4"/>
          <p:cNvSpPr>
            <a:spLocks noGrp="1"/>
          </p:cNvSpPr>
          <p:nvPr>
            <p:ph type="sldNum" sz="quarter" idx="11"/>
          </p:nvPr>
        </p:nvSpPr>
        <p:spPr/>
        <p:txBody>
          <a:bodyPr/>
          <a:lstStyle/>
          <a:p>
            <a:fld id="{14C430D3-0613-425E-B698-B3A71F5BC7D6}" type="slidenum">
              <a:rPr lang="en-GB" smtClean="0"/>
              <a:t>2</a:t>
            </a:fld>
            <a:endParaRPr lang="en-GB"/>
          </a:p>
        </p:txBody>
      </p:sp>
    </p:spTree>
    <p:extLst>
      <p:ext uri="{BB962C8B-B14F-4D97-AF65-F5344CB8AC3E}">
        <p14:creationId xmlns:p14="http://schemas.microsoft.com/office/powerpoint/2010/main" val="109924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896FD22-F89B-413F-9380-08DFC47F5437}" type="slidenum">
              <a:rPr lang="en-US"/>
              <a:pPr/>
              <a:t>12</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world of LED lighting continues to make rapid advancements.  These advancements offer a wide range of benefits to general illumination, from energy efficiency and design enhancement, to extended life and technical improvements such as compact size, shock resistance and more.  The benefits of LEDs are literally transforming the process of lighting design.  Not only are LEDs more cost effective in the long run, they use less energy, are more durable and effective and are the healthier choice for a greener tomorrow.</a:t>
            </a:r>
          </a:p>
          <a:p>
            <a:pPr eaLnBrk="1" hangingPunct="1"/>
            <a:endParaRPr lang="en-US" dirty="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world’s total production of germanium was around 100 – 120 tons in 2011, approximately 30% of that was recycled from electronic devices and coal fly ash. Over 60% of the germanium used during the manufacturing of most optical devices is routinely recycled as new scrap. </a:t>
            </a:r>
            <a:r>
              <a:rPr lang="en-US" u="sng" dirty="0" smtClean="0"/>
              <a:t>The pre-consumer recovery of germanium mostly comes from photovoltaic panels and </a:t>
            </a:r>
            <a:r>
              <a:rPr lang="en-US" u="sng" dirty="0" err="1" smtClean="0"/>
              <a:t>fibre</a:t>
            </a:r>
            <a:r>
              <a:rPr lang="en-US" u="sng" dirty="0" smtClean="0"/>
              <a:t> optics, while post-consumer recovery is very limited.</a:t>
            </a:r>
            <a:endParaRPr lang="it-IT" u="sng" dirty="0" smtClean="0"/>
          </a:p>
          <a:p>
            <a:endParaRPr lang="en-US" dirty="0"/>
          </a:p>
        </p:txBody>
      </p:sp>
      <p:sp>
        <p:nvSpPr>
          <p:cNvPr id="4" name="Segnaposto numero diapositiva 3"/>
          <p:cNvSpPr>
            <a:spLocks noGrp="1"/>
          </p:cNvSpPr>
          <p:nvPr>
            <p:ph type="sldNum" sz="quarter" idx="10"/>
          </p:nvPr>
        </p:nvSpPr>
        <p:spPr/>
        <p:txBody>
          <a:bodyPr/>
          <a:lstStyle/>
          <a:p>
            <a:fld id="{356966CB-3734-450D-B6AE-87CECFCEDA44}" type="slidenum">
              <a:rPr lang="en-US" smtClean="0"/>
              <a:t>48</a:t>
            </a:fld>
            <a:endParaRPr lang="en-US"/>
          </a:p>
        </p:txBody>
      </p:sp>
    </p:spTree>
    <p:extLst>
      <p:ext uri="{BB962C8B-B14F-4D97-AF65-F5344CB8AC3E}">
        <p14:creationId xmlns:p14="http://schemas.microsoft.com/office/powerpoint/2010/main" val="154653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It is difficult to increase the production of these </a:t>
            </a:r>
            <a:r>
              <a:rPr lang="en-GB" dirty="0" err="1" smtClean="0"/>
              <a:t>byproducts</a:t>
            </a:r>
            <a:r>
              <a:rPr lang="en-GB" dirty="0" smtClean="0"/>
              <a:t> metals, so another option is to boost the recovery and recycling of germanium.</a:t>
            </a:r>
          </a:p>
          <a:p>
            <a:endParaRPr lang="en-GB" dirty="0"/>
          </a:p>
        </p:txBody>
      </p:sp>
      <p:sp>
        <p:nvSpPr>
          <p:cNvPr id="4" name="Segnaposto numero diapositiva 3"/>
          <p:cNvSpPr>
            <a:spLocks noGrp="1"/>
          </p:cNvSpPr>
          <p:nvPr>
            <p:ph type="sldNum" sz="quarter" idx="10"/>
          </p:nvPr>
        </p:nvSpPr>
        <p:spPr/>
        <p:txBody>
          <a:bodyPr/>
          <a:lstStyle/>
          <a:p>
            <a:fld id="{14C430D3-0613-425E-B698-B3A71F5BC7D6}" type="slidenum">
              <a:rPr lang="en-GB" smtClean="0"/>
              <a:t>49</a:t>
            </a:fld>
            <a:endParaRPr lang="en-GB"/>
          </a:p>
        </p:txBody>
      </p:sp>
    </p:spTree>
    <p:extLst>
      <p:ext uri="{BB962C8B-B14F-4D97-AF65-F5344CB8AC3E}">
        <p14:creationId xmlns:p14="http://schemas.microsoft.com/office/powerpoint/2010/main" val="2406724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76600" y="4140200"/>
            <a:ext cx="5257800" cy="711200"/>
          </a:xfrm>
        </p:spPr>
        <p:txBody>
          <a:bodyPr/>
          <a:lstStyle>
            <a:lvl1pPr algn="r">
              <a:defRPr sz="4000">
                <a:effectLst/>
              </a:defRPr>
            </a:lvl1pPr>
          </a:lstStyle>
          <a:p>
            <a:r>
              <a:rPr lang="en-US" dirty="0" smtClean="0"/>
              <a:t>Click to edit title</a:t>
            </a:r>
            <a:endParaRPr lang="en-US" dirty="0"/>
          </a:p>
        </p:txBody>
      </p:sp>
      <p:sp>
        <p:nvSpPr>
          <p:cNvPr id="3" name="Subtitle 2"/>
          <p:cNvSpPr>
            <a:spLocks noGrp="1"/>
          </p:cNvSpPr>
          <p:nvPr>
            <p:ph type="subTitle" idx="1"/>
          </p:nvPr>
        </p:nvSpPr>
        <p:spPr>
          <a:xfrm>
            <a:off x="3276600" y="4851400"/>
            <a:ext cx="5257800" cy="1219200"/>
          </a:xfrm>
        </p:spPr>
        <p:txBody>
          <a:bodyPr/>
          <a:lstStyle>
            <a:lvl1pPr marL="0" indent="0" algn="r">
              <a:buNone/>
              <a:defRPr>
                <a:solidFill>
                  <a:schemeClr val="tx1">
                    <a:lumMod val="85000"/>
                    <a:lumOff val="1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374750E-E715-491B-88BE-B60A7E7D4C10}" type="datetime1">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1ADCC8FF-966F-4841-9554-F33520564664}" type="datetime1">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1396999"/>
            <a:ext cx="2057400" cy="4729164"/>
          </a:xfrm>
        </p:spPr>
        <p:txBody>
          <a:bodyPr vert="eaVert"/>
          <a:lstStyle/>
          <a:p>
            <a:r>
              <a:rPr lang="en-US" dirty="0" smtClean="0"/>
              <a:t>Click to edit title style</a:t>
            </a:r>
            <a:endParaRPr lang="en-US" dirty="0"/>
          </a:p>
        </p:txBody>
      </p:sp>
      <p:sp>
        <p:nvSpPr>
          <p:cNvPr id="3" name="Vertical Text Placeholder 2"/>
          <p:cNvSpPr>
            <a:spLocks noGrp="1"/>
          </p:cNvSpPr>
          <p:nvPr>
            <p:ph type="body" orient="vert" idx="1"/>
          </p:nvPr>
        </p:nvSpPr>
        <p:spPr>
          <a:xfrm>
            <a:off x="457200" y="1396999"/>
            <a:ext cx="6019800" cy="472916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18C16353-5D85-455E-BE60-940BAD642A89}" type="datetime1">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76600" y="4140200"/>
            <a:ext cx="5257800" cy="711200"/>
          </a:xfrm>
        </p:spPr>
        <p:txBody>
          <a:bodyPr/>
          <a:lstStyle>
            <a:lvl1pPr algn="r">
              <a:defRPr sz="4000">
                <a:effectLst/>
              </a:defRPr>
            </a:lvl1pPr>
          </a:lstStyle>
          <a:p>
            <a:r>
              <a:rPr lang="en-US" dirty="0" smtClean="0"/>
              <a:t>Click to edit title</a:t>
            </a:r>
            <a:endParaRPr lang="en-US" dirty="0"/>
          </a:p>
        </p:txBody>
      </p:sp>
      <p:sp>
        <p:nvSpPr>
          <p:cNvPr id="3" name="Subtitle 2"/>
          <p:cNvSpPr>
            <a:spLocks noGrp="1"/>
          </p:cNvSpPr>
          <p:nvPr>
            <p:ph type="subTitle" idx="1"/>
          </p:nvPr>
        </p:nvSpPr>
        <p:spPr>
          <a:xfrm>
            <a:off x="3276600" y="4851400"/>
            <a:ext cx="5257800" cy="1219200"/>
          </a:xfrm>
        </p:spPr>
        <p:txBody>
          <a:bodyPr/>
          <a:lstStyle>
            <a:lvl1pPr marL="0" indent="0" algn="r">
              <a:buNone/>
              <a:defRPr>
                <a:solidFill>
                  <a:schemeClr val="tx1">
                    <a:lumMod val="85000"/>
                    <a:lumOff val="1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2787B86-CEA9-45AA-A2A4-B1264A95781C}" type="datetime1">
              <a:rPr lang="en-US" smtClean="0">
                <a:solidFill>
                  <a:prstClr val="black">
                    <a:tint val="75000"/>
                  </a:prstClr>
                </a:solidFill>
              </a:r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276005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F0ADBBDD-D051-42AC-80A4-84FB17EA8207}" type="datetime1">
              <a:rPr lang="en-US" smtClean="0">
                <a:solidFill>
                  <a:prstClr val="black">
                    <a:tint val="75000"/>
                  </a:prstClr>
                </a:solidFill>
              </a:r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5539762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3200" b="1" cap="all"/>
            </a:lvl1pPr>
          </a:lstStyle>
          <a:p>
            <a:r>
              <a:rPr lang="en-US" dirty="0" smtClean="0"/>
              <a:t>Click to edit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9136913A-D948-4942-A872-60AE36F7BBBC}" type="datetime1">
              <a:rPr lang="en-US" smtClean="0">
                <a:solidFill>
                  <a:prstClr val="black">
                    <a:tint val="75000"/>
                  </a:prstClr>
                </a:solidFill>
              </a:r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765945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Content Placeholder 2"/>
          <p:cNvSpPr>
            <a:spLocks noGrp="1"/>
          </p:cNvSpPr>
          <p:nvPr>
            <p:ph sz="half" idx="1"/>
          </p:nvPr>
        </p:nvSpPr>
        <p:spPr>
          <a:xfrm>
            <a:off x="457200" y="1295402"/>
            <a:ext cx="4038600" cy="4830764"/>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48200" y="1295402"/>
            <a:ext cx="4038600" cy="4830764"/>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F8F499D4-2694-456F-802F-A551EE926A06}" type="datetime1">
              <a:rPr lang="en-US" smtClean="0">
                <a:solidFill>
                  <a:prstClr val="black">
                    <a:tint val="75000"/>
                  </a:prstClr>
                </a:solidFill>
              </a:r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275185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 style</a:t>
            </a:r>
            <a:endParaRPr lang="en-US" dirty="0"/>
          </a:p>
        </p:txBody>
      </p:sp>
      <p:sp>
        <p:nvSpPr>
          <p:cNvPr id="3" name="Text Placeholder 2"/>
          <p:cNvSpPr>
            <a:spLocks noGrp="1"/>
          </p:cNvSpPr>
          <p:nvPr>
            <p:ph type="body" idx="1"/>
          </p:nvPr>
        </p:nvSpPr>
        <p:spPr>
          <a:xfrm>
            <a:off x="457200" y="1193801"/>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1905000"/>
            <a:ext cx="4040188"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5029" y="1193801"/>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9" y="1905000"/>
            <a:ext cx="4041775"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fld id="{7D40B36F-548C-40BE-B835-BB0C6BF313C2}" type="datetime1">
              <a:rPr lang="en-US" smtClean="0">
                <a:solidFill>
                  <a:prstClr val="black">
                    <a:tint val="75000"/>
                  </a:prstClr>
                </a:solidFill>
              </a:rPr>
              <a:t>6/24/2015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9837211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Date Placeholder 2"/>
          <p:cNvSpPr>
            <a:spLocks noGrp="1"/>
          </p:cNvSpPr>
          <p:nvPr>
            <p:ph type="dt" sz="half" idx="10"/>
          </p:nvPr>
        </p:nvSpPr>
        <p:spPr/>
        <p:txBody>
          <a:bodyPr/>
          <a:lstStyle/>
          <a:p>
            <a:fld id="{887B81B0-3101-49AC-991B-8AFDDF99F221}" type="datetime1">
              <a:rPr lang="en-US" smtClean="0">
                <a:solidFill>
                  <a:prstClr val="black">
                    <a:tint val="75000"/>
                  </a:prstClr>
                </a:solidFill>
              </a:rPr>
              <a:t>6/24/2015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290172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439B2-44FE-4529-BCB0-F4A3F69A9791}" type="datetime1">
              <a:rPr lang="en-US" smtClean="0">
                <a:solidFill>
                  <a:prstClr val="black">
                    <a:tint val="75000"/>
                  </a:prstClr>
                </a:solidFill>
              </a:rPr>
              <a:t>6/24/2015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0730095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4" y="1092201"/>
            <a:ext cx="3008313" cy="1162051"/>
          </a:xfrm>
        </p:spPr>
        <p:txBody>
          <a:bodyPr anchor="b"/>
          <a:lstStyle>
            <a:lvl1pPr algn="l">
              <a:defRPr sz="2000" b="1"/>
            </a:lvl1pPr>
          </a:lstStyle>
          <a:p>
            <a:r>
              <a:rPr lang="it-IT" smtClean="0"/>
              <a:t>Fare clic per modificare lo stile del titolo</a:t>
            </a:r>
            <a:endParaRPr lang="en-US"/>
          </a:p>
        </p:txBody>
      </p:sp>
      <p:sp>
        <p:nvSpPr>
          <p:cNvPr id="3" name="Content Placeholder 2"/>
          <p:cNvSpPr>
            <a:spLocks noGrp="1"/>
          </p:cNvSpPr>
          <p:nvPr>
            <p:ph idx="1"/>
          </p:nvPr>
        </p:nvSpPr>
        <p:spPr>
          <a:xfrm>
            <a:off x="3575050" y="1092202"/>
            <a:ext cx="5111750" cy="503396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457204" y="2311402"/>
            <a:ext cx="3008313" cy="38147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345C6D-2AFB-4031-818F-C4724215D6BA}" type="datetime1">
              <a:rPr lang="en-US" smtClean="0">
                <a:solidFill>
                  <a:prstClr val="black">
                    <a:tint val="75000"/>
                  </a:prstClr>
                </a:solidFill>
              </a:r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128422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6E404B08-CDA0-4CFF-8443-248A884BD2FD}" type="datetime1">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it-IT" smtClean="0"/>
              <a:t>Fare clic per modificare lo stile del titolo</a:t>
            </a:r>
            <a:endParaRPr lang="en-US"/>
          </a:p>
        </p:txBody>
      </p:sp>
      <p:sp>
        <p:nvSpPr>
          <p:cNvPr id="3" name="Picture Placeholder 2"/>
          <p:cNvSpPr>
            <a:spLocks noGrp="1"/>
          </p:cNvSpPr>
          <p:nvPr>
            <p:ph type="pic" idx="1"/>
          </p:nvPr>
        </p:nvSpPr>
        <p:spPr>
          <a:xfrm>
            <a:off x="1792288" y="1193801"/>
            <a:ext cx="5486400" cy="3533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D420114C-2698-4F2F-B326-DAF0E1ABBEB5}" type="datetime1">
              <a:rPr lang="en-US" smtClean="0">
                <a:solidFill>
                  <a:prstClr val="black">
                    <a:tint val="75000"/>
                  </a:prstClr>
                </a:solidFill>
              </a:r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224330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E829FB4F-CA11-408B-8A61-716F964A8439}" type="datetime1">
              <a:rPr lang="en-US" smtClean="0">
                <a:solidFill>
                  <a:prstClr val="black">
                    <a:tint val="75000"/>
                  </a:prstClr>
                </a:solidFill>
              </a:r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678265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1396999"/>
            <a:ext cx="2057400" cy="4729164"/>
          </a:xfrm>
        </p:spPr>
        <p:txBody>
          <a:bodyPr vert="eaVert"/>
          <a:lstStyle/>
          <a:p>
            <a:r>
              <a:rPr lang="en-US" dirty="0" smtClean="0"/>
              <a:t>Click to edit title style</a:t>
            </a:r>
            <a:endParaRPr lang="en-US" dirty="0"/>
          </a:p>
        </p:txBody>
      </p:sp>
      <p:sp>
        <p:nvSpPr>
          <p:cNvPr id="3" name="Vertical Text Placeholder 2"/>
          <p:cNvSpPr>
            <a:spLocks noGrp="1"/>
          </p:cNvSpPr>
          <p:nvPr>
            <p:ph type="body" orient="vert" idx="1"/>
          </p:nvPr>
        </p:nvSpPr>
        <p:spPr>
          <a:xfrm>
            <a:off x="457200" y="1396999"/>
            <a:ext cx="6019800" cy="472916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61EBE5C1-5F7B-4DDA-9890-B08DF5531CF7}" type="datetime1">
              <a:rPr lang="en-US" smtClean="0">
                <a:solidFill>
                  <a:prstClr val="black">
                    <a:tint val="75000"/>
                  </a:prstClr>
                </a:solidFill>
              </a:r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4177478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3200" b="1" cap="all"/>
            </a:lvl1pPr>
          </a:lstStyle>
          <a:p>
            <a:r>
              <a:rPr lang="en-US" dirty="0" smtClean="0"/>
              <a:t>Click to edit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50553561-A060-4E36-AC40-B1C44FB4507D}" type="datetime1">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Content Placeholder 2"/>
          <p:cNvSpPr>
            <a:spLocks noGrp="1"/>
          </p:cNvSpPr>
          <p:nvPr>
            <p:ph sz="half" idx="1"/>
          </p:nvPr>
        </p:nvSpPr>
        <p:spPr>
          <a:xfrm>
            <a:off x="457200" y="1295402"/>
            <a:ext cx="4038600" cy="4830764"/>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48200" y="1295402"/>
            <a:ext cx="4038600" cy="4830764"/>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00E6B505-7BA3-4E2F-AA32-9AFF986BBA63}" type="datetime1">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 style</a:t>
            </a:r>
            <a:endParaRPr lang="en-US" dirty="0"/>
          </a:p>
        </p:txBody>
      </p:sp>
      <p:sp>
        <p:nvSpPr>
          <p:cNvPr id="3" name="Text Placeholder 2"/>
          <p:cNvSpPr>
            <a:spLocks noGrp="1"/>
          </p:cNvSpPr>
          <p:nvPr>
            <p:ph type="body" idx="1"/>
          </p:nvPr>
        </p:nvSpPr>
        <p:spPr>
          <a:xfrm>
            <a:off x="457200" y="1193801"/>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1905000"/>
            <a:ext cx="4040188"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5029" y="1193801"/>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9" y="1905000"/>
            <a:ext cx="4041775"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fld id="{853C8728-4EA3-4BB4-BFC1-3FC868FE574D}" type="datetime1">
              <a:rPr lang="en-US" smtClean="0"/>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Date Placeholder 2"/>
          <p:cNvSpPr>
            <a:spLocks noGrp="1"/>
          </p:cNvSpPr>
          <p:nvPr>
            <p:ph type="dt" sz="half" idx="10"/>
          </p:nvPr>
        </p:nvSpPr>
        <p:spPr/>
        <p:txBody>
          <a:bodyPr/>
          <a:lstStyle/>
          <a:p>
            <a:fld id="{3A1B9C3B-BB58-4C53-9790-E62A04F43DB7}" type="datetime1">
              <a:rPr lang="en-US" smtClean="0"/>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A8DA7-B97D-4947-BE8F-BA79A351678C}" type="datetime1">
              <a:rPr lang="en-US" smtClean="0"/>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4" y="1092201"/>
            <a:ext cx="3008313" cy="1162051"/>
          </a:xfrm>
        </p:spPr>
        <p:txBody>
          <a:bodyPr anchor="b"/>
          <a:lstStyle>
            <a:lvl1pPr algn="l">
              <a:defRPr sz="2000" b="1"/>
            </a:lvl1pPr>
          </a:lstStyle>
          <a:p>
            <a:r>
              <a:rPr lang="it-IT" smtClean="0"/>
              <a:t>Fare clic per modificare lo stile del titolo</a:t>
            </a:r>
            <a:endParaRPr lang="en-US"/>
          </a:p>
        </p:txBody>
      </p:sp>
      <p:sp>
        <p:nvSpPr>
          <p:cNvPr id="3" name="Content Placeholder 2"/>
          <p:cNvSpPr>
            <a:spLocks noGrp="1"/>
          </p:cNvSpPr>
          <p:nvPr>
            <p:ph idx="1"/>
          </p:nvPr>
        </p:nvSpPr>
        <p:spPr>
          <a:xfrm>
            <a:off x="3575050" y="1092202"/>
            <a:ext cx="5111750" cy="503396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457204" y="2311402"/>
            <a:ext cx="3008313" cy="38147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2869E84E-AE8E-422F-9299-43DF85901DB8}" type="datetime1">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it-IT" smtClean="0"/>
              <a:t>Fare clic per modificare lo stile del titolo</a:t>
            </a:r>
            <a:endParaRPr lang="en-US"/>
          </a:p>
        </p:txBody>
      </p:sp>
      <p:sp>
        <p:nvSpPr>
          <p:cNvPr id="3" name="Picture Placeholder 2"/>
          <p:cNvSpPr>
            <a:spLocks noGrp="1"/>
          </p:cNvSpPr>
          <p:nvPr>
            <p:ph type="pic" idx="1"/>
          </p:nvPr>
        </p:nvSpPr>
        <p:spPr>
          <a:xfrm>
            <a:off x="1792288" y="1193801"/>
            <a:ext cx="5486400" cy="3533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9D24CC1-5931-49DE-A2EB-735CE23F2C42}" type="datetime1">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F97CF-ED67-4CE1-8BD9-FB52DE21B8AD}" type="slidenum">
              <a:rPr lang="en-US" smtClean="0"/>
              <a:t>‹N›</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7801"/>
            <a:ext cx="8229600" cy="812801"/>
          </a:xfrm>
          <a:prstGeom prst="rect">
            <a:avLst/>
          </a:prstGeom>
        </p:spPr>
        <p:txBody>
          <a:bodyPr vert="horz" lIns="91440" tIns="45720" rIns="91440" bIns="45720" rtlCol="0" anchor="ctr">
            <a:no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295402"/>
            <a:ext cx="8229600" cy="4830764"/>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A406C-01D9-45C7-8F54-889A18D5D573}" type="datetime1">
              <a:rPr lang="en-US" smtClean="0"/>
              <a:t>6/24/2015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F97CF-ED67-4CE1-8BD9-FB52DE21B8AD}"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lang="en-US" sz="3600" kern="1200" dirty="0">
          <a:gradFill flip="none" rotWithShape="1">
            <a:gsLst>
              <a:gs pos="0">
                <a:srgbClr val="26588D"/>
              </a:gs>
              <a:gs pos="100000">
                <a:srgbClr val="4197C6"/>
              </a:gs>
            </a:gsLst>
            <a:lin ang="16200000" scaled="1"/>
            <a:tileRect/>
          </a:gra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7801"/>
            <a:ext cx="8229600" cy="812801"/>
          </a:xfrm>
          <a:prstGeom prst="rect">
            <a:avLst/>
          </a:prstGeom>
        </p:spPr>
        <p:txBody>
          <a:bodyPr vert="horz" lIns="91440" tIns="45720" rIns="91440" bIns="45720" rtlCol="0" anchor="ctr">
            <a:no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295402"/>
            <a:ext cx="8229600" cy="4830764"/>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7E792-428B-41AB-A899-F14FA51B42D5}" type="datetime1">
              <a:rPr lang="en-US" smtClean="0">
                <a:solidFill>
                  <a:prstClr val="black">
                    <a:tint val="75000"/>
                  </a:prstClr>
                </a:solidFill>
              </a:rPr>
              <a:t>6/24/2015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F97CF-ED67-4CE1-8BD9-FB52DE21B8A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987917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lang="en-US" sz="3600" kern="1200" dirty="0">
          <a:gradFill flip="none" rotWithShape="1">
            <a:gsLst>
              <a:gs pos="0">
                <a:srgbClr val="26588D"/>
              </a:gs>
              <a:gs pos="100000">
                <a:srgbClr val="4197C6"/>
              </a:gs>
            </a:gsLst>
            <a:lin ang="16200000" scaled="1"/>
            <a:tileRect/>
          </a:gra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image" Target="../media/image2.png"/><Relationship Id="rId7" Type="http://schemas.openxmlformats.org/officeDocument/2006/relationships/image" Target="../media/image57.png"/><Relationship Id="rId12" Type="http://schemas.openxmlformats.org/officeDocument/2006/relationships/image" Target="../media/image62.jpeg"/><Relationship Id="rId17" Type="http://schemas.openxmlformats.org/officeDocument/2006/relationships/image" Target="../media/image67.png"/><Relationship Id="rId2" Type="http://schemas.openxmlformats.org/officeDocument/2006/relationships/slideLayout" Target="../slideLayouts/slideLayout6.xml"/><Relationship Id="rId16" Type="http://schemas.openxmlformats.org/officeDocument/2006/relationships/image" Target="../media/image66.jpeg"/><Relationship Id="rId1" Type="http://schemas.openxmlformats.org/officeDocument/2006/relationships/vmlDrawing" Target="../drawings/vmlDrawing1.v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emf"/><Relationship Id="rId15" Type="http://schemas.openxmlformats.org/officeDocument/2006/relationships/image" Target="../media/image65.jpeg"/><Relationship Id="rId10" Type="http://schemas.openxmlformats.org/officeDocument/2006/relationships/image" Target="../media/image60.jpeg"/><Relationship Id="rId19" Type="http://schemas.openxmlformats.org/officeDocument/2006/relationships/image" Target="../media/image69.jpeg"/><Relationship Id="rId4" Type="http://schemas.openxmlformats.org/officeDocument/2006/relationships/oleObject" Target="../embeddings/Microsoft_Excel_97-2003_Worksheet1.xls"/><Relationship Id="rId9" Type="http://schemas.openxmlformats.org/officeDocument/2006/relationships/image" Target="../media/image59.jpeg"/><Relationship Id="rId14"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ec.europa.eu/eip/raw-materials/en/nature-commitments/i-technology-pillar"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hyperlink" Target="https://ec.europa.eu/eip/raw-materials/en/nature-commitments/action-area-n%C2%B0-i7-materials-electronic-devices" TargetMode="External"/><Relationship Id="rId4" Type="http://schemas.openxmlformats.org/officeDocument/2006/relationships/hyperlink" Target="https://ec.europa.eu/eip/raw-materials/en/nature-commitments/ic-priority-area-substitution-raw-materia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83.jpe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90.tiff"/><Relationship Id="rId5" Type="http://schemas.openxmlformats.org/officeDocument/2006/relationships/image" Target="../media/image89.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png"/><Relationship Id="rId7" Type="http://schemas.openxmlformats.org/officeDocument/2006/relationships/image" Target="../media/image92.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91.emf"/><Relationship Id="rId4" Type="http://schemas.openxmlformats.org/officeDocument/2006/relationships/oleObject" Target="../embeddings/oleObject2.bin"/><Relationship Id="rId9" Type="http://schemas.openxmlformats.org/officeDocument/2006/relationships/image" Target="../media/image93.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2.png"/><Relationship Id="rId4" Type="http://schemas.openxmlformats.org/officeDocument/2006/relationships/image" Target="../media/image94.emf"/></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jpeg"/><Relationship Id="rId18" Type="http://schemas.openxmlformats.org/officeDocument/2006/relationships/image" Target="../media/image17.emf"/><Relationship Id="rId26" Type="http://schemas.openxmlformats.org/officeDocument/2006/relationships/image" Target="../media/image25.emf"/><Relationship Id="rId3" Type="http://schemas.openxmlformats.org/officeDocument/2006/relationships/image" Target="../media/image2.png"/><Relationship Id="rId21" Type="http://schemas.openxmlformats.org/officeDocument/2006/relationships/image" Target="../media/image20.emf"/><Relationship Id="rId34" Type="http://schemas.openxmlformats.org/officeDocument/2006/relationships/image" Target="../media/image33.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5" Type="http://schemas.openxmlformats.org/officeDocument/2006/relationships/image" Target="../media/image24.emf"/><Relationship Id="rId33" Type="http://schemas.openxmlformats.org/officeDocument/2006/relationships/image" Target="../media/image32.emf"/><Relationship Id="rId38" Type="http://schemas.openxmlformats.org/officeDocument/2006/relationships/image" Target="../media/image37.emf"/><Relationship Id="rId2" Type="http://schemas.openxmlformats.org/officeDocument/2006/relationships/image" Target="../media/image3.png"/><Relationship Id="rId16" Type="http://schemas.openxmlformats.org/officeDocument/2006/relationships/image" Target="../media/image15.emf"/><Relationship Id="rId20" Type="http://schemas.openxmlformats.org/officeDocument/2006/relationships/image" Target="../media/image19.emf"/><Relationship Id="rId29" Type="http://schemas.openxmlformats.org/officeDocument/2006/relationships/image" Target="../media/image28.emf"/><Relationship Id="rId1" Type="http://schemas.openxmlformats.org/officeDocument/2006/relationships/slideLayout" Target="../slideLayouts/slideLayout13.xml"/><Relationship Id="rId6" Type="http://schemas.openxmlformats.org/officeDocument/2006/relationships/image" Target="../media/image5.emf"/><Relationship Id="rId11" Type="http://schemas.openxmlformats.org/officeDocument/2006/relationships/image" Target="../media/image10.emf"/><Relationship Id="rId24" Type="http://schemas.openxmlformats.org/officeDocument/2006/relationships/image" Target="../media/image23.emf"/><Relationship Id="rId32" Type="http://schemas.openxmlformats.org/officeDocument/2006/relationships/image" Target="../media/image31.emf"/><Relationship Id="rId37" Type="http://schemas.openxmlformats.org/officeDocument/2006/relationships/image" Target="../media/image36.emf"/><Relationship Id="rId5" Type="http://schemas.openxmlformats.org/officeDocument/2006/relationships/image" Target="../media/image4.emf"/><Relationship Id="rId15" Type="http://schemas.openxmlformats.org/officeDocument/2006/relationships/image" Target="../media/image14.emf"/><Relationship Id="rId23" Type="http://schemas.openxmlformats.org/officeDocument/2006/relationships/image" Target="../media/image22.emf"/><Relationship Id="rId28" Type="http://schemas.openxmlformats.org/officeDocument/2006/relationships/image" Target="../media/image27.emf"/><Relationship Id="rId36" Type="http://schemas.openxmlformats.org/officeDocument/2006/relationships/image" Target="../media/image35.emf"/><Relationship Id="rId10" Type="http://schemas.openxmlformats.org/officeDocument/2006/relationships/image" Target="../media/image9.emf"/><Relationship Id="rId19" Type="http://schemas.openxmlformats.org/officeDocument/2006/relationships/image" Target="../media/image18.emf"/><Relationship Id="rId31"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8.emf"/><Relationship Id="rId14" Type="http://schemas.openxmlformats.org/officeDocument/2006/relationships/image" Target="../media/image13.emf"/><Relationship Id="rId22" Type="http://schemas.openxmlformats.org/officeDocument/2006/relationships/image" Target="../media/image21.emf"/><Relationship Id="rId27" Type="http://schemas.openxmlformats.org/officeDocument/2006/relationships/image" Target="../media/image26.emf"/><Relationship Id="rId30" Type="http://schemas.openxmlformats.org/officeDocument/2006/relationships/image" Target="../media/image29.emf"/><Relationship Id="rId35" Type="http://schemas.openxmlformats.org/officeDocument/2006/relationships/image" Target="../media/image3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oleObject" Target="../embeddings/oleObject6.bin"/><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5.wmf"/><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101.emf"/><Relationship Id="rId13" Type="http://schemas.openxmlformats.org/officeDocument/2006/relationships/image" Target="../media/image2.png"/><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03.e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00.e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102.emf"/><Relationship Id="rId4" Type="http://schemas.openxmlformats.org/officeDocument/2006/relationships/image" Target="../media/image99.emf"/><Relationship Id="rId9" Type="http://schemas.openxmlformats.org/officeDocument/2006/relationships/oleObject" Target="../embeddings/oleObject11.bin"/></Relationships>
</file>

<file path=ppt/slides/_rels/slide34.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04.png"/><Relationship Id="rId7"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07.png"/><Relationship Id="rId11" Type="http://schemas.openxmlformats.org/officeDocument/2006/relationships/image" Target="../media/image2.png"/><Relationship Id="rId5" Type="http://schemas.openxmlformats.org/officeDocument/2006/relationships/image" Target="../media/image106.png"/><Relationship Id="rId10" Type="http://schemas.openxmlformats.org/officeDocument/2006/relationships/image" Target="../media/image100.emf"/><Relationship Id="rId4" Type="http://schemas.openxmlformats.org/officeDocument/2006/relationships/image" Target="../media/image105.png"/><Relationship Id="rId9" Type="http://schemas.openxmlformats.org/officeDocument/2006/relationships/oleObject" Target="../embeddings/oleObject14.bin"/></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09.tiff"/></Relationships>
</file>

<file path=ppt/slides/_rels/slide38.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110.wmf"/><Relationship Id="rId5" Type="http://schemas.openxmlformats.org/officeDocument/2006/relationships/oleObject" Target="../embeddings/oleObject15.bin"/><Relationship Id="rId4" Type="http://schemas.openxmlformats.org/officeDocument/2006/relationships/image" Target="../media/image98.emf"/></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25.jpeg"/><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732880" y="2204864"/>
            <a:ext cx="8066112" cy="7112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32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Towards the substitution of critical rare materials</a:t>
            </a:r>
          </a:p>
        </p:txBody>
      </p:sp>
      <p:sp>
        <p:nvSpPr>
          <p:cNvPr id="6" name="Rettangolo 5"/>
          <p:cNvSpPr/>
          <p:nvPr/>
        </p:nvSpPr>
        <p:spPr>
          <a:xfrm>
            <a:off x="755576" y="692696"/>
            <a:ext cx="8280920" cy="2062103"/>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Black" pitchFamily="34" charset="0"/>
                <a:ea typeface="+mj-ea"/>
                <a:cs typeface="+mj-cs"/>
              </a:rPr>
              <a:t>Advanced Materials in optoelectronic devices:</a:t>
            </a:r>
            <a:r>
              <a:rPr lang="en-US" sz="32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5400000">
                    <a:prstClr val="black">
                      <a:alpha val="50000"/>
                    </a:prstClr>
                  </a:innerShdw>
                </a:effectLst>
                <a:latin typeface="Arial Black" pitchFamily="34" charset="0"/>
                <a:ea typeface="+mj-ea"/>
                <a:cs typeface="+mj-cs"/>
              </a:rPr>
              <a:t/>
            </a:r>
            <a:br>
              <a:rPr lang="en-US" sz="32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5400000">
                    <a:prstClr val="black">
                      <a:alpha val="50000"/>
                    </a:prstClr>
                  </a:innerShdw>
                </a:effectLst>
                <a:latin typeface="Arial Black" pitchFamily="34" charset="0"/>
                <a:ea typeface="+mj-ea"/>
                <a:cs typeface="+mj-cs"/>
              </a:rPr>
            </a:br>
            <a:r>
              <a:rPr lang="en-US" sz="32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5400000">
                    <a:prstClr val="black">
                      <a:alpha val="50000"/>
                    </a:prstClr>
                  </a:innerShdw>
                </a:effectLst>
                <a:latin typeface="Arial Black" pitchFamily="34" charset="0"/>
                <a:ea typeface="+mj-ea"/>
                <a:cs typeface="+mj-cs"/>
              </a:rPr>
              <a:t/>
            </a:r>
            <a:br>
              <a:rPr lang="en-US" sz="32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5400000">
                    <a:prstClr val="black">
                      <a:alpha val="50000"/>
                    </a:prstClr>
                  </a:innerShdw>
                </a:effectLst>
                <a:latin typeface="Arial Black" pitchFamily="34" charset="0"/>
                <a:ea typeface="+mj-ea"/>
                <a:cs typeface="+mj-cs"/>
              </a:rPr>
            </a:br>
            <a:endParaRPr lang="en-US" sz="32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innerShdw blurRad="63500" dist="50800" dir="5400000">
                  <a:prstClr val="black">
                    <a:alpha val="50000"/>
                  </a:prstClr>
                </a:innerShdw>
              </a:effectLst>
              <a:latin typeface="Arial Black" pitchFamily="34" charset="0"/>
              <a:ea typeface="+mj-ea"/>
              <a:cs typeface="+mj-cs"/>
            </a:endParaRPr>
          </a:p>
        </p:txBody>
      </p:sp>
      <p:sp>
        <p:nvSpPr>
          <p:cNvPr id="7" name="Sottotitolo 2"/>
          <p:cNvSpPr>
            <a:spLocks noGrp="1"/>
          </p:cNvSpPr>
          <p:nvPr>
            <p:ph type="subTitle" idx="1"/>
          </p:nvPr>
        </p:nvSpPr>
        <p:spPr>
          <a:xfrm>
            <a:off x="4896036" y="4207395"/>
            <a:ext cx="3816424" cy="579512"/>
          </a:xfrm>
        </p:spPr>
        <p:txBody>
          <a:bodyPr>
            <a:noAutofit/>
          </a:bodyPr>
          <a:lstStyle/>
          <a:p>
            <a:pPr algn="ctr"/>
            <a:r>
              <a:rPr lang="it-IT" sz="2800" b="1" i="1" u="sng" dirty="0" smtClean="0">
                <a:effectLst>
                  <a:outerShdw blurRad="38100" dist="38100" dir="2700000" algn="tl">
                    <a:srgbClr val="000000">
                      <a:alpha val="43137"/>
                    </a:srgbClr>
                  </a:outerShdw>
                </a:effectLst>
              </a:rPr>
              <a:t>Pier </a:t>
            </a:r>
            <a:r>
              <a:rPr lang="it-IT" sz="2800" b="1" i="1" u="sng" dirty="0">
                <a:effectLst>
                  <a:outerShdw blurRad="38100" dist="38100" dir="2700000" algn="tl">
                    <a:srgbClr val="000000">
                      <a:alpha val="43137"/>
                    </a:srgbClr>
                  </a:outerShdw>
                </a:effectLst>
              </a:rPr>
              <a:t>Carlo Ricci </a:t>
            </a:r>
            <a:endParaRPr lang="it-IT" sz="2800" b="1" i="1" u="sng" dirty="0" smtClean="0">
              <a:effectLst>
                <a:outerShdw blurRad="38100" dist="38100" dir="2700000" algn="tl">
                  <a:srgbClr val="000000">
                    <a:alpha val="43137"/>
                  </a:srgbClr>
                </a:outerShdw>
              </a:effectLst>
            </a:endParaRPr>
          </a:p>
          <a:p>
            <a:pPr>
              <a:lnSpc>
                <a:spcPct val="120000"/>
              </a:lnSpc>
              <a:spcBef>
                <a:spcPts val="0"/>
              </a:spcBef>
            </a:pPr>
            <a:endParaRPr lang="it-IT" sz="2800" dirty="0" smtClean="0">
              <a:effectLst>
                <a:outerShdw blurRad="38100" dist="38100" dir="2700000" algn="tl">
                  <a:srgbClr val="000000">
                    <a:alpha val="43137"/>
                  </a:srgbClr>
                </a:outerShdw>
              </a:effectLst>
            </a:endParaRPr>
          </a:p>
          <a:p>
            <a:pPr algn="ctr"/>
            <a:r>
              <a:rPr lang="it-IT" sz="2800" b="1" dirty="0" err="1" smtClean="0"/>
              <a:t>University</a:t>
            </a:r>
            <a:r>
              <a:rPr lang="it-IT" sz="2800" b="1" dirty="0" smtClean="0"/>
              <a:t> of Cagliari</a:t>
            </a:r>
          </a:p>
          <a:p>
            <a:endParaRPr lang="it-IT" sz="2800" dirty="0"/>
          </a:p>
        </p:txBody>
      </p:sp>
      <p:pic>
        <p:nvPicPr>
          <p:cNvPr id="9" name="Immagine 8"/>
          <p:cNvPicPr>
            <a:picLocks noChangeAspect="1"/>
          </p:cNvPicPr>
          <p:nvPr/>
        </p:nvPicPr>
        <p:blipFill rotWithShape="1">
          <a:blip r:embed="rId2">
            <a:extLst>
              <a:ext uri="{28A0092B-C50C-407E-A947-70E740481C1C}">
                <a14:useLocalDpi xmlns:a14="http://schemas.microsoft.com/office/drawing/2010/main" val="0"/>
              </a:ext>
            </a:extLst>
          </a:blip>
          <a:srcRect b="17798"/>
          <a:stretch/>
        </p:blipFill>
        <p:spPr>
          <a:xfrm>
            <a:off x="1020257" y="3573016"/>
            <a:ext cx="3141037" cy="1556791"/>
          </a:xfrm>
          <a:prstGeom prst="rect">
            <a:avLst/>
          </a:prstGeom>
          <a:effectLst>
            <a:reflection blurRad="63500" stA="37000" endPos="72000" dir="5400000" sy="-100000" algn="bl" rotWithShape="0"/>
          </a:effectLst>
        </p:spPr>
      </p:pic>
    </p:spTree>
    <p:extLst>
      <p:ext uri="{BB962C8B-B14F-4D97-AF65-F5344CB8AC3E}">
        <p14:creationId xmlns:p14="http://schemas.microsoft.com/office/powerpoint/2010/main" val="2005934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699792" y="3933056"/>
            <a:ext cx="5257800" cy="711200"/>
          </a:xfrm>
        </p:spPr>
        <p:txBody>
          <a:bodyPr>
            <a:scene3d>
              <a:camera prst="orthographicFront"/>
              <a:lightRig rig="threePt" dir="t"/>
            </a:scene3d>
            <a:sp3d extrusionH="57150">
              <a:bevelT h="25400" prst="softRound"/>
            </a:sp3d>
          </a:bodyPr>
          <a:lstStyle/>
          <a:p>
            <a:r>
              <a:rPr lang="en-US" i="1" dirty="0"/>
              <a:t>Rare </a:t>
            </a:r>
            <a:r>
              <a:rPr lang="en-US" i="1" dirty="0" smtClean="0"/>
              <a:t>Earths </a:t>
            </a:r>
            <a:r>
              <a:rPr lang="en-US" i="1" dirty="0"/>
              <a:t>free phosphors for LED devices</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08720"/>
            <a:ext cx="254637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640" y="908720"/>
            <a:ext cx="1296144"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391025"/>
            <a:ext cx="23812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700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moxa.com/Innovation/images/DT-diagra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3" name="Group 2"/>
          <p:cNvGrpSpPr/>
          <p:nvPr/>
        </p:nvGrpSpPr>
        <p:grpSpPr>
          <a:xfrm>
            <a:off x="5970965" y="2195005"/>
            <a:ext cx="1991371" cy="1913919"/>
            <a:chOff x="5572332" y="1576712"/>
            <a:chExt cx="1368593" cy="1315363"/>
          </a:xfrm>
        </p:grpSpPr>
        <p:sp>
          <p:nvSpPr>
            <p:cNvPr id="66" name="Rectangle 19"/>
            <p:cNvSpPr/>
            <p:nvPr/>
          </p:nvSpPr>
          <p:spPr>
            <a:xfrm rot="21599113">
              <a:off x="5572332" y="1581530"/>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2">
              <a:schemeClr val="accent2"/>
            </a:fillRef>
            <a:effectRef idx="1">
              <a:schemeClr val="accent2"/>
            </a:effectRef>
            <a:fontRef idx="minor">
              <a:schemeClr val="dk1"/>
            </a:fontRef>
          </p:style>
          <p:txBody>
            <a:bodyPr lIns="45720" tIns="45720" rIns="45720" bIns="45720" rtlCol="0" anchor="ctr"/>
            <a:lstStyle/>
            <a:p>
              <a:pPr algn="ctr"/>
              <a:endParaRPr lang="en-US" sz="2000" dirty="0">
                <a:solidFill>
                  <a:schemeClr val="tx1"/>
                </a:solidFill>
                <a:latin typeface="Arial" pitchFamily="34" charset="0"/>
                <a:cs typeface="Arial" pitchFamily="34" charset="0"/>
              </a:endParaRPr>
            </a:p>
          </p:txBody>
        </p:sp>
        <p:grpSp>
          <p:nvGrpSpPr>
            <p:cNvPr id="67" name="Group 66"/>
            <p:cNvGrpSpPr/>
            <p:nvPr/>
          </p:nvGrpSpPr>
          <p:grpSpPr>
            <a:xfrm rot="21599113">
              <a:off x="5983932" y="1879944"/>
              <a:ext cx="525215" cy="108470"/>
              <a:chOff x="1608385" y="4223894"/>
              <a:chExt cx="727444" cy="150236"/>
            </a:xfrm>
          </p:grpSpPr>
          <p:sp>
            <p:nvSpPr>
              <p:cNvPr id="76" name="Freeform 75"/>
              <p:cNvSpPr/>
              <p:nvPr/>
            </p:nvSpPr>
            <p:spPr>
              <a:xfrm rot="5400000" flipH="1" flipV="1">
                <a:off x="1937187" y="3956303"/>
                <a:ext cx="45719" cy="703323"/>
              </a:xfrm>
              <a:custGeom>
                <a:avLst/>
                <a:gdLst>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592317 w 1860336"/>
                  <a:gd name="connsiteY18" fmla="*/ 977462 h 1513490"/>
                  <a:gd name="connsiteX19" fmla="*/ 1639614 w 1860336"/>
                  <a:gd name="connsiteY19" fmla="*/ 1008993 h 1513490"/>
                  <a:gd name="connsiteX20" fmla="*/ 1686910 w 1860336"/>
                  <a:gd name="connsiteY20" fmla="*/ 1056290 h 1513490"/>
                  <a:gd name="connsiteX21" fmla="*/ 1734207 w 1860336"/>
                  <a:gd name="connsiteY21" fmla="*/ 1182414 h 1513490"/>
                  <a:gd name="connsiteX22" fmla="*/ 1749973 w 1860336"/>
                  <a:gd name="connsiteY22" fmla="*/ 1229710 h 1513490"/>
                  <a:gd name="connsiteX23" fmla="*/ 1797269 w 1860336"/>
                  <a:gd name="connsiteY23" fmla="*/ 1261241 h 1513490"/>
                  <a:gd name="connsiteX24" fmla="*/ 1813035 w 1860336"/>
                  <a:gd name="connsiteY24" fmla="*/ 1340069 h 1513490"/>
                  <a:gd name="connsiteX25" fmla="*/ 1844566 w 1860336"/>
                  <a:gd name="connsiteY25" fmla="*/ 1387365 h 1513490"/>
                  <a:gd name="connsiteX26" fmla="*/ 1860331 w 1860336"/>
                  <a:gd name="connsiteY26"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592317 w 1860336"/>
                  <a:gd name="connsiteY18" fmla="*/ 977462 h 1513490"/>
                  <a:gd name="connsiteX19" fmla="*/ 1686910 w 1860336"/>
                  <a:gd name="connsiteY19" fmla="*/ 1056290 h 1513490"/>
                  <a:gd name="connsiteX20" fmla="*/ 1734207 w 1860336"/>
                  <a:gd name="connsiteY20" fmla="*/ 1182414 h 1513490"/>
                  <a:gd name="connsiteX21" fmla="*/ 1749973 w 1860336"/>
                  <a:gd name="connsiteY21" fmla="*/ 1229710 h 1513490"/>
                  <a:gd name="connsiteX22" fmla="*/ 1797269 w 1860336"/>
                  <a:gd name="connsiteY22" fmla="*/ 1261241 h 1513490"/>
                  <a:gd name="connsiteX23" fmla="*/ 1813035 w 1860336"/>
                  <a:gd name="connsiteY23" fmla="*/ 1340069 h 1513490"/>
                  <a:gd name="connsiteX24" fmla="*/ 1844566 w 1860336"/>
                  <a:gd name="connsiteY24" fmla="*/ 1387365 h 1513490"/>
                  <a:gd name="connsiteX25" fmla="*/ 1860331 w 1860336"/>
                  <a:gd name="connsiteY25"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686910 w 1860336"/>
                  <a:gd name="connsiteY18" fmla="*/ 1056290 h 1513490"/>
                  <a:gd name="connsiteX19" fmla="*/ 1734207 w 1860336"/>
                  <a:gd name="connsiteY19" fmla="*/ 1182414 h 1513490"/>
                  <a:gd name="connsiteX20" fmla="*/ 1749973 w 1860336"/>
                  <a:gd name="connsiteY20" fmla="*/ 1229710 h 1513490"/>
                  <a:gd name="connsiteX21" fmla="*/ 1797269 w 1860336"/>
                  <a:gd name="connsiteY21" fmla="*/ 1261241 h 1513490"/>
                  <a:gd name="connsiteX22" fmla="*/ 1813035 w 1860336"/>
                  <a:gd name="connsiteY22" fmla="*/ 1340069 h 1513490"/>
                  <a:gd name="connsiteX23" fmla="*/ 1844566 w 1860336"/>
                  <a:gd name="connsiteY23" fmla="*/ 1387365 h 1513490"/>
                  <a:gd name="connsiteX24" fmla="*/ 1860331 w 1860336"/>
                  <a:gd name="connsiteY24"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686910 w 1860336"/>
                  <a:gd name="connsiteY17" fmla="*/ 1056290 h 1513490"/>
                  <a:gd name="connsiteX18" fmla="*/ 1734207 w 1860336"/>
                  <a:gd name="connsiteY18" fmla="*/ 1182414 h 1513490"/>
                  <a:gd name="connsiteX19" fmla="*/ 1749973 w 1860336"/>
                  <a:gd name="connsiteY19" fmla="*/ 1229710 h 1513490"/>
                  <a:gd name="connsiteX20" fmla="*/ 1797269 w 1860336"/>
                  <a:gd name="connsiteY20" fmla="*/ 1261241 h 1513490"/>
                  <a:gd name="connsiteX21" fmla="*/ 1813035 w 1860336"/>
                  <a:gd name="connsiteY21" fmla="*/ 1340069 h 1513490"/>
                  <a:gd name="connsiteX22" fmla="*/ 1844566 w 1860336"/>
                  <a:gd name="connsiteY22" fmla="*/ 1387365 h 1513490"/>
                  <a:gd name="connsiteX23" fmla="*/ 1860331 w 1860336"/>
                  <a:gd name="connsiteY23"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686910 w 1860336"/>
                  <a:gd name="connsiteY16" fmla="*/ 1056290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07097 w 1860336"/>
                  <a:gd name="connsiteY16" fmla="*/ 1149306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18007 w 1860336"/>
                  <a:gd name="connsiteY16" fmla="*/ 1129571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49973 w 1860336"/>
                  <a:gd name="connsiteY16" fmla="*/ 1229710 h 1513490"/>
                  <a:gd name="connsiteX17" fmla="*/ 1797269 w 1860336"/>
                  <a:gd name="connsiteY17" fmla="*/ 1261241 h 1513490"/>
                  <a:gd name="connsiteX18" fmla="*/ 1813035 w 1860336"/>
                  <a:gd name="connsiteY18" fmla="*/ 1340069 h 1513490"/>
                  <a:gd name="connsiteX19" fmla="*/ 1844566 w 1860336"/>
                  <a:gd name="connsiteY19" fmla="*/ 1387365 h 1513490"/>
                  <a:gd name="connsiteX20" fmla="*/ 1860331 w 1860336"/>
                  <a:gd name="connsiteY20"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97269 w 1860336"/>
                  <a:gd name="connsiteY16" fmla="*/ 1261241 h 1513490"/>
                  <a:gd name="connsiteX17" fmla="*/ 1813035 w 1860336"/>
                  <a:gd name="connsiteY17" fmla="*/ 1340069 h 1513490"/>
                  <a:gd name="connsiteX18" fmla="*/ 1844566 w 1860336"/>
                  <a:gd name="connsiteY18" fmla="*/ 1387365 h 1513490"/>
                  <a:gd name="connsiteX19" fmla="*/ 1860331 w 1860336"/>
                  <a:gd name="connsiteY19"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813035 w 1860336"/>
                  <a:gd name="connsiteY16" fmla="*/ 1340069 h 1513490"/>
                  <a:gd name="connsiteX17" fmla="*/ 1844566 w 1860336"/>
                  <a:gd name="connsiteY17" fmla="*/ 1387365 h 1513490"/>
                  <a:gd name="connsiteX18" fmla="*/ 1860331 w 1860336"/>
                  <a:gd name="connsiteY18"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844566 w 1860336"/>
                  <a:gd name="connsiteY16" fmla="*/ 1387365 h 1513490"/>
                  <a:gd name="connsiteX17" fmla="*/ 1860331 w 1860336"/>
                  <a:gd name="connsiteY17"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229710 w 1860331"/>
                  <a:gd name="connsiteY13" fmla="*/ 536028 h 1513490"/>
                  <a:gd name="connsiteX14" fmla="*/ 1308538 w 1860331"/>
                  <a:gd name="connsiteY14" fmla="*/ 599090 h 1513490"/>
                  <a:gd name="connsiteX15" fmla="*/ 1686910 w 1860331"/>
                  <a:gd name="connsiteY15" fmla="*/ 1056290 h 1513490"/>
                  <a:gd name="connsiteX16" fmla="*/ 1860331 w 1860331"/>
                  <a:gd name="connsiteY16"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229710 w 1860331"/>
                  <a:gd name="connsiteY13" fmla="*/ 536028 h 1513490"/>
                  <a:gd name="connsiteX14" fmla="*/ 1686910 w 1860331"/>
                  <a:gd name="connsiteY14" fmla="*/ 1056290 h 1513490"/>
                  <a:gd name="connsiteX15" fmla="*/ 1860331 w 1860331"/>
                  <a:gd name="connsiteY15"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686910 w 1860331"/>
                  <a:gd name="connsiteY13" fmla="*/ 1056290 h 1513490"/>
                  <a:gd name="connsiteX14" fmla="*/ 1860331 w 1860331"/>
                  <a:gd name="connsiteY14"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182414 w 1860331"/>
                  <a:gd name="connsiteY11" fmla="*/ 488731 h 1513490"/>
                  <a:gd name="connsiteX12" fmla="*/ 1686910 w 1860331"/>
                  <a:gd name="connsiteY12" fmla="*/ 1056290 h 1513490"/>
                  <a:gd name="connsiteX13" fmla="*/ 1860331 w 1860331"/>
                  <a:gd name="connsiteY13" fmla="*/ 1513490 h 1513490"/>
                  <a:gd name="connsiteX0" fmla="*/ 0 w 1860331"/>
                  <a:gd name="connsiteY0" fmla="*/ 0 h 1513490"/>
                  <a:gd name="connsiteX1" fmla="*/ 378373 w 1860331"/>
                  <a:gd name="connsiteY1" fmla="*/ 78828 h 1513490"/>
                  <a:gd name="connsiteX2" fmla="*/ 457200 w 1860331"/>
                  <a:gd name="connsiteY2" fmla="*/ 94593 h 1513490"/>
                  <a:gd name="connsiteX3" fmla="*/ 536028 w 1860331"/>
                  <a:gd name="connsiteY3" fmla="*/ 126124 h 1513490"/>
                  <a:gd name="connsiteX4" fmla="*/ 583324 w 1860331"/>
                  <a:gd name="connsiteY4" fmla="*/ 141890 h 1513490"/>
                  <a:gd name="connsiteX5" fmla="*/ 630621 w 1860331"/>
                  <a:gd name="connsiteY5" fmla="*/ 173421 h 1513490"/>
                  <a:gd name="connsiteX6" fmla="*/ 740979 w 1860331"/>
                  <a:gd name="connsiteY6" fmla="*/ 204952 h 1513490"/>
                  <a:gd name="connsiteX7" fmla="*/ 851338 w 1860331"/>
                  <a:gd name="connsiteY7" fmla="*/ 252248 h 1513490"/>
                  <a:gd name="connsiteX8" fmla="*/ 898635 w 1860331"/>
                  <a:gd name="connsiteY8" fmla="*/ 283779 h 1513490"/>
                  <a:gd name="connsiteX9" fmla="*/ 945931 w 1860331"/>
                  <a:gd name="connsiteY9" fmla="*/ 299545 h 1513490"/>
                  <a:gd name="connsiteX10" fmla="*/ 1182414 w 1860331"/>
                  <a:gd name="connsiteY10" fmla="*/ 488731 h 1513490"/>
                  <a:gd name="connsiteX11" fmla="*/ 1686910 w 1860331"/>
                  <a:gd name="connsiteY11" fmla="*/ 1056290 h 1513490"/>
                  <a:gd name="connsiteX12" fmla="*/ 1860331 w 1860331"/>
                  <a:gd name="connsiteY12" fmla="*/ 1513490 h 1513490"/>
                  <a:gd name="connsiteX0" fmla="*/ 0 w 1860331"/>
                  <a:gd name="connsiteY0" fmla="*/ 0 h 1513490"/>
                  <a:gd name="connsiteX1" fmla="*/ 457200 w 1860331"/>
                  <a:gd name="connsiteY1" fmla="*/ 94593 h 1513490"/>
                  <a:gd name="connsiteX2" fmla="*/ 536028 w 1860331"/>
                  <a:gd name="connsiteY2" fmla="*/ 126124 h 1513490"/>
                  <a:gd name="connsiteX3" fmla="*/ 583324 w 1860331"/>
                  <a:gd name="connsiteY3" fmla="*/ 141890 h 1513490"/>
                  <a:gd name="connsiteX4" fmla="*/ 630621 w 1860331"/>
                  <a:gd name="connsiteY4" fmla="*/ 173421 h 1513490"/>
                  <a:gd name="connsiteX5" fmla="*/ 740979 w 1860331"/>
                  <a:gd name="connsiteY5" fmla="*/ 204952 h 1513490"/>
                  <a:gd name="connsiteX6" fmla="*/ 851338 w 1860331"/>
                  <a:gd name="connsiteY6" fmla="*/ 252248 h 1513490"/>
                  <a:gd name="connsiteX7" fmla="*/ 898635 w 1860331"/>
                  <a:gd name="connsiteY7" fmla="*/ 283779 h 1513490"/>
                  <a:gd name="connsiteX8" fmla="*/ 945931 w 1860331"/>
                  <a:gd name="connsiteY8" fmla="*/ 299545 h 1513490"/>
                  <a:gd name="connsiteX9" fmla="*/ 1182414 w 1860331"/>
                  <a:gd name="connsiteY9" fmla="*/ 488731 h 1513490"/>
                  <a:gd name="connsiteX10" fmla="*/ 1686910 w 1860331"/>
                  <a:gd name="connsiteY10" fmla="*/ 1056290 h 1513490"/>
                  <a:gd name="connsiteX11" fmla="*/ 1860331 w 1860331"/>
                  <a:gd name="connsiteY11" fmla="*/ 1513490 h 1513490"/>
                  <a:gd name="connsiteX0" fmla="*/ 0 w 1860331"/>
                  <a:gd name="connsiteY0" fmla="*/ 0 h 1513490"/>
                  <a:gd name="connsiteX1" fmla="*/ 536028 w 1860331"/>
                  <a:gd name="connsiteY1" fmla="*/ 126124 h 1513490"/>
                  <a:gd name="connsiteX2" fmla="*/ 583324 w 1860331"/>
                  <a:gd name="connsiteY2" fmla="*/ 141890 h 1513490"/>
                  <a:gd name="connsiteX3" fmla="*/ 630621 w 1860331"/>
                  <a:gd name="connsiteY3" fmla="*/ 173421 h 1513490"/>
                  <a:gd name="connsiteX4" fmla="*/ 740979 w 1860331"/>
                  <a:gd name="connsiteY4" fmla="*/ 204952 h 1513490"/>
                  <a:gd name="connsiteX5" fmla="*/ 851338 w 1860331"/>
                  <a:gd name="connsiteY5" fmla="*/ 252248 h 1513490"/>
                  <a:gd name="connsiteX6" fmla="*/ 898635 w 1860331"/>
                  <a:gd name="connsiteY6" fmla="*/ 283779 h 1513490"/>
                  <a:gd name="connsiteX7" fmla="*/ 945931 w 1860331"/>
                  <a:gd name="connsiteY7" fmla="*/ 299545 h 1513490"/>
                  <a:gd name="connsiteX8" fmla="*/ 1182414 w 1860331"/>
                  <a:gd name="connsiteY8" fmla="*/ 488731 h 1513490"/>
                  <a:gd name="connsiteX9" fmla="*/ 1686910 w 1860331"/>
                  <a:gd name="connsiteY9" fmla="*/ 1056290 h 1513490"/>
                  <a:gd name="connsiteX10" fmla="*/ 1860331 w 1860331"/>
                  <a:gd name="connsiteY10" fmla="*/ 1513490 h 1513490"/>
                  <a:gd name="connsiteX0" fmla="*/ 0 w 1860331"/>
                  <a:gd name="connsiteY0" fmla="*/ 0 h 1513490"/>
                  <a:gd name="connsiteX1" fmla="*/ 583324 w 1860331"/>
                  <a:gd name="connsiteY1" fmla="*/ 141890 h 1513490"/>
                  <a:gd name="connsiteX2" fmla="*/ 630621 w 1860331"/>
                  <a:gd name="connsiteY2" fmla="*/ 173421 h 1513490"/>
                  <a:gd name="connsiteX3" fmla="*/ 740979 w 1860331"/>
                  <a:gd name="connsiteY3" fmla="*/ 204952 h 1513490"/>
                  <a:gd name="connsiteX4" fmla="*/ 851338 w 1860331"/>
                  <a:gd name="connsiteY4" fmla="*/ 252248 h 1513490"/>
                  <a:gd name="connsiteX5" fmla="*/ 898635 w 1860331"/>
                  <a:gd name="connsiteY5" fmla="*/ 283779 h 1513490"/>
                  <a:gd name="connsiteX6" fmla="*/ 945931 w 1860331"/>
                  <a:gd name="connsiteY6" fmla="*/ 299545 h 1513490"/>
                  <a:gd name="connsiteX7" fmla="*/ 1182414 w 1860331"/>
                  <a:gd name="connsiteY7" fmla="*/ 488731 h 1513490"/>
                  <a:gd name="connsiteX8" fmla="*/ 1686910 w 1860331"/>
                  <a:gd name="connsiteY8" fmla="*/ 1056290 h 1513490"/>
                  <a:gd name="connsiteX9" fmla="*/ 1860331 w 1860331"/>
                  <a:gd name="connsiteY9" fmla="*/ 1513490 h 1513490"/>
                  <a:gd name="connsiteX0" fmla="*/ 0 w 1860331"/>
                  <a:gd name="connsiteY0" fmla="*/ 0 h 1513490"/>
                  <a:gd name="connsiteX1" fmla="*/ 630621 w 1860331"/>
                  <a:gd name="connsiteY1" fmla="*/ 173421 h 1513490"/>
                  <a:gd name="connsiteX2" fmla="*/ 740979 w 1860331"/>
                  <a:gd name="connsiteY2" fmla="*/ 204952 h 1513490"/>
                  <a:gd name="connsiteX3" fmla="*/ 851338 w 1860331"/>
                  <a:gd name="connsiteY3" fmla="*/ 252248 h 1513490"/>
                  <a:gd name="connsiteX4" fmla="*/ 898635 w 1860331"/>
                  <a:gd name="connsiteY4" fmla="*/ 283779 h 1513490"/>
                  <a:gd name="connsiteX5" fmla="*/ 945931 w 1860331"/>
                  <a:gd name="connsiteY5" fmla="*/ 299545 h 1513490"/>
                  <a:gd name="connsiteX6" fmla="*/ 1182414 w 1860331"/>
                  <a:gd name="connsiteY6" fmla="*/ 488731 h 1513490"/>
                  <a:gd name="connsiteX7" fmla="*/ 1686910 w 1860331"/>
                  <a:gd name="connsiteY7" fmla="*/ 1056290 h 1513490"/>
                  <a:gd name="connsiteX8" fmla="*/ 1860331 w 1860331"/>
                  <a:gd name="connsiteY8" fmla="*/ 1513490 h 1513490"/>
                  <a:gd name="connsiteX0" fmla="*/ 0 w 1860331"/>
                  <a:gd name="connsiteY0" fmla="*/ 0 h 1513490"/>
                  <a:gd name="connsiteX1" fmla="*/ 740979 w 1860331"/>
                  <a:gd name="connsiteY1" fmla="*/ 204952 h 1513490"/>
                  <a:gd name="connsiteX2" fmla="*/ 851338 w 1860331"/>
                  <a:gd name="connsiteY2" fmla="*/ 252248 h 1513490"/>
                  <a:gd name="connsiteX3" fmla="*/ 898635 w 1860331"/>
                  <a:gd name="connsiteY3" fmla="*/ 283779 h 1513490"/>
                  <a:gd name="connsiteX4" fmla="*/ 945931 w 1860331"/>
                  <a:gd name="connsiteY4" fmla="*/ 299545 h 1513490"/>
                  <a:gd name="connsiteX5" fmla="*/ 1182414 w 1860331"/>
                  <a:gd name="connsiteY5" fmla="*/ 488731 h 1513490"/>
                  <a:gd name="connsiteX6" fmla="*/ 1686910 w 1860331"/>
                  <a:gd name="connsiteY6" fmla="*/ 1056290 h 1513490"/>
                  <a:gd name="connsiteX7" fmla="*/ 1860331 w 1860331"/>
                  <a:gd name="connsiteY7" fmla="*/ 1513490 h 1513490"/>
                  <a:gd name="connsiteX0" fmla="*/ 0 w 1860331"/>
                  <a:gd name="connsiteY0" fmla="*/ 0 h 1513490"/>
                  <a:gd name="connsiteX1" fmla="*/ 851338 w 1860331"/>
                  <a:gd name="connsiteY1" fmla="*/ 252248 h 1513490"/>
                  <a:gd name="connsiteX2" fmla="*/ 898635 w 1860331"/>
                  <a:gd name="connsiteY2" fmla="*/ 283779 h 1513490"/>
                  <a:gd name="connsiteX3" fmla="*/ 945931 w 1860331"/>
                  <a:gd name="connsiteY3" fmla="*/ 299545 h 1513490"/>
                  <a:gd name="connsiteX4" fmla="*/ 1182414 w 1860331"/>
                  <a:gd name="connsiteY4" fmla="*/ 488731 h 1513490"/>
                  <a:gd name="connsiteX5" fmla="*/ 1686910 w 1860331"/>
                  <a:gd name="connsiteY5" fmla="*/ 1056290 h 1513490"/>
                  <a:gd name="connsiteX6" fmla="*/ 1860331 w 1860331"/>
                  <a:gd name="connsiteY6" fmla="*/ 1513490 h 1513490"/>
                  <a:gd name="connsiteX0" fmla="*/ 0 w 1860331"/>
                  <a:gd name="connsiteY0" fmla="*/ 0 h 1513490"/>
                  <a:gd name="connsiteX1" fmla="*/ 898635 w 1860331"/>
                  <a:gd name="connsiteY1" fmla="*/ 283779 h 1513490"/>
                  <a:gd name="connsiteX2" fmla="*/ 945931 w 1860331"/>
                  <a:gd name="connsiteY2" fmla="*/ 299545 h 1513490"/>
                  <a:gd name="connsiteX3" fmla="*/ 1182414 w 1860331"/>
                  <a:gd name="connsiteY3" fmla="*/ 488731 h 1513490"/>
                  <a:gd name="connsiteX4" fmla="*/ 1686910 w 1860331"/>
                  <a:gd name="connsiteY4" fmla="*/ 1056290 h 1513490"/>
                  <a:gd name="connsiteX5" fmla="*/ 1860331 w 1860331"/>
                  <a:gd name="connsiteY5" fmla="*/ 1513490 h 1513490"/>
                  <a:gd name="connsiteX0" fmla="*/ 0 w 1860331"/>
                  <a:gd name="connsiteY0" fmla="*/ 0 h 1513490"/>
                  <a:gd name="connsiteX1" fmla="*/ 945931 w 1860331"/>
                  <a:gd name="connsiteY1" fmla="*/ 299545 h 1513490"/>
                  <a:gd name="connsiteX2" fmla="*/ 1182414 w 1860331"/>
                  <a:gd name="connsiteY2" fmla="*/ 488731 h 1513490"/>
                  <a:gd name="connsiteX3" fmla="*/ 1686910 w 1860331"/>
                  <a:gd name="connsiteY3" fmla="*/ 1056290 h 1513490"/>
                  <a:gd name="connsiteX4" fmla="*/ 1860331 w 1860331"/>
                  <a:gd name="connsiteY4"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686910 w 1860331"/>
                  <a:gd name="connsiteY1" fmla="*/ 1056290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Lst>
                <a:ahLst/>
                <a:cxnLst>
                  <a:cxn ang="0">
                    <a:pos x="connsiteX0" y="connsiteY0"/>
                  </a:cxn>
                  <a:cxn ang="0">
                    <a:pos x="connsiteX1" y="connsiteY1"/>
                  </a:cxn>
                  <a:cxn ang="0">
                    <a:pos x="connsiteX2" y="connsiteY2"/>
                  </a:cxn>
                </a:cxnLst>
                <a:rect l="l" t="t" r="r" b="b"/>
                <a:pathLst>
                  <a:path w="1860331" h="1513490">
                    <a:moveTo>
                      <a:pt x="0" y="0"/>
                    </a:moveTo>
                    <a:cubicBezTo>
                      <a:pt x="401019" y="16170"/>
                      <a:pt x="969843" y="261328"/>
                      <a:pt x="1227327" y="498644"/>
                    </a:cubicBezTo>
                    <a:cubicBezTo>
                      <a:pt x="1484811" y="735960"/>
                      <a:pt x="1762688" y="1094770"/>
                      <a:pt x="1860331" y="1513490"/>
                    </a:cubicBezTo>
                  </a:path>
                </a:pathLst>
              </a:cu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dirty="0">
                  <a:solidFill>
                    <a:schemeClr val="lt1"/>
                  </a:solidFill>
                </a:endParaRPr>
              </a:p>
            </p:txBody>
          </p:sp>
          <p:sp>
            <p:nvSpPr>
              <p:cNvPr id="77" name="Freeform 76"/>
              <p:cNvSpPr/>
              <p:nvPr/>
            </p:nvSpPr>
            <p:spPr>
              <a:xfrm rot="5789802" flipH="1" flipV="1">
                <a:off x="2134538" y="4172839"/>
                <a:ext cx="150236" cy="252346"/>
              </a:xfrm>
              <a:custGeom>
                <a:avLst/>
                <a:gdLst>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56032 w 329184"/>
                  <a:gd name="connsiteY15" fmla="*/ 135854 h 276933"/>
                  <a:gd name="connsiteX16" fmla="*/ 266483 w 329184"/>
                  <a:gd name="connsiteY16" fmla="*/ 120178 h 276933"/>
                  <a:gd name="connsiteX17" fmla="*/ 282158 w 329184"/>
                  <a:gd name="connsiteY17" fmla="*/ 83602 h 276933"/>
                  <a:gd name="connsiteX18" fmla="*/ 297834 w 329184"/>
                  <a:gd name="connsiteY18" fmla="*/ 52252 h 276933"/>
                  <a:gd name="connsiteX19" fmla="*/ 313509 w 329184"/>
                  <a:gd name="connsiteY19" fmla="*/ 20901 h 276933"/>
                  <a:gd name="connsiteX20" fmla="*/ 329184 w 329184"/>
                  <a:gd name="connsiteY20"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66483 w 329184"/>
                  <a:gd name="connsiteY15" fmla="*/ 120178 h 276933"/>
                  <a:gd name="connsiteX16" fmla="*/ 282158 w 329184"/>
                  <a:gd name="connsiteY16" fmla="*/ 83602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82158 w 329184"/>
                  <a:gd name="connsiteY16" fmla="*/ 83602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13509 w 329184"/>
                  <a:gd name="connsiteY18" fmla="*/ 20901 h 276933"/>
                  <a:gd name="connsiteX19" fmla="*/ 329184 w 329184"/>
                  <a:gd name="connsiteY19" fmla="*/ 0 h 276933"/>
                  <a:gd name="connsiteX0" fmla="*/ 0 w 329184"/>
                  <a:gd name="connsiteY0" fmla="*/ 80052 h 289058"/>
                  <a:gd name="connsiteX1" fmla="*/ 31351 w 329184"/>
                  <a:gd name="connsiteY1" fmla="*/ 90502 h 289058"/>
                  <a:gd name="connsiteX2" fmla="*/ 36576 w 329184"/>
                  <a:gd name="connsiteY2" fmla="*/ 106178 h 289058"/>
                  <a:gd name="connsiteX3" fmla="*/ 62702 w 329184"/>
                  <a:gd name="connsiteY3" fmla="*/ 137529 h 289058"/>
                  <a:gd name="connsiteX4" fmla="*/ 67927 w 329184"/>
                  <a:gd name="connsiteY4" fmla="*/ 153204 h 289058"/>
                  <a:gd name="connsiteX5" fmla="*/ 78378 w 329184"/>
                  <a:gd name="connsiteY5" fmla="*/ 174105 h 289058"/>
                  <a:gd name="connsiteX6" fmla="*/ 83603 w 329184"/>
                  <a:gd name="connsiteY6" fmla="*/ 189780 h 289058"/>
                  <a:gd name="connsiteX7" fmla="*/ 114954 w 329184"/>
                  <a:gd name="connsiteY7" fmla="*/ 221131 h 289058"/>
                  <a:gd name="connsiteX8" fmla="*/ 130629 w 329184"/>
                  <a:gd name="connsiteY8" fmla="*/ 236806 h 289058"/>
                  <a:gd name="connsiteX9" fmla="*/ 146304 w 329184"/>
                  <a:gd name="connsiteY9" fmla="*/ 252482 h 289058"/>
                  <a:gd name="connsiteX10" fmla="*/ 161980 w 329184"/>
                  <a:gd name="connsiteY10" fmla="*/ 257707 h 289058"/>
                  <a:gd name="connsiteX11" fmla="*/ 182880 w 329184"/>
                  <a:gd name="connsiteY11" fmla="*/ 273382 h 289058"/>
                  <a:gd name="connsiteX12" fmla="*/ 198556 w 329184"/>
                  <a:gd name="connsiteY12" fmla="*/ 278607 h 289058"/>
                  <a:gd name="connsiteX13" fmla="*/ 214231 w 329184"/>
                  <a:gd name="connsiteY13" fmla="*/ 289058 h 289058"/>
                  <a:gd name="connsiteX14" fmla="*/ 245582 w 329184"/>
                  <a:gd name="connsiteY14" fmla="*/ 231581 h 289058"/>
                  <a:gd name="connsiteX15" fmla="*/ 282703 w 329184"/>
                  <a:gd name="connsiteY15" fmla="*/ 146495 h 289058"/>
                  <a:gd name="connsiteX16" fmla="*/ 298378 w 329184"/>
                  <a:gd name="connsiteY16" fmla="*/ 101809 h 289058"/>
                  <a:gd name="connsiteX17" fmla="*/ 309999 w 329184"/>
                  <a:gd name="connsiteY17" fmla="*/ 68432 h 289058"/>
                  <a:gd name="connsiteX18" fmla="*/ 293234 w 329184"/>
                  <a:gd name="connsiteY18" fmla="*/ 2614 h 289058"/>
                  <a:gd name="connsiteX19" fmla="*/ 329184 w 329184"/>
                  <a:gd name="connsiteY19" fmla="*/ 12125 h 289058"/>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29184 w 329184"/>
                  <a:gd name="connsiteY18"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51665 w 329184"/>
                  <a:gd name="connsiteY14" fmla="*/ 225539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29184 w 329184"/>
                  <a:gd name="connsiteY18"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114954 w 329184"/>
                  <a:gd name="connsiteY6" fmla="*/ 209006 h 276933"/>
                  <a:gd name="connsiteX7" fmla="*/ 130629 w 329184"/>
                  <a:gd name="connsiteY7" fmla="*/ 224681 h 276933"/>
                  <a:gd name="connsiteX8" fmla="*/ 146304 w 329184"/>
                  <a:gd name="connsiteY8" fmla="*/ 240357 h 276933"/>
                  <a:gd name="connsiteX9" fmla="*/ 161980 w 329184"/>
                  <a:gd name="connsiteY9" fmla="*/ 245582 h 276933"/>
                  <a:gd name="connsiteX10" fmla="*/ 182880 w 329184"/>
                  <a:gd name="connsiteY10" fmla="*/ 261257 h 276933"/>
                  <a:gd name="connsiteX11" fmla="*/ 198556 w 329184"/>
                  <a:gd name="connsiteY11" fmla="*/ 266482 h 276933"/>
                  <a:gd name="connsiteX12" fmla="*/ 214231 w 329184"/>
                  <a:gd name="connsiteY12" fmla="*/ 276933 h 276933"/>
                  <a:gd name="connsiteX13" fmla="*/ 251665 w 329184"/>
                  <a:gd name="connsiteY13" fmla="*/ 225539 h 276933"/>
                  <a:gd name="connsiteX14" fmla="*/ 282703 w 329184"/>
                  <a:gd name="connsiteY14" fmla="*/ 134370 h 276933"/>
                  <a:gd name="connsiteX15" fmla="*/ 298378 w 329184"/>
                  <a:gd name="connsiteY15" fmla="*/ 89684 h 276933"/>
                  <a:gd name="connsiteX16" fmla="*/ 309999 w 329184"/>
                  <a:gd name="connsiteY16" fmla="*/ 56307 h 276933"/>
                  <a:gd name="connsiteX17" fmla="*/ 329184 w 329184"/>
                  <a:gd name="connsiteY17"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114954 w 329184"/>
                  <a:gd name="connsiteY5" fmla="*/ 209006 h 276933"/>
                  <a:gd name="connsiteX6" fmla="*/ 130629 w 329184"/>
                  <a:gd name="connsiteY6" fmla="*/ 224681 h 276933"/>
                  <a:gd name="connsiteX7" fmla="*/ 146304 w 329184"/>
                  <a:gd name="connsiteY7" fmla="*/ 240357 h 276933"/>
                  <a:gd name="connsiteX8" fmla="*/ 161980 w 329184"/>
                  <a:gd name="connsiteY8" fmla="*/ 245582 h 276933"/>
                  <a:gd name="connsiteX9" fmla="*/ 182880 w 329184"/>
                  <a:gd name="connsiteY9" fmla="*/ 261257 h 276933"/>
                  <a:gd name="connsiteX10" fmla="*/ 198556 w 329184"/>
                  <a:gd name="connsiteY10" fmla="*/ 266482 h 276933"/>
                  <a:gd name="connsiteX11" fmla="*/ 214231 w 329184"/>
                  <a:gd name="connsiteY11" fmla="*/ 276933 h 276933"/>
                  <a:gd name="connsiteX12" fmla="*/ 251665 w 329184"/>
                  <a:gd name="connsiteY12" fmla="*/ 225539 h 276933"/>
                  <a:gd name="connsiteX13" fmla="*/ 282703 w 329184"/>
                  <a:gd name="connsiteY13" fmla="*/ 134370 h 276933"/>
                  <a:gd name="connsiteX14" fmla="*/ 298378 w 329184"/>
                  <a:gd name="connsiteY14" fmla="*/ 89684 h 276933"/>
                  <a:gd name="connsiteX15" fmla="*/ 309999 w 329184"/>
                  <a:gd name="connsiteY15" fmla="*/ 56307 h 276933"/>
                  <a:gd name="connsiteX16" fmla="*/ 329184 w 329184"/>
                  <a:gd name="connsiteY16"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114954 w 329184"/>
                  <a:gd name="connsiteY4" fmla="*/ 209006 h 276933"/>
                  <a:gd name="connsiteX5" fmla="*/ 130629 w 329184"/>
                  <a:gd name="connsiteY5" fmla="*/ 224681 h 276933"/>
                  <a:gd name="connsiteX6" fmla="*/ 146304 w 329184"/>
                  <a:gd name="connsiteY6" fmla="*/ 240357 h 276933"/>
                  <a:gd name="connsiteX7" fmla="*/ 161980 w 329184"/>
                  <a:gd name="connsiteY7" fmla="*/ 245582 h 276933"/>
                  <a:gd name="connsiteX8" fmla="*/ 182880 w 329184"/>
                  <a:gd name="connsiteY8" fmla="*/ 261257 h 276933"/>
                  <a:gd name="connsiteX9" fmla="*/ 198556 w 329184"/>
                  <a:gd name="connsiteY9" fmla="*/ 266482 h 276933"/>
                  <a:gd name="connsiteX10" fmla="*/ 214231 w 329184"/>
                  <a:gd name="connsiteY10" fmla="*/ 276933 h 276933"/>
                  <a:gd name="connsiteX11" fmla="*/ 251665 w 329184"/>
                  <a:gd name="connsiteY11" fmla="*/ 225539 h 276933"/>
                  <a:gd name="connsiteX12" fmla="*/ 282703 w 329184"/>
                  <a:gd name="connsiteY12" fmla="*/ 134370 h 276933"/>
                  <a:gd name="connsiteX13" fmla="*/ 298378 w 329184"/>
                  <a:gd name="connsiteY13" fmla="*/ 89684 h 276933"/>
                  <a:gd name="connsiteX14" fmla="*/ 309999 w 329184"/>
                  <a:gd name="connsiteY14" fmla="*/ 56307 h 276933"/>
                  <a:gd name="connsiteX15" fmla="*/ 329184 w 329184"/>
                  <a:gd name="connsiteY15" fmla="*/ 0 h 276933"/>
                  <a:gd name="connsiteX0" fmla="*/ 0 w 329184"/>
                  <a:gd name="connsiteY0" fmla="*/ 67927 h 276933"/>
                  <a:gd name="connsiteX1" fmla="*/ 31351 w 329184"/>
                  <a:gd name="connsiteY1" fmla="*/ 78377 h 276933"/>
                  <a:gd name="connsiteX2" fmla="*/ 36576 w 329184"/>
                  <a:gd name="connsiteY2" fmla="*/ 94053 h 276933"/>
                  <a:gd name="connsiteX3" fmla="*/ 56228 w 329184"/>
                  <a:gd name="connsiteY3" fmla="*/ 100544 h 276933"/>
                  <a:gd name="connsiteX4" fmla="*/ 62702 w 329184"/>
                  <a:gd name="connsiteY4" fmla="*/ 125404 h 276933"/>
                  <a:gd name="connsiteX5" fmla="*/ 114954 w 329184"/>
                  <a:gd name="connsiteY5" fmla="*/ 209006 h 276933"/>
                  <a:gd name="connsiteX6" fmla="*/ 130629 w 329184"/>
                  <a:gd name="connsiteY6" fmla="*/ 224681 h 276933"/>
                  <a:gd name="connsiteX7" fmla="*/ 146304 w 329184"/>
                  <a:gd name="connsiteY7" fmla="*/ 240357 h 276933"/>
                  <a:gd name="connsiteX8" fmla="*/ 161980 w 329184"/>
                  <a:gd name="connsiteY8" fmla="*/ 245582 h 276933"/>
                  <a:gd name="connsiteX9" fmla="*/ 182880 w 329184"/>
                  <a:gd name="connsiteY9" fmla="*/ 261257 h 276933"/>
                  <a:gd name="connsiteX10" fmla="*/ 198556 w 329184"/>
                  <a:gd name="connsiteY10" fmla="*/ 266482 h 276933"/>
                  <a:gd name="connsiteX11" fmla="*/ 214231 w 329184"/>
                  <a:gd name="connsiteY11" fmla="*/ 276933 h 276933"/>
                  <a:gd name="connsiteX12" fmla="*/ 251665 w 329184"/>
                  <a:gd name="connsiteY12" fmla="*/ 225539 h 276933"/>
                  <a:gd name="connsiteX13" fmla="*/ 282703 w 329184"/>
                  <a:gd name="connsiteY13" fmla="*/ 134370 h 276933"/>
                  <a:gd name="connsiteX14" fmla="*/ 298378 w 329184"/>
                  <a:gd name="connsiteY14" fmla="*/ 89684 h 276933"/>
                  <a:gd name="connsiteX15" fmla="*/ 309999 w 329184"/>
                  <a:gd name="connsiteY15" fmla="*/ 56307 h 276933"/>
                  <a:gd name="connsiteX16" fmla="*/ 329184 w 329184"/>
                  <a:gd name="connsiteY16" fmla="*/ 0 h 276933"/>
                  <a:gd name="connsiteX0" fmla="*/ 0 w 329184"/>
                  <a:gd name="connsiteY0" fmla="*/ 67927 h 276933"/>
                  <a:gd name="connsiteX1" fmla="*/ 31351 w 329184"/>
                  <a:gd name="connsiteY1" fmla="*/ 78377 h 276933"/>
                  <a:gd name="connsiteX2" fmla="*/ 56228 w 329184"/>
                  <a:gd name="connsiteY2" fmla="*/ 100544 h 276933"/>
                  <a:gd name="connsiteX3" fmla="*/ 62702 w 329184"/>
                  <a:gd name="connsiteY3" fmla="*/ 125404 h 276933"/>
                  <a:gd name="connsiteX4" fmla="*/ 114954 w 329184"/>
                  <a:gd name="connsiteY4" fmla="*/ 209006 h 276933"/>
                  <a:gd name="connsiteX5" fmla="*/ 130629 w 329184"/>
                  <a:gd name="connsiteY5" fmla="*/ 224681 h 276933"/>
                  <a:gd name="connsiteX6" fmla="*/ 146304 w 329184"/>
                  <a:gd name="connsiteY6" fmla="*/ 240357 h 276933"/>
                  <a:gd name="connsiteX7" fmla="*/ 161980 w 329184"/>
                  <a:gd name="connsiteY7" fmla="*/ 245582 h 276933"/>
                  <a:gd name="connsiteX8" fmla="*/ 182880 w 329184"/>
                  <a:gd name="connsiteY8" fmla="*/ 261257 h 276933"/>
                  <a:gd name="connsiteX9" fmla="*/ 198556 w 329184"/>
                  <a:gd name="connsiteY9" fmla="*/ 266482 h 276933"/>
                  <a:gd name="connsiteX10" fmla="*/ 214231 w 329184"/>
                  <a:gd name="connsiteY10" fmla="*/ 276933 h 276933"/>
                  <a:gd name="connsiteX11" fmla="*/ 251665 w 329184"/>
                  <a:gd name="connsiteY11" fmla="*/ 225539 h 276933"/>
                  <a:gd name="connsiteX12" fmla="*/ 282703 w 329184"/>
                  <a:gd name="connsiteY12" fmla="*/ 134370 h 276933"/>
                  <a:gd name="connsiteX13" fmla="*/ 298378 w 329184"/>
                  <a:gd name="connsiteY13" fmla="*/ 89684 h 276933"/>
                  <a:gd name="connsiteX14" fmla="*/ 309999 w 329184"/>
                  <a:gd name="connsiteY14" fmla="*/ 56307 h 276933"/>
                  <a:gd name="connsiteX15" fmla="*/ 329184 w 329184"/>
                  <a:gd name="connsiteY15" fmla="*/ 0 h 276933"/>
                  <a:gd name="connsiteX0" fmla="*/ 0 w 329184"/>
                  <a:gd name="connsiteY0" fmla="*/ 67927 h 276933"/>
                  <a:gd name="connsiteX1" fmla="*/ 31351 w 329184"/>
                  <a:gd name="connsiteY1" fmla="*/ 78377 h 276933"/>
                  <a:gd name="connsiteX2" fmla="*/ 56228 w 329184"/>
                  <a:gd name="connsiteY2" fmla="*/ 100544 h 276933"/>
                  <a:gd name="connsiteX3" fmla="*/ 114954 w 329184"/>
                  <a:gd name="connsiteY3" fmla="*/ 209006 h 276933"/>
                  <a:gd name="connsiteX4" fmla="*/ 130629 w 329184"/>
                  <a:gd name="connsiteY4" fmla="*/ 224681 h 276933"/>
                  <a:gd name="connsiteX5" fmla="*/ 146304 w 329184"/>
                  <a:gd name="connsiteY5" fmla="*/ 240357 h 276933"/>
                  <a:gd name="connsiteX6" fmla="*/ 161980 w 329184"/>
                  <a:gd name="connsiteY6" fmla="*/ 245582 h 276933"/>
                  <a:gd name="connsiteX7" fmla="*/ 182880 w 329184"/>
                  <a:gd name="connsiteY7" fmla="*/ 261257 h 276933"/>
                  <a:gd name="connsiteX8" fmla="*/ 198556 w 329184"/>
                  <a:gd name="connsiteY8" fmla="*/ 266482 h 276933"/>
                  <a:gd name="connsiteX9" fmla="*/ 214231 w 329184"/>
                  <a:gd name="connsiteY9" fmla="*/ 276933 h 276933"/>
                  <a:gd name="connsiteX10" fmla="*/ 251665 w 329184"/>
                  <a:gd name="connsiteY10" fmla="*/ 225539 h 276933"/>
                  <a:gd name="connsiteX11" fmla="*/ 282703 w 329184"/>
                  <a:gd name="connsiteY11" fmla="*/ 134370 h 276933"/>
                  <a:gd name="connsiteX12" fmla="*/ 298378 w 329184"/>
                  <a:gd name="connsiteY12" fmla="*/ 89684 h 276933"/>
                  <a:gd name="connsiteX13" fmla="*/ 309999 w 329184"/>
                  <a:gd name="connsiteY13" fmla="*/ 56307 h 276933"/>
                  <a:gd name="connsiteX14" fmla="*/ 329184 w 329184"/>
                  <a:gd name="connsiteY14" fmla="*/ 0 h 276933"/>
                  <a:gd name="connsiteX0" fmla="*/ 0 w 329184"/>
                  <a:gd name="connsiteY0" fmla="*/ 67927 h 276933"/>
                  <a:gd name="connsiteX1" fmla="*/ 31351 w 329184"/>
                  <a:gd name="connsiteY1" fmla="*/ 78377 h 276933"/>
                  <a:gd name="connsiteX2" fmla="*/ 114954 w 329184"/>
                  <a:gd name="connsiteY2" fmla="*/ 209006 h 276933"/>
                  <a:gd name="connsiteX3" fmla="*/ 130629 w 329184"/>
                  <a:gd name="connsiteY3" fmla="*/ 224681 h 276933"/>
                  <a:gd name="connsiteX4" fmla="*/ 146304 w 329184"/>
                  <a:gd name="connsiteY4" fmla="*/ 240357 h 276933"/>
                  <a:gd name="connsiteX5" fmla="*/ 161980 w 329184"/>
                  <a:gd name="connsiteY5" fmla="*/ 245582 h 276933"/>
                  <a:gd name="connsiteX6" fmla="*/ 182880 w 329184"/>
                  <a:gd name="connsiteY6" fmla="*/ 261257 h 276933"/>
                  <a:gd name="connsiteX7" fmla="*/ 198556 w 329184"/>
                  <a:gd name="connsiteY7" fmla="*/ 266482 h 276933"/>
                  <a:gd name="connsiteX8" fmla="*/ 214231 w 329184"/>
                  <a:gd name="connsiteY8" fmla="*/ 276933 h 276933"/>
                  <a:gd name="connsiteX9" fmla="*/ 251665 w 329184"/>
                  <a:gd name="connsiteY9" fmla="*/ 225539 h 276933"/>
                  <a:gd name="connsiteX10" fmla="*/ 282703 w 329184"/>
                  <a:gd name="connsiteY10" fmla="*/ 134370 h 276933"/>
                  <a:gd name="connsiteX11" fmla="*/ 298378 w 329184"/>
                  <a:gd name="connsiteY11" fmla="*/ 89684 h 276933"/>
                  <a:gd name="connsiteX12" fmla="*/ 309999 w 329184"/>
                  <a:gd name="connsiteY12" fmla="*/ 56307 h 276933"/>
                  <a:gd name="connsiteX13" fmla="*/ 329184 w 329184"/>
                  <a:gd name="connsiteY13" fmla="*/ 0 h 276933"/>
                  <a:gd name="connsiteX0" fmla="*/ 0 w 329184"/>
                  <a:gd name="connsiteY0" fmla="*/ 67927 h 276933"/>
                  <a:gd name="connsiteX1" fmla="*/ 114954 w 329184"/>
                  <a:gd name="connsiteY1" fmla="*/ 209006 h 276933"/>
                  <a:gd name="connsiteX2" fmla="*/ 130629 w 329184"/>
                  <a:gd name="connsiteY2" fmla="*/ 224681 h 276933"/>
                  <a:gd name="connsiteX3" fmla="*/ 146304 w 329184"/>
                  <a:gd name="connsiteY3" fmla="*/ 240357 h 276933"/>
                  <a:gd name="connsiteX4" fmla="*/ 161980 w 329184"/>
                  <a:gd name="connsiteY4" fmla="*/ 245582 h 276933"/>
                  <a:gd name="connsiteX5" fmla="*/ 182880 w 329184"/>
                  <a:gd name="connsiteY5" fmla="*/ 261257 h 276933"/>
                  <a:gd name="connsiteX6" fmla="*/ 198556 w 329184"/>
                  <a:gd name="connsiteY6" fmla="*/ 266482 h 276933"/>
                  <a:gd name="connsiteX7" fmla="*/ 214231 w 329184"/>
                  <a:gd name="connsiteY7" fmla="*/ 276933 h 276933"/>
                  <a:gd name="connsiteX8" fmla="*/ 251665 w 329184"/>
                  <a:gd name="connsiteY8" fmla="*/ 225539 h 276933"/>
                  <a:gd name="connsiteX9" fmla="*/ 282703 w 329184"/>
                  <a:gd name="connsiteY9" fmla="*/ 134370 h 276933"/>
                  <a:gd name="connsiteX10" fmla="*/ 298378 w 329184"/>
                  <a:gd name="connsiteY10" fmla="*/ 89684 h 276933"/>
                  <a:gd name="connsiteX11" fmla="*/ 309999 w 329184"/>
                  <a:gd name="connsiteY11" fmla="*/ 56307 h 276933"/>
                  <a:gd name="connsiteX12" fmla="*/ 329184 w 329184"/>
                  <a:gd name="connsiteY12" fmla="*/ 0 h 276933"/>
                  <a:gd name="connsiteX0" fmla="*/ 0 w 329184"/>
                  <a:gd name="connsiteY0" fmla="*/ 67927 h 276933"/>
                  <a:gd name="connsiteX1" fmla="*/ 130629 w 329184"/>
                  <a:gd name="connsiteY1" fmla="*/ 224681 h 276933"/>
                  <a:gd name="connsiteX2" fmla="*/ 146304 w 329184"/>
                  <a:gd name="connsiteY2" fmla="*/ 240357 h 276933"/>
                  <a:gd name="connsiteX3" fmla="*/ 161980 w 329184"/>
                  <a:gd name="connsiteY3" fmla="*/ 245582 h 276933"/>
                  <a:gd name="connsiteX4" fmla="*/ 182880 w 329184"/>
                  <a:gd name="connsiteY4" fmla="*/ 261257 h 276933"/>
                  <a:gd name="connsiteX5" fmla="*/ 198556 w 329184"/>
                  <a:gd name="connsiteY5" fmla="*/ 266482 h 276933"/>
                  <a:gd name="connsiteX6" fmla="*/ 214231 w 329184"/>
                  <a:gd name="connsiteY6" fmla="*/ 276933 h 276933"/>
                  <a:gd name="connsiteX7" fmla="*/ 251665 w 329184"/>
                  <a:gd name="connsiteY7" fmla="*/ 225539 h 276933"/>
                  <a:gd name="connsiteX8" fmla="*/ 282703 w 329184"/>
                  <a:gd name="connsiteY8" fmla="*/ 134370 h 276933"/>
                  <a:gd name="connsiteX9" fmla="*/ 298378 w 329184"/>
                  <a:gd name="connsiteY9" fmla="*/ 89684 h 276933"/>
                  <a:gd name="connsiteX10" fmla="*/ 309999 w 329184"/>
                  <a:gd name="connsiteY10" fmla="*/ 56307 h 276933"/>
                  <a:gd name="connsiteX11" fmla="*/ 329184 w 329184"/>
                  <a:gd name="connsiteY11" fmla="*/ 0 h 276933"/>
                  <a:gd name="connsiteX0" fmla="*/ 0 w 329184"/>
                  <a:gd name="connsiteY0" fmla="*/ 67927 h 276933"/>
                  <a:gd name="connsiteX1" fmla="*/ 130629 w 329184"/>
                  <a:gd name="connsiteY1" fmla="*/ 224681 h 276933"/>
                  <a:gd name="connsiteX2" fmla="*/ 146304 w 329184"/>
                  <a:gd name="connsiteY2" fmla="*/ 240357 h 276933"/>
                  <a:gd name="connsiteX3" fmla="*/ 182880 w 329184"/>
                  <a:gd name="connsiteY3" fmla="*/ 261257 h 276933"/>
                  <a:gd name="connsiteX4" fmla="*/ 198556 w 329184"/>
                  <a:gd name="connsiteY4" fmla="*/ 266482 h 276933"/>
                  <a:gd name="connsiteX5" fmla="*/ 214231 w 329184"/>
                  <a:gd name="connsiteY5" fmla="*/ 276933 h 276933"/>
                  <a:gd name="connsiteX6" fmla="*/ 251665 w 329184"/>
                  <a:gd name="connsiteY6" fmla="*/ 225539 h 276933"/>
                  <a:gd name="connsiteX7" fmla="*/ 282703 w 329184"/>
                  <a:gd name="connsiteY7" fmla="*/ 134370 h 276933"/>
                  <a:gd name="connsiteX8" fmla="*/ 298378 w 329184"/>
                  <a:gd name="connsiteY8" fmla="*/ 89684 h 276933"/>
                  <a:gd name="connsiteX9" fmla="*/ 309999 w 329184"/>
                  <a:gd name="connsiteY9" fmla="*/ 56307 h 276933"/>
                  <a:gd name="connsiteX10" fmla="*/ 329184 w 329184"/>
                  <a:gd name="connsiteY10" fmla="*/ 0 h 276933"/>
                  <a:gd name="connsiteX0" fmla="*/ 0 w 329184"/>
                  <a:gd name="connsiteY0" fmla="*/ 67927 h 276933"/>
                  <a:gd name="connsiteX1" fmla="*/ 130629 w 329184"/>
                  <a:gd name="connsiteY1" fmla="*/ 224681 h 276933"/>
                  <a:gd name="connsiteX2" fmla="*/ 146304 w 329184"/>
                  <a:gd name="connsiteY2" fmla="*/ 240357 h 276933"/>
                  <a:gd name="connsiteX3" fmla="*/ 198556 w 329184"/>
                  <a:gd name="connsiteY3" fmla="*/ 266482 h 276933"/>
                  <a:gd name="connsiteX4" fmla="*/ 214231 w 329184"/>
                  <a:gd name="connsiteY4" fmla="*/ 276933 h 276933"/>
                  <a:gd name="connsiteX5" fmla="*/ 251665 w 329184"/>
                  <a:gd name="connsiteY5" fmla="*/ 225539 h 276933"/>
                  <a:gd name="connsiteX6" fmla="*/ 282703 w 329184"/>
                  <a:gd name="connsiteY6" fmla="*/ 134370 h 276933"/>
                  <a:gd name="connsiteX7" fmla="*/ 298378 w 329184"/>
                  <a:gd name="connsiteY7" fmla="*/ 89684 h 276933"/>
                  <a:gd name="connsiteX8" fmla="*/ 309999 w 329184"/>
                  <a:gd name="connsiteY8" fmla="*/ 56307 h 276933"/>
                  <a:gd name="connsiteX9" fmla="*/ 329184 w 329184"/>
                  <a:gd name="connsiteY9" fmla="*/ 0 h 276933"/>
                  <a:gd name="connsiteX0" fmla="*/ 0 w 329184"/>
                  <a:gd name="connsiteY0" fmla="*/ 67927 h 276933"/>
                  <a:gd name="connsiteX1" fmla="*/ 130629 w 329184"/>
                  <a:gd name="connsiteY1" fmla="*/ 224681 h 276933"/>
                  <a:gd name="connsiteX2" fmla="*/ 146304 w 329184"/>
                  <a:gd name="connsiteY2" fmla="*/ 240357 h 276933"/>
                  <a:gd name="connsiteX3" fmla="*/ 214231 w 329184"/>
                  <a:gd name="connsiteY3" fmla="*/ 276933 h 276933"/>
                  <a:gd name="connsiteX4" fmla="*/ 251665 w 329184"/>
                  <a:gd name="connsiteY4" fmla="*/ 225539 h 276933"/>
                  <a:gd name="connsiteX5" fmla="*/ 282703 w 329184"/>
                  <a:gd name="connsiteY5" fmla="*/ 134370 h 276933"/>
                  <a:gd name="connsiteX6" fmla="*/ 298378 w 329184"/>
                  <a:gd name="connsiteY6" fmla="*/ 89684 h 276933"/>
                  <a:gd name="connsiteX7" fmla="*/ 309999 w 329184"/>
                  <a:gd name="connsiteY7" fmla="*/ 56307 h 276933"/>
                  <a:gd name="connsiteX8" fmla="*/ 329184 w 329184"/>
                  <a:gd name="connsiteY8" fmla="*/ 0 h 276933"/>
                  <a:gd name="connsiteX0" fmla="*/ 0 w 329184"/>
                  <a:gd name="connsiteY0" fmla="*/ 67927 h 276933"/>
                  <a:gd name="connsiteX1" fmla="*/ 130629 w 329184"/>
                  <a:gd name="connsiteY1" fmla="*/ 224681 h 276933"/>
                  <a:gd name="connsiteX2" fmla="*/ 214231 w 329184"/>
                  <a:gd name="connsiteY2" fmla="*/ 276933 h 276933"/>
                  <a:gd name="connsiteX3" fmla="*/ 251665 w 329184"/>
                  <a:gd name="connsiteY3" fmla="*/ 225539 h 276933"/>
                  <a:gd name="connsiteX4" fmla="*/ 282703 w 329184"/>
                  <a:gd name="connsiteY4" fmla="*/ 134370 h 276933"/>
                  <a:gd name="connsiteX5" fmla="*/ 298378 w 329184"/>
                  <a:gd name="connsiteY5" fmla="*/ 89684 h 276933"/>
                  <a:gd name="connsiteX6" fmla="*/ 309999 w 329184"/>
                  <a:gd name="connsiteY6" fmla="*/ 56307 h 276933"/>
                  <a:gd name="connsiteX7" fmla="*/ 329184 w 329184"/>
                  <a:gd name="connsiteY7" fmla="*/ 0 h 276933"/>
                  <a:gd name="connsiteX0" fmla="*/ 0 w 329184"/>
                  <a:gd name="connsiteY0" fmla="*/ 67927 h 276933"/>
                  <a:gd name="connsiteX1" fmla="*/ 214231 w 329184"/>
                  <a:gd name="connsiteY1" fmla="*/ 276933 h 276933"/>
                  <a:gd name="connsiteX2" fmla="*/ 251665 w 329184"/>
                  <a:gd name="connsiteY2" fmla="*/ 225539 h 276933"/>
                  <a:gd name="connsiteX3" fmla="*/ 282703 w 329184"/>
                  <a:gd name="connsiteY3" fmla="*/ 134370 h 276933"/>
                  <a:gd name="connsiteX4" fmla="*/ 298378 w 329184"/>
                  <a:gd name="connsiteY4" fmla="*/ 89684 h 276933"/>
                  <a:gd name="connsiteX5" fmla="*/ 309999 w 329184"/>
                  <a:gd name="connsiteY5" fmla="*/ 56307 h 276933"/>
                  <a:gd name="connsiteX6" fmla="*/ 329184 w 329184"/>
                  <a:gd name="connsiteY6" fmla="*/ 0 h 276933"/>
                  <a:gd name="connsiteX0" fmla="*/ 0 w 329184"/>
                  <a:gd name="connsiteY0" fmla="*/ 67927 h 276933"/>
                  <a:gd name="connsiteX1" fmla="*/ 214231 w 329184"/>
                  <a:gd name="connsiteY1" fmla="*/ 276933 h 276933"/>
                  <a:gd name="connsiteX2" fmla="*/ 251665 w 329184"/>
                  <a:gd name="connsiteY2" fmla="*/ 225539 h 276933"/>
                  <a:gd name="connsiteX3" fmla="*/ 282703 w 329184"/>
                  <a:gd name="connsiteY3" fmla="*/ 134370 h 276933"/>
                  <a:gd name="connsiteX4" fmla="*/ 298378 w 329184"/>
                  <a:gd name="connsiteY4" fmla="*/ 89684 h 276933"/>
                  <a:gd name="connsiteX5" fmla="*/ 329184 w 329184"/>
                  <a:gd name="connsiteY5" fmla="*/ 0 h 276933"/>
                  <a:gd name="connsiteX0" fmla="*/ 0 w 329184"/>
                  <a:gd name="connsiteY0" fmla="*/ 67927 h 276933"/>
                  <a:gd name="connsiteX1" fmla="*/ 214231 w 329184"/>
                  <a:gd name="connsiteY1" fmla="*/ 276933 h 276933"/>
                  <a:gd name="connsiteX2" fmla="*/ 251665 w 329184"/>
                  <a:gd name="connsiteY2" fmla="*/ 225539 h 276933"/>
                  <a:gd name="connsiteX3" fmla="*/ 298378 w 329184"/>
                  <a:gd name="connsiteY3" fmla="*/ 89684 h 276933"/>
                  <a:gd name="connsiteX4" fmla="*/ 329184 w 329184"/>
                  <a:gd name="connsiteY4" fmla="*/ 0 h 276933"/>
                  <a:gd name="connsiteX0" fmla="*/ 0 w 329184"/>
                  <a:gd name="connsiteY0" fmla="*/ 67927 h 276999"/>
                  <a:gd name="connsiteX1" fmla="*/ 214231 w 329184"/>
                  <a:gd name="connsiteY1" fmla="*/ 276933 h 276999"/>
                  <a:gd name="connsiteX2" fmla="*/ 298378 w 329184"/>
                  <a:gd name="connsiteY2" fmla="*/ 89684 h 276999"/>
                  <a:gd name="connsiteX3" fmla="*/ 329184 w 329184"/>
                  <a:gd name="connsiteY3" fmla="*/ 0 h 276999"/>
                  <a:gd name="connsiteX0" fmla="*/ 0 w 329184"/>
                  <a:gd name="connsiteY0" fmla="*/ 67927 h 276933"/>
                  <a:gd name="connsiteX1" fmla="*/ 214231 w 329184"/>
                  <a:gd name="connsiteY1" fmla="*/ 276933 h 276933"/>
                  <a:gd name="connsiteX2" fmla="*/ 329184 w 329184"/>
                  <a:gd name="connsiteY2" fmla="*/ 0 h 276933"/>
                  <a:gd name="connsiteX0" fmla="*/ 0 w 323662"/>
                  <a:gd name="connsiteY0" fmla="*/ 97883 h 306889"/>
                  <a:gd name="connsiteX1" fmla="*/ 214231 w 323662"/>
                  <a:gd name="connsiteY1" fmla="*/ 306889 h 306889"/>
                  <a:gd name="connsiteX2" fmla="*/ 323662 w 323662"/>
                  <a:gd name="connsiteY2" fmla="*/ 0 h 306889"/>
                </a:gdLst>
                <a:ahLst/>
                <a:cxnLst>
                  <a:cxn ang="0">
                    <a:pos x="connsiteX0" y="connsiteY0"/>
                  </a:cxn>
                  <a:cxn ang="0">
                    <a:pos x="connsiteX1" y="connsiteY1"/>
                  </a:cxn>
                  <a:cxn ang="0">
                    <a:pos x="connsiteX2" y="connsiteY2"/>
                  </a:cxn>
                </a:cxnLst>
                <a:rect l="l" t="t" r="r" b="b"/>
                <a:pathLst>
                  <a:path w="323662" h="306889">
                    <a:moveTo>
                      <a:pt x="0" y="97883"/>
                    </a:moveTo>
                    <a:lnTo>
                      <a:pt x="214231" y="306889"/>
                    </a:lnTo>
                    <a:cubicBezTo>
                      <a:pt x="269095" y="295568"/>
                      <a:pt x="299714" y="57694"/>
                      <a:pt x="323662" y="0"/>
                    </a:cubicBezTo>
                  </a:path>
                </a:pathLst>
              </a:cu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dirty="0">
                  <a:solidFill>
                    <a:schemeClr val="lt1"/>
                  </a:solidFill>
                </a:endParaRPr>
              </a:p>
            </p:txBody>
          </p:sp>
        </p:grpSp>
        <p:sp>
          <p:nvSpPr>
            <p:cNvPr id="68" name="Rectangle 67"/>
            <p:cNvSpPr/>
            <p:nvPr/>
          </p:nvSpPr>
          <p:spPr>
            <a:xfrm rot="21599113">
              <a:off x="5826957" y="2116374"/>
              <a:ext cx="1113968" cy="486503"/>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en-US" sz="2000" dirty="0" smtClean="0">
                  <a:solidFill>
                    <a:schemeClr val="tx1">
                      <a:lumMod val="95000"/>
                      <a:lumOff val="5000"/>
                    </a:schemeClr>
                  </a:solidFill>
                  <a:latin typeface="Comic Sans MS" pitchFamily="66" charset="0"/>
                </a:rPr>
                <a:t>Our Solutions...</a:t>
              </a:r>
              <a:endParaRPr lang="en-US" sz="2000" dirty="0">
                <a:solidFill>
                  <a:schemeClr val="tx1">
                    <a:lumMod val="95000"/>
                    <a:lumOff val="5000"/>
                  </a:schemeClr>
                </a:solidFill>
                <a:latin typeface="Comic Sans MS" pitchFamily="66" charset="0"/>
              </a:endParaRPr>
            </a:p>
          </p:txBody>
        </p:sp>
        <p:grpSp>
          <p:nvGrpSpPr>
            <p:cNvPr id="69" name="Group 68"/>
            <p:cNvGrpSpPr/>
            <p:nvPr/>
          </p:nvGrpSpPr>
          <p:grpSpPr>
            <a:xfrm rot="21599113">
              <a:off x="6172260" y="1576712"/>
              <a:ext cx="184785" cy="186690"/>
              <a:chOff x="4917745" y="2235200"/>
              <a:chExt cx="2584952" cy="2489199"/>
            </a:xfrm>
            <a:effectLst>
              <a:outerShdw blurRad="50800" dist="25400" dir="8100000" algn="tr" rotWithShape="0">
                <a:prstClr val="black">
                  <a:alpha val="45000"/>
                </a:prstClr>
              </a:outerShdw>
            </a:effectLst>
          </p:grpSpPr>
          <p:sp>
            <p:nvSpPr>
              <p:cNvPr id="73" name="Oval 72"/>
              <p:cNvSpPr/>
              <p:nvPr/>
            </p:nvSpPr>
            <p:spPr>
              <a:xfrm>
                <a:off x="4917745" y="2429067"/>
                <a:ext cx="2295331" cy="2295332"/>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p>
            </p:txBody>
          </p:sp>
          <p:sp>
            <p:nvSpPr>
              <p:cNvPr id="74" name="Oval 73"/>
              <p:cNvSpPr/>
              <p:nvPr/>
            </p:nvSpPr>
            <p:spPr>
              <a:xfrm>
                <a:off x="5484130" y="2913213"/>
                <a:ext cx="1253454" cy="1253453"/>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p>
            </p:txBody>
          </p:sp>
          <p:sp>
            <p:nvSpPr>
              <p:cNvPr id="75" name="Oval 74"/>
              <p:cNvSpPr/>
              <p:nvPr/>
            </p:nvSpPr>
            <p:spPr>
              <a:xfrm>
                <a:off x="5972471" y="2235200"/>
                <a:ext cx="1530226" cy="1530226"/>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p>
            </p:txBody>
          </p:sp>
        </p:grpSp>
      </p:grpSp>
      <p:grpSp>
        <p:nvGrpSpPr>
          <p:cNvPr id="10" name="Group 9"/>
          <p:cNvGrpSpPr/>
          <p:nvPr/>
        </p:nvGrpSpPr>
        <p:grpSpPr>
          <a:xfrm>
            <a:off x="1184728" y="2259611"/>
            <a:ext cx="1993663" cy="1925820"/>
            <a:chOff x="382115" y="1581122"/>
            <a:chExt cx="3885085" cy="3752878"/>
          </a:xfrm>
        </p:grpSpPr>
        <p:grpSp>
          <p:nvGrpSpPr>
            <p:cNvPr id="6" name="Group 5"/>
            <p:cNvGrpSpPr/>
            <p:nvPr/>
          </p:nvGrpSpPr>
          <p:grpSpPr>
            <a:xfrm>
              <a:off x="382115" y="1581122"/>
              <a:ext cx="3885085" cy="3752878"/>
              <a:chOff x="724759" y="4481661"/>
              <a:chExt cx="1361698" cy="1315360"/>
            </a:xfrm>
          </p:grpSpPr>
          <p:sp>
            <p:nvSpPr>
              <p:cNvPr id="24"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92D050">
                      <a:lumMod val="42000"/>
                      <a:lumOff val="58000"/>
                    </a:srgbClr>
                  </a:gs>
                  <a:gs pos="100000">
                    <a:srgbClr val="89C25A">
                      <a:lumMod val="81000"/>
                      <a:lumOff val="19000"/>
                    </a:srgb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25"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28" name="Oval 27"/>
                <p:cNvSpPr/>
                <p:nvPr/>
              </p:nvSpPr>
              <p:spPr>
                <a:xfrm>
                  <a:off x="4917745" y="2429067"/>
                  <a:ext cx="2295331" cy="2295332"/>
                </a:xfrm>
                <a:prstGeom prst="ellipse">
                  <a:avLst/>
                </a:prstGeom>
                <a:solidFill>
                  <a:srgbClr val="00B0F0"/>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29" name="Oval 28"/>
                <p:cNvSpPr/>
                <p:nvPr/>
              </p:nvSpPr>
              <p:spPr>
                <a:xfrm>
                  <a:off x="5484130" y="2913213"/>
                  <a:ext cx="1253454" cy="1253453"/>
                </a:xfrm>
                <a:prstGeom prst="ellipse">
                  <a:avLst/>
                </a:prstGeom>
                <a:solidFill>
                  <a:srgbClr val="00698E"/>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0" name="Oval 29"/>
                <p:cNvSpPr/>
                <p:nvPr/>
              </p:nvSpPr>
              <p:spPr>
                <a:xfrm>
                  <a:off x="5972471" y="2235200"/>
                  <a:ext cx="1530226" cy="1530226"/>
                </a:xfrm>
                <a:prstGeom prst="ellipse">
                  <a:avLst/>
                </a:prstGeom>
                <a:solidFill>
                  <a:srgbClr val="00B0F0"/>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grpSp>
        </p:grpSp>
        <p:sp>
          <p:nvSpPr>
            <p:cNvPr id="31" name="Rectangle 30"/>
            <p:cNvSpPr/>
            <p:nvPr/>
          </p:nvSpPr>
          <p:spPr>
            <a:xfrm rot="21372931">
              <a:off x="879453" y="2561551"/>
              <a:ext cx="3158634" cy="1379469"/>
            </a:xfrm>
            <a:prstGeom prst="rect">
              <a:avLst/>
            </a:prstGeom>
          </p:spPr>
          <p:txBody>
            <a:bodyPr wrap="square" anchor="ctr">
              <a:spAutoFit/>
            </a:bodyPr>
            <a:lstStyle/>
            <a:p>
              <a:r>
                <a:rPr lang="en-US" sz="2000" dirty="0" smtClean="0">
                  <a:solidFill>
                    <a:schemeClr val="tx1">
                      <a:lumMod val="95000"/>
                      <a:lumOff val="5000"/>
                    </a:schemeClr>
                  </a:solidFill>
                  <a:latin typeface="Comic Sans MS" pitchFamily="66" charset="0"/>
                </a:rPr>
                <a:t>Criticisms in Lighting</a:t>
              </a:r>
              <a:endParaRPr lang="en-US" sz="2000" dirty="0">
                <a:solidFill>
                  <a:schemeClr val="tx1">
                    <a:lumMod val="95000"/>
                    <a:lumOff val="5000"/>
                  </a:schemeClr>
                </a:solidFill>
                <a:latin typeface="Comic Sans MS" pitchFamily="66" charset="0"/>
              </a:endParaRPr>
            </a:p>
          </p:txBody>
        </p:sp>
      </p:grpSp>
      <p:grpSp>
        <p:nvGrpSpPr>
          <p:cNvPr id="11" name="Group 10"/>
          <p:cNvGrpSpPr/>
          <p:nvPr/>
        </p:nvGrpSpPr>
        <p:grpSpPr>
          <a:xfrm>
            <a:off x="3540714" y="4545927"/>
            <a:ext cx="2122420" cy="1945707"/>
            <a:chOff x="3540714" y="4545927"/>
            <a:chExt cx="1993663" cy="1945706"/>
          </a:xfrm>
        </p:grpSpPr>
        <p:sp>
          <p:nvSpPr>
            <p:cNvPr id="61" name="Rectangle 19"/>
            <p:cNvSpPr/>
            <p:nvPr/>
          </p:nvSpPr>
          <p:spPr>
            <a:xfrm rot="21599113">
              <a:off x="3540714" y="4572863"/>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4"/>
            </a:lnRef>
            <a:fillRef idx="2">
              <a:schemeClr val="accent4"/>
            </a:fillRef>
            <a:effectRef idx="1">
              <a:schemeClr val="accent4"/>
            </a:effectRef>
            <a:fontRef idx="minor">
              <a:schemeClr val="dk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62" name="Rectangle 61"/>
            <p:cNvSpPr/>
            <p:nvPr/>
          </p:nvSpPr>
          <p:spPr>
            <a:xfrm rot="21599113">
              <a:off x="3652156" y="5255299"/>
              <a:ext cx="1794055" cy="707886"/>
            </a:xfrm>
            <a:prstGeom prst="rect">
              <a:avLst/>
            </a:prstGeom>
          </p:spPr>
          <p:txBody>
            <a:bodyPr wrap="square">
              <a:spAutoFit/>
            </a:bodyPr>
            <a:lstStyle/>
            <a:p>
              <a:pPr algn="ctr"/>
              <a:r>
                <a:rPr lang="en-US" sz="2000" dirty="0" smtClean="0">
                  <a:solidFill>
                    <a:schemeClr val="tx1">
                      <a:lumMod val="95000"/>
                      <a:lumOff val="5000"/>
                    </a:schemeClr>
                  </a:solidFill>
                  <a:latin typeface="Comic Sans MS" pitchFamily="66" charset="0"/>
                </a:rPr>
                <a:t>Requirements, state of art</a:t>
              </a:r>
              <a:endParaRPr lang="en-US" sz="2000" dirty="0">
                <a:solidFill>
                  <a:schemeClr val="tx1">
                    <a:lumMod val="95000"/>
                    <a:lumOff val="5000"/>
                  </a:schemeClr>
                </a:solidFill>
                <a:latin typeface="Comic Sans MS" pitchFamily="66" charset="0"/>
              </a:endParaRPr>
            </a:p>
          </p:txBody>
        </p:sp>
        <p:grpSp>
          <p:nvGrpSpPr>
            <p:cNvPr id="63" name="Group 62"/>
            <p:cNvGrpSpPr/>
            <p:nvPr/>
          </p:nvGrpSpPr>
          <p:grpSpPr>
            <a:xfrm rot="21599113">
              <a:off x="4430832" y="4545927"/>
              <a:ext cx="270544" cy="273334"/>
              <a:chOff x="4917745" y="2235200"/>
              <a:chExt cx="2584952" cy="2489199"/>
            </a:xfrm>
            <a:effectLst>
              <a:outerShdw blurRad="50800" dist="25400" dir="8100000" algn="tr" rotWithShape="0">
                <a:prstClr val="black">
                  <a:alpha val="45000"/>
                </a:prstClr>
              </a:outerShdw>
            </a:effectLst>
          </p:grpSpPr>
          <p:sp>
            <p:nvSpPr>
              <p:cNvPr id="64" name="Oval 63"/>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65" name="Oval 64"/>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70" name="Oval 69"/>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grpSp>
      </p:grpSp>
      <p:grpSp>
        <p:nvGrpSpPr>
          <p:cNvPr id="12" name="Group 11"/>
          <p:cNvGrpSpPr/>
          <p:nvPr/>
        </p:nvGrpSpPr>
        <p:grpSpPr>
          <a:xfrm>
            <a:off x="3624454" y="961235"/>
            <a:ext cx="1993663" cy="2024549"/>
            <a:chOff x="3626123" y="914400"/>
            <a:chExt cx="1993663" cy="2024549"/>
          </a:xfrm>
        </p:grpSpPr>
        <p:sp>
          <p:nvSpPr>
            <p:cNvPr id="54" name="Rectangle 19"/>
            <p:cNvSpPr/>
            <p:nvPr/>
          </p:nvSpPr>
          <p:spPr>
            <a:xfrm rot="165519">
              <a:off x="3626123" y="1020179"/>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accent5">
                    <a:lumMod val="20000"/>
                    <a:lumOff val="80000"/>
                  </a:schemeClr>
                </a:gs>
                <a:gs pos="99000">
                  <a:schemeClr val="accent5">
                    <a:lumMod val="60000"/>
                    <a:lumOff val="40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it-IT" sz="2000" dirty="0" err="1">
                  <a:solidFill>
                    <a:schemeClr val="tx1">
                      <a:lumMod val="95000"/>
                      <a:lumOff val="5000"/>
                    </a:schemeClr>
                  </a:solidFill>
                  <a:latin typeface="Comic Sans MS" pitchFamily="66" charset="0"/>
                </a:rPr>
                <a:t>Why</a:t>
              </a:r>
              <a:r>
                <a:rPr lang="it-IT" sz="1200" dirty="0" smtClean="0">
                  <a:solidFill>
                    <a:schemeClr val="tx1"/>
                  </a:solidFill>
                  <a:latin typeface="Arial" pitchFamily="34" charset="0"/>
                  <a:cs typeface="Arial" pitchFamily="34" charset="0"/>
                </a:rPr>
                <a:t> </a:t>
              </a:r>
              <a:r>
                <a:rPr lang="it-IT" sz="2000" dirty="0">
                  <a:solidFill>
                    <a:schemeClr val="tx1">
                      <a:lumMod val="95000"/>
                      <a:lumOff val="5000"/>
                    </a:schemeClr>
                  </a:solidFill>
                  <a:latin typeface="Comic Sans MS" pitchFamily="66" charset="0"/>
                </a:rPr>
                <a:t>LED?</a:t>
              </a:r>
            </a:p>
            <a:p>
              <a:pPr algn="ctr"/>
              <a:r>
                <a:rPr lang="it-IT" sz="2000" dirty="0">
                  <a:solidFill>
                    <a:schemeClr val="tx1">
                      <a:lumMod val="95000"/>
                      <a:lumOff val="5000"/>
                    </a:schemeClr>
                  </a:solidFill>
                  <a:latin typeface="Comic Sans MS" pitchFamily="66" charset="0"/>
                </a:rPr>
                <a:t>How do </a:t>
              </a:r>
              <a:r>
                <a:rPr lang="it-IT" sz="2000" dirty="0" err="1">
                  <a:solidFill>
                    <a:schemeClr val="tx1">
                      <a:lumMod val="95000"/>
                      <a:lumOff val="5000"/>
                    </a:schemeClr>
                  </a:solidFill>
                  <a:latin typeface="Comic Sans MS" pitchFamily="66" charset="0"/>
                </a:rPr>
                <a:t>they</a:t>
              </a:r>
              <a:r>
                <a:rPr lang="it-IT" sz="2000" dirty="0">
                  <a:solidFill>
                    <a:schemeClr val="tx1">
                      <a:lumMod val="95000"/>
                      <a:lumOff val="5000"/>
                    </a:schemeClr>
                  </a:solidFill>
                  <a:latin typeface="Comic Sans MS" pitchFamily="66" charset="0"/>
                </a:rPr>
                <a:t> work?</a:t>
              </a:r>
              <a:endParaRPr lang="en-US" sz="2000" dirty="0">
                <a:solidFill>
                  <a:schemeClr val="tx1">
                    <a:lumMod val="95000"/>
                    <a:lumOff val="5000"/>
                  </a:schemeClr>
                </a:solidFill>
                <a:latin typeface="Comic Sans MS" pitchFamily="66" charset="0"/>
              </a:endParaRPr>
            </a:p>
          </p:txBody>
        </p:sp>
        <p:grpSp>
          <p:nvGrpSpPr>
            <p:cNvPr id="71" name="Group 70"/>
            <p:cNvGrpSpPr/>
            <p:nvPr/>
          </p:nvGrpSpPr>
          <p:grpSpPr>
            <a:xfrm>
              <a:off x="4625642" y="914400"/>
              <a:ext cx="327358" cy="300667"/>
              <a:chOff x="4917745" y="2235200"/>
              <a:chExt cx="2584952" cy="2489199"/>
            </a:xfrm>
            <a:effectLst>
              <a:outerShdw blurRad="50800" dist="25400" dir="8100000" algn="tr" rotWithShape="0">
                <a:prstClr val="black">
                  <a:alpha val="45000"/>
                </a:prstClr>
              </a:outerShdw>
            </a:effectLst>
          </p:grpSpPr>
          <p:sp>
            <p:nvSpPr>
              <p:cNvPr id="72" name="Oval 71"/>
              <p:cNvSpPr/>
              <p:nvPr/>
            </p:nvSpPr>
            <p:spPr>
              <a:xfrm>
                <a:off x="4917745" y="2429067"/>
                <a:ext cx="2295331" cy="2295332"/>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8" name="Oval 77"/>
              <p:cNvSpPr/>
              <p:nvPr/>
            </p:nvSpPr>
            <p:spPr>
              <a:xfrm>
                <a:off x="5484130" y="2913213"/>
                <a:ext cx="1253454" cy="1253453"/>
              </a:xfrm>
              <a:prstGeom prst="ellipse">
                <a:avLst/>
              </a:prstGeom>
              <a:solidFill>
                <a:schemeClr val="bg1">
                  <a:lumMod val="6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9" name="Oval 78"/>
              <p:cNvSpPr/>
              <p:nvPr/>
            </p:nvSpPr>
            <p:spPr>
              <a:xfrm>
                <a:off x="5972471" y="2235200"/>
                <a:ext cx="1530226" cy="1530226"/>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cxnSp>
        <p:nvCxnSpPr>
          <p:cNvPr id="5" name="Connettore 7 4"/>
          <p:cNvCxnSpPr/>
          <p:nvPr/>
        </p:nvCxnSpPr>
        <p:spPr>
          <a:xfrm rot="10800000" flipV="1">
            <a:off x="2253761" y="1053651"/>
            <a:ext cx="1405500" cy="972748"/>
          </a:xfrm>
          <a:prstGeom prst="curvedConnector3">
            <a:avLst>
              <a:gd name="adj1" fmla="val 106926"/>
            </a:avLst>
          </a:prstGeom>
          <a:ln w="15875">
            <a:tailEnd type="triangle" w="lg" len="lg"/>
          </a:ln>
        </p:spPr>
        <p:style>
          <a:lnRef idx="1">
            <a:schemeClr val="accent1"/>
          </a:lnRef>
          <a:fillRef idx="0">
            <a:schemeClr val="accent1"/>
          </a:fillRef>
          <a:effectRef idx="0">
            <a:schemeClr val="accent1"/>
          </a:effectRef>
          <a:fontRef idx="minor">
            <a:schemeClr val="tx1"/>
          </a:fontRef>
        </p:style>
      </p:cxnSp>
      <p:cxnSp>
        <p:nvCxnSpPr>
          <p:cNvPr id="17" name="Connettore 7 16"/>
          <p:cNvCxnSpPr/>
          <p:nvPr/>
        </p:nvCxnSpPr>
        <p:spPr>
          <a:xfrm>
            <a:off x="2188167" y="4365104"/>
            <a:ext cx="914400" cy="914400"/>
          </a:xfrm>
          <a:prstGeom prst="curvedConnector3">
            <a:avLst/>
          </a:prstGeom>
          <a:ln w="15875">
            <a:tailEnd type="triangle" w="lg" len="lg"/>
          </a:ln>
        </p:spPr>
        <p:style>
          <a:lnRef idx="1">
            <a:schemeClr val="accent1"/>
          </a:lnRef>
          <a:fillRef idx="0">
            <a:schemeClr val="accent1"/>
          </a:fillRef>
          <a:effectRef idx="0">
            <a:schemeClr val="accent1"/>
          </a:effectRef>
          <a:fontRef idx="minor">
            <a:schemeClr val="tx1"/>
          </a:fontRef>
        </p:style>
      </p:cxnSp>
      <p:cxnSp>
        <p:nvCxnSpPr>
          <p:cNvPr id="19" name="Connettore 7 18"/>
          <p:cNvCxnSpPr/>
          <p:nvPr/>
        </p:nvCxnSpPr>
        <p:spPr>
          <a:xfrm rot="5400000" flipH="1" flipV="1">
            <a:off x="5763396" y="4469852"/>
            <a:ext cx="1244138" cy="1034642"/>
          </a:xfrm>
          <a:prstGeom prst="curvedConnector3">
            <a:avLst/>
          </a:prstGeom>
          <a:ln w="15875">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6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1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4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4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par>
                                <p:cTn id="23" presetID="10" presetClass="entr" presetSubtype="0" fill="hold" nodeType="withEffect">
                                  <p:stCondLst>
                                    <p:cond delay="3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o 26"/>
          <p:cNvGrpSpPr/>
          <p:nvPr/>
        </p:nvGrpSpPr>
        <p:grpSpPr>
          <a:xfrm>
            <a:off x="0" y="6309320"/>
            <a:ext cx="9144000" cy="527806"/>
            <a:chOff x="0" y="6309320"/>
            <a:chExt cx="9144000" cy="527806"/>
          </a:xfrm>
        </p:grpSpPr>
        <p:sp>
          <p:nvSpPr>
            <p:cNvPr id="28" name="CasellaDiTesto 27"/>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9" name="Immagine 28"/>
            <p:cNvPicPr>
              <a:picLocks noChangeAspect="1"/>
            </p:cNvPicPr>
            <p:nvPr/>
          </p:nvPicPr>
          <p:blipFill rotWithShape="1">
            <a:blip r:embed="rId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30" name="Connettore 1 29"/>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3076" name="Line 7"/>
          <p:cNvSpPr>
            <a:spLocks noChangeShapeType="1"/>
          </p:cNvSpPr>
          <p:nvPr/>
        </p:nvSpPr>
        <p:spPr bwMode="auto">
          <a:xfrm>
            <a:off x="609600" y="5257800"/>
            <a:ext cx="8001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nvGrpSpPr>
          <p:cNvPr id="2" name="Gruppo 1"/>
          <p:cNvGrpSpPr/>
          <p:nvPr/>
        </p:nvGrpSpPr>
        <p:grpSpPr>
          <a:xfrm>
            <a:off x="685800" y="1981200"/>
            <a:ext cx="1676400" cy="2819400"/>
            <a:chOff x="685800" y="1981200"/>
            <a:chExt cx="1676400" cy="2819400"/>
          </a:xfrm>
        </p:grpSpPr>
        <p:sp>
          <p:nvSpPr>
            <p:cNvPr id="8" name="Round Single Corner Rectangle 7"/>
            <p:cNvSpPr/>
            <p:nvPr/>
          </p:nvSpPr>
          <p:spPr bwMode="auto">
            <a:xfrm>
              <a:off x="685800" y="1981200"/>
              <a:ext cx="1676400" cy="2819400"/>
            </a:xfrm>
            <a:prstGeom prst="round1Rect">
              <a:avLst/>
            </a:prstGeom>
            <a:gradFill>
              <a:gsLst>
                <a:gs pos="33000">
                  <a:srgbClr val="92D050"/>
                </a:gs>
                <a:gs pos="0">
                  <a:srgbClr val="00B050"/>
                </a:gs>
                <a:gs pos="100000">
                  <a:schemeClr val="accent3">
                    <a:lumMod val="60000"/>
                    <a:lumOff val="4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4" name="TextBox 13"/>
            <p:cNvSpPr txBox="1"/>
            <p:nvPr/>
          </p:nvSpPr>
          <p:spPr>
            <a:xfrm>
              <a:off x="713013" y="2057400"/>
              <a:ext cx="1600200" cy="2662267"/>
            </a:xfrm>
            <a:prstGeom prst="rect">
              <a:avLst/>
            </a:prstGeom>
            <a:gradFill>
              <a:gsLst>
                <a:gs pos="100000">
                  <a:schemeClr val="accent3">
                    <a:lumMod val="60000"/>
                    <a:lumOff val="40000"/>
                  </a:schemeClr>
                </a:gs>
                <a:gs pos="56000">
                  <a:srgbClr val="92D050"/>
                </a:gs>
                <a:gs pos="0">
                  <a:srgbClr val="00B050"/>
                </a:gs>
              </a:gsLst>
              <a:lin ang="5400000" scaled="0"/>
            </a:gradFill>
          </p:spPr>
          <p:txBody>
            <a:bodyPr wrap="square" rtlCol="0">
              <a:spAutoFit/>
            </a:bodyPr>
            <a:lstStyle/>
            <a:p>
              <a:pPr algn="ctr"/>
              <a:r>
                <a:rPr lang="en-US" sz="1300" b="1" dirty="0" smtClean="0">
                  <a:solidFill>
                    <a:srgbClr val="060B6E"/>
                  </a:solidFill>
                </a:rPr>
                <a:t>ECONOMIC</a:t>
              </a:r>
            </a:p>
            <a:p>
              <a:pPr algn="ctr"/>
              <a:endParaRPr lang="en-US" sz="1400" dirty="0" smtClean="0">
                <a:solidFill>
                  <a:schemeClr val="bg1"/>
                </a:solidFill>
              </a:endParaRPr>
            </a:p>
            <a:p>
              <a:pPr algn="ctr"/>
              <a:r>
                <a:rPr lang="en-US" sz="1400" dirty="0" smtClean="0">
                  <a:solidFill>
                    <a:schemeClr val="bg1"/>
                  </a:solidFill>
                </a:rPr>
                <a:t>Long life up to  and beyond 20,000 hours.  </a:t>
              </a:r>
            </a:p>
            <a:p>
              <a:pPr algn="ctr"/>
              <a:r>
                <a:rPr lang="en-US" sz="1400" dirty="0" smtClean="0">
                  <a:solidFill>
                    <a:schemeClr val="bg1"/>
                  </a:solidFill>
                </a:rPr>
                <a:t> lifetime – </a:t>
              </a:r>
            </a:p>
            <a:p>
              <a:pPr algn="ctr"/>
              <a:endParaRPr lang="en-US" sz="1400" dirty="0" smtClean="0">
                <a:solidFill>
                  <a:schemeClr val="bg1"/>
                </a:solidFill>
              </a:endParaRPr>
            </a:p>
            <a:p>
              <a:pPr algn="ctr"/>
              <a:r>
                <a:rPr lang="en-US" sz="1400" dirty="0" smtClean="0">
                  <a:solidFill>
                    <a:schemeClr val="bg1"/>
                  </a:solidFill>
                </a:rPr>
                <a:t>The energy consumed by one LED is the equivalent of 50 halogen bulbs.</a:t>
              </a:r>
              <a:endParaRPr lang="en-US" sz="1400" dirty="0">
                <a:solidFill>
                  <a:schemeClr val="bg1"/>
                </a:solidFill>
              </a:endParaRPr>
            </a:p>
          </p:txBody>
        </p:sp>
      </p:grpSp>
      <p:grpSp>
        <p:nvGrpSpPr>
          <p:cNvPr id="3" name="Gruppo 2"/>
          <p:cNvGrpSpPr/>
          <p:nvPr/>
        </p:nvGrpSpPr>
        <p:grpSpPr>
          <a:xfrm>
            <a:off x="2743200" y="1981200"/>
            <a:ext cx="1676400" cy="2819400"/>
            <a:chOff x="2743200" y="1981200"/>
            <a:chExt cx="1676400" cy="2819400"/>
          </a:xfrm>
        </p:grpSpPr>
        <p:sp>
          <p:nvSpPr>
            <p:cNvPr id="11" name="Round Single Corner Rectangle 10"/>
            <p:cNvSpPr/>
            <p:nvPr/>
          </p:nvSpPr>
          <p:spPr bwMode="auto">
            <a:xfrm>
              <a:off x="2743200" y="1981200"/>
              <a:ext cx="1676400" cy="2819400"/>
            </a:xfrm>
            <a:prstGeom prst="round1Rect">
              <a:avLst/>
            </a:prstGeom>
            <a:gradFill>
              <a:gsLst>
                <a:gs pos="33000">
                  <a:srgbClr val="92D050"/>
                </a:gs>
                <a:gs pos="0">
                  <a:srgbClr val="00B050"/>
                </a:gs>
                <a:gs pos="100000">
                  <a:schemeClr val="accent3">
                    <a:lumMod val="60000"/>
                    <a:lumOff val="4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5" name="TextBox 14"/>
            <p:cNvSpPr txBox="1"/>
            <p:nvPr/>
          </p:nvSpPr>
          <p:spPr>
            <a:xfrm>
              <a:off x="2779484" y="2057400"/>
              <a:ext cx="1600200" cy="2231380"/>
            </a:xfrm>
            <a:prstGeom prst="rect">
              <a:avLst/>
            </a:prstGeom>
            <a:noFill/>
          </p:spPr>
          <p:txBody>
            <a:bodyPr wrap="square" rtlCol="0">
              <a:spAutoFit/>
            </a:bodyPr>
            <a:lstStyle/>
            <a:p>
              <a:pPr algn="ctr"/>
              <a:r>
                <a:rPr lang="en-US" sz="1300" b="1" dirty="0" smtClean="0">
                  <a:solidFill>
                    <a:srgbClr val="060B6E"/>
                  </a:solidFill>
                </a:rPr>
                <a:t>PERFORMANCE</a:t>
              </a:r>
            </a:p>
            <a:p>
              <a:pPr algn="ctr"/>
              <a:endParaRPr lang="en-US" sz="1400" dirty="0" smtClean="0">
                <a:solidFill>
                  <a:schemeClr val="bg1"/>
                </a:solidFill>
              </a:endParaRPr>
            </a:p>
            <a:p>
              <a:pPr algn="ctr"/>
              <a:r>
                <a:rPr lang="en-US" sz="1400" dirty="0" err="1" smtClean="0">
                  <a:solidFill>
                    <a:schemeClr val="bg1"/>
                  </a:solidFill>
                </a:rPr>
                <a:t>LEDs</a:t>
              </a:r>
              <a:r>
                <a:rPr lang="en-US" sz="1400" dirty="0" smtClean="0">
                  <a:solidFill>
                    <a:schemeClr val="bg1"/>
                  </a:solidFill>
                </a:rPr>
                <a:t> offer greater color mixing.  </a:t>
              </a:r>
            </a:p>
            <a:p>
              <a:pPr algn="ctr"/>
              <a:endParaRPr lang="en-US" sz="1400" dirty="0" smtClean="0">
                <a:solidFill>
                  <a:schemeClr val="bg1"/>
                </a:solidFill>
              </a:endParaRPr>
            </a:p>
            <a:p>
              <a:pPr algn="ctr"/>
              <a:r>
                <a:rPr lang="en-US" sz="1400" dirty="0" smtClean="0">
                  <a:solidFill>
                    <a:schemeClr val="bg1"/>
                  </a:solidFill>
                </a:rPr>
                <a:t>Combined with compact size, offers wider range of design options.</a:t>
              </a:r>
              <a:endParaRPr lang="en-US" sz="1400" dirty="0">
                <a:solidFill>
                  <a:schemeClr val="bg1"/>
                </a:solidFill>
              </a:endParaRPr>
            </a:p>
          </p:txBody>
        </p:sp>
      </p:grpSp>
      <p:grpSp>
        <p:nvGrpSpPr>
          <p:cNvPr id="4" name="Gruppo 3"/>
          <p:cNvGrpSpPr/>
          <p:nvPr/>
        </p:nvGrpSpPr>
        <p:grpSpPr>
          <a:xfrm>
            <a:off x="4724400" y="1981200"/>
            <a:ext cx="1676400" cy="2819400"/>
            <a:chOff x="4724400" y="1981200"/>
            <a:chExt cx="1676400" cy="2819400"/>
          </a:xfrm>
        </p:grpSpPr>
        <p:sp>
          <p:nvSpPr>
            <p:cNvPr id="12" name="Round Single Corner Rectangle 11"/>
            <p:cNvSpPr/>
            <p:nvPr/>
          </p:nvSpPr>
          <p:spPr bwMode="auto">
            <a:xfrm>
              <a:off x="4724400" y="1981200"/>
              <a:ext cx="1676400" cy="2819400"/>
            </a:xfrm>
            <a:prstGeom prst="round1Rect">
              <a:avLst/>
            </a:prstGeom>
            <a:gradFill>
              <a:gsLst>
                <a:gs pos="33000">
                  <a:srgbClr val="92D050"/>
                </a:gs>
                <a:gs pos="0">
                  <a:srgbClr val="00B050"/>
                </a:gs>
                <a:gs pos="100000">
                  <a:schemeClr val="accent3">
                    <a:lumMod val="60000"/>
                    <a:lumOff val="4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6" name="TextBox 15"/>
            <p:cNvSpPr txBox="1"/>
            <p:nvPr/>
          </p:nvSpPr>
          <p:spPr>
            <a:xfrm>
              <a:off x="4760684" y="2057400"/>
              <a:ext cx="1600200" cy="2626360"/>
            </a:xfrm>
            <a:prstGeom prst="rect">
              <a:avLst/>
            </a:prstGeom>
            <a:noFill/>
          </p:spPr>
          <p:txBody>
            <a:bodyPr wrap="square" rtlCol="0">
              <a:spAutoFit/>
            </a:bodyPr>
            <a:lstStyle/>
            <a:p>
              <a:pPr algn="ctr"/>
              <a:r>
                <a:rPr lang="en-US" sz="1300" b="1" dirty="0" smtClean="0">
                  <a:solidFill>
                    <a:srgbClr val="060B6E"/>
                  </a:solidFill>
                </a:rPr>
                <a:t>TECHNICAL</a:t>
              </a:r>
            </a:p>
            <a:p>
              <a:pPr algn="ctr"/>
              <a:endParaRPr lang="en-US" sz="1400" dirty="0" smtClean="0">
                <a:solidFill>
                  <a:schemeClr val="bg1"/>
                </a:solidFill>
              </a:endParaRPr>
            </a:p>
            <a:p>
              <a:pPr algn="ctr">
                <a:lnSpc>
                  <a:spcPct val="200000"/>
                </a:lnSpc>
              </a:pPr>
              <a:r>
                <a:rPr lang="en-US" sz="1400" dirty="0" smtClean="0">
                  <a:solidFill>
                    <a:schemeClr val="bg1"/>
                  </a:solidFill>
                </a:rPr>
                <a:t>Compact size</a:t>
              </a:r>
            </a:p>
            <a:p>
              <a:pPr algn="ctr">
                <a:lnSpc>
                  <a:spcPct val="200000"/>
                </a:lnSpc>
              </a:pPr>
              <a:r>
                <a:rPr lang="en-US" sz="1400" dirty="0" smtClean="0">
                  <a:solidFill>
                    <a:schemeClr val="bg1"/>
                  </a:solidFill>
                </a:rPr>
                <a:t>Long life</a:t>
              </a:r>
            </a:p>
            <a:p>
              <a:pPr algn="ctr">
                <a:lnSpc>
                  <a:spcPct val="200000"/>
                </a:lnSpc>
              </a:pPr>
              <a:r>
                <a:rPr lang="en-US" sz="1400" dirty="0" smtClean="0">
                  <a:solidFill>
                    <a:schemeClr val="bg1"/>
                  </a:solidFill>
                </a:rPr>
                <a:t>Shock resistant</a:t>
              </a:r>
            </a:p>
            <a:p>
              <a:pPr algn="ctr">
                <a:lnSpc>
                  <a:spcPct val="200000"/>
                </a:lnSpc>
              </a:pPr>
              <a:r>
                <a:rPr lang="en-US" sz="1400" dirty="0" smtClean="0">
                  <a:solidFill>
                    <a:schemeClr val="bg1"/>
                  </a:solidFill>
                </a:rPr>
                <a:t>Instant on/off</a:t>
              </a:r>
            </a:p>
            <a:p>
              <a:pPr algn="ctr"/>
              <a:endParaRPr lang="en-US" sz="1400" dirty="0">
                <a:solidFill>
                  <a:schemeClr val="bg1"/>
                </a:solidFill>
              </a:endParaRPr>
            </a:p>
          </p:txBody>
        </p:sp>
      </p:grpSp>
      <p:grpSp>
        <p:nvGrpSpPr>
          <p:cNvPr id="5" name="Gruppo 4"/>
          <p:cNvGrpSpPr/>
          <p:nvPr/>
        </p:nvGrpSpPr>
        <p:grpSpPr>
          <a:xfrm>
            <a:off x="6781800" y="1981200"/>
            <a:ext cx="1752600" cy="2819400"/>
            <a:chOff x="6781800" y="1981200"/>
            <a:chExt cx="1752600" cy="2819400"/>
          </a:xfrm>
        </p:grpSpPr>
        <p:sp>
          <p:nvSpPr>
            <p:cNvPr id="13" name="Round Single Corner Rectangle 12"/>
            <p:cNvSpPr/>
            <p:nvPr/>
          </p:nvSpPr>
          <p:spPr bwMode="auto">
            <a:xfrm>
              <a:off x="6781800" y="1981200"/>
              <a:ext cx="1752600" cy="2819400"/>
            </a:xfrm>
            <a:prstGeom prst="round1Rect">
              <a:avLst/>
            </a:prstGeom>
            <a:gradFill>
              <a:gsLst>
                <a:gs pos="33000">
                  <a:srgbClr val="92D050"/>
                </a:gs>
                <a:gs pos="0">
                  <a:srgbClr val="00B050"/>
                </a:gs>
                <a:gs pos="100000">
                  <a:schemeClr val="accent3">
                    <a:lumMod val="60000"/>
                    <a:lumOff val="4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7" name="TextBox 16"/>
            <p:cNvSpPr txBox="1"/>
            <p:nvPr/>
          </p:nvSpPr>
          <p:spPr>
            <a:xfrm>
              <a:off x="6827155" y="2057400"/>
              <a:ext cx="1600200" cy="2231380"/>
            </a:xfrm>
            <a:prstGeom prst="rect">
              <a:avLst/>
            </a:prstGeom>
            <a:noFill/>
          </p:spPr>
          <p:txBody>
            <a:bodyPr wrap="square" rtlCol="0">
              <a:spAutoFit/>
            </a:bodyPr>
            <a:lstStyle/>
            <a:p>
              <a:pPr algn="ctr"/>
              <a:r>
                <a:rPr lang="en-US" sz="1300" b="1" spc="-20" dirty="0" smtClean="0">
                  <a:solidFill>
                    <a:srgbClr val="060B6E"/>
                  </a:solidFill>
                </a:rPr>
                <a:t>ENVIRONMENTAL</a:t>
              </a:r>
            </a:p>
            <a:p>
              <a:pPr algn="ctr"/>
              <a:endParaRPr lang="en-US" sz="1400" dirty="0" smtClean="0">
                <a:solidFill>
                  <a:srgbClr val="FFFFFF"/>
                </a:solidFill>
              </a:endParaRPr>
            </a:p>
            <a:p>
              <a:pPr algn="ctr"/>
              <a:r>
                <a:rPr lang="en-US" sz="1400" b="1" dirty="0" err="1" smtClean="0">
                  <a:solidFill>
                    <a:srgbClr val="FFFFFF"/>
                  </a:solidFill>
                </a:rPr>
                <a:t>LEDs</a:t>
              </a:r>
              <a:r>
                <a:rPr lang="en-US" sz="1400" dirty="0" smtClean="0">
                  <a:solidFill>
                    <a:srgbClr val="FFFFFF"/>
                  </a:solidFill>
                </a:rPr>
                <a:t> are more energy efficient.  </a:t>
              </a:r>
            </a:p>
            <a:p>
              <a:pPr algn="ctr"/>
              <a:endParaRPr lang="en-US" sz="1400" dirty="0" smtClean="0">
                <a:solidFill>
                  <a:srgbClr val="FFFFFF"/>
                </a:solidFill>
              </a:endParaRPr>
            </a:p>
            <a:p>
              <a:pPr algn="ctr"/>
              <a:r>
                <a:rPr lang="en-US" sz="1400" dirty="0" smtClean="0">
                  <a:solidFill>
                    <a:srgbClr val="FFFFFF"/>
                  </a:solidFill>
                </a:rPr>
                <a:t>Coupled with longevity, LED bulbs = fewer lamps required to be disposed of.</a:t>
              </a:r>
              <a:endParaRPr lang="en-US" sz="1400" dirty="0">
                <a:solidFill>
                  <a:srgbClr val="FFFFFF"/>
                </a:solidFill>
              </a:endParaRPr>
            </a:p>
          </p:txBody>
        </p:sp>
      </p:grpSp>
      <p:sp>
        <p:nvSpPr>
          <p:cNvPr id="18" name="Titolo 1"/>
          <p:cNvSpPr txBox="1">
            <a:spLocks/>
          </p:cNvSpPr>
          <p:nvPr/>
        </p:nvSpPr>
        <p:spPr>
          <a:xfrm>
            <a:off x="457200" y="177801"/>
            <a:ext cx="8229600" cy="812801"/>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000" kern="1200">
                <a:gradFill flip="none" rotWithShape="1">
                  <a:gsLst>
                    <a:gs pos="0">
                      <a:srgbClr val="26588D"/>
                    </a:gs>
                    <a:gs pos="100000">
                      <a:srgbClr val="4197C6"/>
                    </a:gs>
                  </a:gsLst>
                  <a:lin ang="16200000" scaled="1"/>
                  <a:tileRect/>
                </a:gradFill>
                <a:effectLst/>
                <a:latin typeface="Arial Black" pitchFamily="34" charset="0"/>
                <a:ea typeface="+mj-ea"/>
                <a:cs typeface="+mj-cs"/>
              </a:defRPr>
            </a:lvl1pPr>
          </a:lstStyle>
          <a:p>
            <a:pPr algn="l"/>
            <a:r>
              <a:rPr lang="it-IT" smtClean="0"/>
              <a:t>Why LED?</a:t>
            </a:r>
            <a:endParaRPr lang="it-IT" dirty="0"/>
          </a:p>
        </p:txBody>
      </p:sp>
      <p:grpSp>
        <p:nvGrpSpPr>
          <p:cNvPr id="19" name="Group 5"/>
          <p:cNvGrpSpPr/>
          <p:nvPr/>
        </p:nvGrpSpPr>
        <p:grpSpPr>
          <a:xfrm>
            <a:off x="8457885" y="374977"/>
            <a:ext cx="622615" cy="521317"/>
            <a:chOff x="724759" y="4481661"/>
            <a:chExt cx="1361698" cy="1315360"/>
          </a:xfrm>
        </p:grpSpPr>
        <p:sp>
          <p:nvSpPr>
            <p:cNvPr id="20"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solidFill>
              <a:schemeClr val="accent1">
                <a:lumMod val="40000"/>
                <a:lumOff val="60000"/>
              </a:schemeClr>
            </a:solidFill>
            <a:ln w="28575">
              <a:solidFill>
                <a:schemeClr val="bg1"/>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21"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22" name="Oval 27"/>
              <p:cNvSpPr/>
              <p:nvPr/>
            </p:nvSpPr>
            <p:spPr>
              <a:xfrm>
                <a:off x="4917745" y="2429067"/>
                <a:ext cx="2295331" cy="2295332"/>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3" name="Oval 28"/>
              <p:cNvSpPr/>
              <p:nvPr/>
            </p:nvSpPr>
            <p:spPr>
              <a:xfrm>
                <a:off x="5484130" y="2913213"/>
                <a:ext cx="1253454" cy="1253453"/>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4" name="Oval 29"/>
              <p:cNvSpPr/>
              <p:nvPr/>
            </p:nvSpPr>
            <p:spPr>
              <a:xfrm>
                <a:off x="5972471" y="2235200"/>
                <a:ext cx="1530226" cy="1530226"/>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pic>
        <p:nvPicPr>
          <p:cNvPr id="25" name="Picture 4"/>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507" t="48537" r="26941" b="10139"/>
          <a:stretch/>
        </p:blipFill>
        <p:spPr bwMode="auto">
          <a:xfrm>
            <a:off x="5563387" y="5330744"/>
            <a:ext cx="2278949" cy="1428308"/>
          </a:xfrm>
          <a:prstGeom prst="rect">
            <a:avLst/>
          </a:prstGeom>
          <a:solidFill>
            <a:schemeClr val="bg1"/>
          </a:solidFill>
          <a:ln w="9525">
            <a:solidFill>
              <a:schemeClr val="tx1"/>
            </a:solidFill>
            <a:miter lim="800000"/>
            <a:headEnd/>
            <a:tailEnd/>
          </a:ln>
          <a:extLst/>
        </p:spPr>
      </p:pic>
      <p:pic>
        <p:nvPicPr>
          <p:cNvPr id="26"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600" y="5330745"/>
            <a:ext cx="2390140" cy="1428308"/>
          </a:xfrm>
          <a:prstGeom prst="rect">
            <a:avLst/>
          </a:prstGeom>
          <a:solidFill>
            <a:schemeClr val="bg1"/>
          </a:solidFill>
          <a:ln w="9525">
            <a:solidFill>
              <a:schemeClr val="tx1"/>
            </a:solidFill>
            <a:miter lim="800000"/>
            <a:headEnd/>
            <a:tailEnd/>
          </a:ln>
          <a:extLst/>
        </p:spPr>
      </p:pic>
    </p:spTree>
    <p:extLst>
      <p:ext uri="{BB962C8B-B14F-4D97-AF65-F5344CB8AC3E}">
        <p14:creationId xmlns:p14="http://schemas.microsoft.com/office/powerpoint/2010/main" val="127039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1000"/>
                                        <p:tgtEl>
                                          <p:spTgt spid="3"/>
                                        </p:tgtEl>
                                      </p:cBhvr>
                                    </p:animEffect>
                                  </p:childTnLst>
                                </p:cTn>
                              </p:par>
                            </p:childTnLst>
                          </p:cTn>
                        </p:par>
                        <p:par>
                          <p:cTn id="12" fill="hold">
                            <p:stCondLst>
                              <p:cond delay="2000"/>
                            </p:stCondLst>
                            <p:childTnLst>
                              <p:par>
                                <p:cTn id="13" presetID="6"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1000"/>
                                        <p:tgtEl>
                                          <p:spTgt spid="4"/>
                                        </p:tgtEl>
                                      </p:cBhvr>
                                    </p:animEffect>
                                  </p:childTnLst>
                                </p:cTn>
                              </p:par>
                            </p:childTnLst>
                          </p:cTn>
                        </p:par>
                        <p:par>
                          <p:cTn id="16" fill="hold">
                            <p:stCondLst>
                              <p:cond delay="3000"/>
                            </p:stCondLst>
                            <p:childTnLst>
                              <p:par>
                                <p:cTn id="17" presetID="6"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Why</a:t>
            </a:r>
            <a:r>
              <a:rPr lang="it-IT" dirty="0" smtClean="0"/>
              <a:t> LED?</a:t>
            </a:r>
            <a:endParaRPr lang="en-US" dirty="0"/>
          </a:p>
        </p:txBody>
      </p:sp>
      <p:pic>
        <p:nvPicPr>
          <p:cNvPr id="205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60" r="25205"/>
          <a:stretch/>
        </p:blipFill>
        <p:spPr bwMode="auto">
          <a:xfrm>
            <a:off x="4456386" y="1166638"/>
            <a:ext cx="4687614"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5"/>
          <p:cNvGrpSpPr/>
          <p:nvPr/>
        </p:nvGrpSpPr>
        <p:grpSpPr>
          <a:xfrm>
            <a:off x="8457885" y="374977"/>
            <a:ext cx="622615" cy="521317"/>
            <a:chOff x="724759" y="4481661"/>
            <a:chExt cx="1361698" cy="1315360"/>
          </a:xfrm>
        </p:grpSpPr>
        <p:sp>
          <p:nvSpPr>
            <p:cNvPr id="8"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solidFill>
              <a:schemeClr val="accent1">
                <a:lumMod val="40000"/>
                <a:lumOff val="60000"/>
              </a:schemeClr>
            </a:solidFill>
            <a:ln w="28575">
              <a:solidFill>
                <a:schemeClr val="bg1"/>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9"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10" name="Oval 27"/>
              <p:cNvSpPr/>
              <p:nvPr/>
            </p:nvSpPr>
            <p:spPr>
              <a:xfrm>
                <a:off x="4917745" y="2429067"/>
                <a:ext cx="2295331" cy="2295332"/>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1" name="Oval 28"/>
              <p:cNvSpPr/>
              <p:nvPr/>
            </p:nvSpPr>
            <p:spPr>
              <a:xfrm>
                <a:off x="5484130" y="2913213"/>
                <a:ext cx="1253454" cy="1253453"/>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2" name="Oval 29"/>
              <p:cNvSpPr/>
              <p:nvPr/>
            </p:nvSpPr>
            <p:spPr>
              <a:xfrm>
                <a:off x="5972471" y="2235200"/>
                <a:ext cx="1530226" cy="1530226"/>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6" name="Gruppo 5"/>
          <p:cNvGrpSpPr/>
          <p:nvPr/>
        </p:nvGrpSpPr>
        <p:grpSpPr>
          <a:xfrm>
            <a:off x="251520" y="2401381"/>
            <a:ext cx="5133975" cy="3930158"/>
            <a:chOff x="3707904" y="722977"/>
            <a:chExt cx="5133975" cy="3930158"/>
          </a:xfrm>
        </p:grpSpPr>
        <p:sp>
          <p:nvSpPr>
            <p:cNvPr id="4" name="TextBox 11"/>
            <p:cNvSpPr txBox="1"/>
            <p:nvPr/>
          </p:nvSpPr>
          <p:spPr>
            <a:xfrm>
              <a:off x="3707904" y="722977"/>
              <a:ext cx="5133975" cy="369887"/>
            </a:xfrm>
            <a:prstGeom prst="rect">
              <a:avLst/>
            </a:prstGeom>
            <a:noFill/>
          </p:spPr>
          <p:txBody>
            <a:bodyPr>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a:defRPr/>
              </a:pPr>
              <a:r>
                <a:rPr lang="en-US" sz="1800" b="1" dirty="0">
                  <a:latin typeface="+mn-lt"/>
                </a:rPr>
                <a:t>Global General Illumination Market**</a:t>
              </a:r>
            </a:p>
          </p:txBody>
        </p:sp>
        <p:grpSp>
          <p:nvGrpSpPr>
            <p:cNvPr id="5" name="Gruppo 4"/>
            <p:cNvGrpSpPr/>
            <p:nvPr/>
          </p:nvGrpSpPr>
          <p:grpSpPr>
            <a:xfrm>
              <a:off x="3851919" y="1092864"/>
              <a:ext cx="4457997" cy="3560271"/>
              <a:chOff x="3851919" y="1092864"/>
              <a:chExt cx="4457997" cy="3560271"/>
            </a:xfrm>
          </p:grpSpPr>
          <p:pic>
            <p:nvPicPr>
              <p:cNvPr id="3" name="Immagin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19" y="1092864"/>
                <a:ext cx="4457997" cy="3560271"/>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4561589" y="2699907"/>
                <a:ext cx="1519327" cy="369332"/>
              </a:xfrm>
              <a:prstGeom prst="rect">
                <a:avLst/>
              </a:prstGeom>
              <a:noFill/>
            </p:spPr>
            <p:txBody>
              <a:bodyPr wrap="none" rtlCol="0">
                <a:spAutoFit/>
              </a:bodyPr>
              <a:lstStyle/>
              <a:p>
                <a:r>
                  <a:rPr lang="it-IT" dirty="0" smtClean="0"/>
                  <a:t>Global Market</a:t>
                </a:r>
                <a:endParaRPr lang="en-US" dirty="0"/>
              </a:p>
            </p:txBody>
          </p:sp>
          <p:sp>
            <p:nvSpPr>
              <p:cNvPr id="17" name="CasellaDiTesto 16"/>
              <p:cNvSpPr txBox="1"/>
              <p:nvPr/>
            </p:nvSpPr>
            <p:spPr>
              <a:xfrm>
                <a:off x="6444208" y="3068960"/>
                <a:ext cx="1289264" cy="369332"/>
              </a:xfrm>
              <a:prstGeom prst="rect">
                <a:avLst/>
              </a:prstGeom>
              <a:noFill/>
            </p:spPr>
            <p:txBody>
              <a:bodyPr wrap="none" rtlCol="0">
                <a:spAutoFit/>
              </a:bodyPr>
              <a:lstStyle/>
              <a:p>
                <a:r>
                  <a:rPr lang="it-IT" b="1" dirty="0" smtClean="0">
                    <a:solidFill>
                      <a:schemeClr val="bg1"/>
                    </a:solidFill>
                  </a:rPr>
                  <a:t>LED Market</a:t>
                </a:r>
                <a:endParaRPr lang="en-US" b="1" dirty="0">
                  <a:solidFill>
                    <a:schemeClr val="bg1"/>
                  </a:solidFill>
                </a:endParaRPr>
              </a:p>
            </p:txBody>
          </p:sp>
        </p:grpSp>
      </p:grpSp>
      <p:grpSp>
        <p:nvGrpSpPr>
          <p:cNvPr id="16" name="Gruppo 15"/>
          <p:cNvGrpSpPr/>
          <p:nvPr/>
        </p:nvGrpSpPr>
        <p:grpSpPr>
          <a:xfrm>
            <a:off x="0" y="6309320"/>
            <a:ext cx="9144000" cy="527806"/>
            <a:chOff x="0" y="6309320"/>
            <a:chExt cx="9144000" cy="527806"/>
          </a:xfrm>
        </p:grpSpPr>
        <p:sp>
          <p:nvSpPr>
            <p:cNvPr id="18" name="CasellaDiTesto 17"/>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9" name="Immagine 18"/>
            <p:cNvPicPr>
              <a:picLocks noChangeAspect="1"/>
            </p:cNvPicPr>
            <p:nvPr/>
          </p:nvPicPr>
          <p:blipFill rotWithShape="1">
            <a:blip r:embed="rId4"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20" name="Connettore 1 19"/>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061506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po 31"/>
          <p:cNvGrpSpPr/>
          <p:nvPr/>
        </p:nvGrpSpPr>
        <p:grpSpPr>
          <a:xfrm>
            <a:off x="0" y="6309320"/>
            <a:ext cx="9144000" cy="527806"/>
            <a:chOff x="0" y="6309320"/>
            <a:chExt cx="9144000" cy="527806"/>
          </a:xfrm>
        </p:grpSpPr>
        <p:sp>
          <p:nvSpPr>
            <p:cNvPr id="39" name="CasellaDiTesto 38"/>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40" name="Immagine 39"/>
            <p:cNvPicPr>
              <a:picLocks noChangeAspect="1"/>
            </p:cNvPicPr>
            <p:nvPr/>
          </p:nvPicPr>
          <p:blipFill rotWithShape="1">
            <a:blip r:embed="rId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41" name="Connettore 1 40"/>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graphicFrame>
        <p:nvGraphicFramePr>
          <p:cNvPr id="3" name="Chart 83"/>
          <p:cNvGraphicFramePr>
            <a:graphicFrameLocks/>
          </p:cNvGraphicFramePr>
          <p:nvPr>
            <p:extLst>
              <p:ext uri="{D42A27DB-BD31-4B8C-83A1-F6EECF244321}">
                <p14:modId xmlns:p14="http://schemas.microsoft.com/office/powerpoint/2010/main" val="2841972478"/>
              </p:ext>
            </p:extLst>
          </p:nvPr>
        </p:nvGraphicFramePr>
        <p:xfrm>
          <a:off x="1125538" y="930275"/>
          <a:ext cx="7273925" cy="4648200"/>
        </p:xfrm>
        <a:graphic>
          <a:graphicData uri="http://schemas.openxmlformats.org/presentationml/2006/ole">
            <mc:AlternateContent xmlns:mc="http://schemas.openxmlformats.org/markup-compatibility/2006">
              <mc:Choice xmlns:v="urn:schemas-microsoft-com:vml" Requires="v">
                <p:oleObj spid="_x0000_s3158" name="Foglio di lavoro" r:id="rId4" imgW="7277167" imgH="4648335" progId="Excel.Sheet.8">
                  <p:embed/>
                </p:oleObj>
              </mc:Choice>
              <mc:Fallback>
                <p:oleObj name="Foglio di lavoro" r:id="rId4" imgW="7277167" imgH="4648335" progId="Excel.Sheet.8">
                  <p:embed/>
                  <p:pic>
                    <p:nvPicPr>
                      <p:cNvPr id="0" name=""/>
                      <p:cNvPicPr>
                        <a:picLocks noChangeArrowheads="1"/>
                      </p:cNvPicPr>
                      <p:nvPr/>
                    </p:nvPicPr>
                    <p:blipFill>
                      <a:blip r:embed="rId5"/>
                      <a:srcRect/>
                      <a:stretch>
                        <a:fillRect/>
                      </a:stretch>
                    </p:blipFill>
                    <p:spPr bwMode="auto">
                      <a:xfrm>
                        <a:off x="1125538" y="930275"/>
                        <a:ext cx="7273925" cy="4648200"/>
                      </a:xfrm>
                      <a:prstGeom prst="rect">
                        <a:avLst/>
                      </a:prstGeom>
                      <a:noFill/>
                      <a:extLst/>
                    </p:spPr>
                  </p:pic>
                </p:oleObj>
              </mc:Fallback>
            </mc:AlternateContent>
          </a:graphicData>
        </a:graphic>
      </p:graphicFrame>
      <p:sp>
        <p:nvSpPr>
          <p:cNvPr id="2" name="Titolo 1"/>
          <p:cNvSpPr>
            <a:spLocks noGrp="1"/>
          </p:cNvSpPr>
          <p:nvPr>
            <p:ph type="title"/>
          </p:nvPr>
        </p:nvSpPr>
        <p:spPr>
          <a:xfrm>
            <a:off x="289809" y="102123"/>
            <a:ext cx="5486400" cy="812801"/>
          </a:xfrm>
          <a:solidFill>
            <a:schemeClr val="bg1"/>
          </a:solidFill>
          <a:ln>
            <a:solidFill>
              <a:schemeClr val="tx1"/>
            </a:solidFill>
          </a:ln>
        </p:spPr>
        <p:txBody>
          <a:bodyPr/>
          <a:lstStyle/>
          <a:p>
            <a:r>
              <a:rPr lang="en-US" sz="2800" dirty="0"/>
              <a:t>Current LED Lighting Applications</a:t>
            </a:r>
          </a:p>
        </p:txBody>
      </p:sp>
      <p:sp>
        <p:nvSpPr>
          <p:cNvPr id="4" name="Rectangle 46"/>
          <p:cNvSpPr>
            <a:spLocks noChangeArrowheads="1"/>
          </p:cNvSpPr>
          <p:nvPr/>
        </p:nvSpPr>
        <p:spPr bwMode="auto">
          <a:xfrm>
            <a:off x="3624263" y="26574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endParaRPr lang="en-US" altLang="en-US"/>
          </a:p>
        </p:txBody>
      </p:sp>
      <p:sp>
        <p:nvSpPr>
          <p:cNvPr id="5" name="Rectangle 49"/>
          <p:cNvSpPr>
            <a:spLocks noChangeArrowheads="1"/>
          </p:cNvSpPr>
          <p:nvPr/>
        </p:nvSpPr>
        <p:spPr bwMode="auto">
          <a:xfrm>
            <a:off x="641350" y="2200275"/>
            <a:ext cx="2874963"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endParaRPr lang="en-US" altLang="en-US"/>
          </a:p>
        </p:txBody>
      </p:sp>
      <p:sp>
        <p:nvSpPr>
          <p:cNvPr id="6" name="Rectangle 51"/>
          <p:cNvSpPr>
            <a:spLocks noChangeArrowheads="1"/>
          </p:cNvSpPr>
          <p:nvPr/>
        </p:nvSpPr>
        <p:spPr bwMode="auto">
          <a:xfrm>
            <a:off x="2847975" y="2873375"/>
            <a:ext cx="6697663"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endParaRPr lang="en-US" altLang="en-US"/>
          </a:p>
        </p:txBody>
      </p:sp>
      <p:sp>
        <p:nvSpPr>
          <p:cNvPr id="7" name="Rectangle 53"/>
          <p:cNvSpPr>
            <a:spLocks noChangeArrowheads="1"/>
          </p:cNvSpPr>
          <p:nvPr/>
        </p:nvSpPr>
        <p:spPr bwMode="auto">
          <a:xfrm>
            <a:off x="2847975" y="2873375"/>
            <a:ext cx="6697663"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endParaRPr lang="en-US" altLang="en-US"/>
          </a:p>
        </p:txBody>
      </p:sp>
      <p:sp>
        <p:nvSpPr>
          <p:cNvPr id="8" name="Rectangle 54"/>
          <p:cNvSpPr>
            <a:spLocks noChangeArrowheads="1"/>
          </p:cNvSpPr>
          <p:nvPr/>
        </p:nvSpPr>
        <p:spPr bwMode="auto">
          <a:xfrm>
            <a:off x="2847975" y="2873375"/>
            <a:ext cx="6697663"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endParaRPr lang="en-US" altLang="en-US"/>
          </a:p>
        </p:txBody>
      </p:sp>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676400"/>
            <a:ext cx="1765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5791200"/>
            <a:ext cx="10668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1371600"/>
            <a:ext cx="12954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800" y="2438400"/>
            <a:ext cx="17526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descr="shutterstock_68474302.jpg"/>
          <p:cNvPicPr>
            <a:picLocks noChangeAspect="1"/>
          </p:cNvPicPr>
          <p:nvPr/>
        </p:nvPicPr>
        <p:blipFill rotWithShape="1">
          <a:blip r:embed="rId10" cstate="print">
            <a:extLst>
              <a:ext uri="{28A0092B-C50C-407E-A947-70E740481C1C}">
                <a14:useLocalDpi xmlns:a14="http://schemas.microsoft.com/office/drawing/2010/main" val="0"/>
              </a:ext>
            </a:extLst>
          </a:blip>
          <a:srcRect l="23881" r="-1" b="5434"/>
          <a:stretch/>
        </p:blipFill>
        <p:spPr>
          <a:xfrm>
            <a:off x="5083567" y="5691187"/>
            <a:ext cx="830750" cy="1100732"/>
          </a:xfrm>
          <a:prstGeom prst="rect">
            <a:avLst/>
          </a:prstGeom>
        </p:spPr>
      </p:pic>
      <p:pic>
        <p:nvPicPr>
          <p:cNvPr id="27" name="Picture 32" descr="Viaduct.jpg"/>
          <p:cNvPicPr>
            <a:picLocks noChangeAspect="1"/>
          </p:cNvPicPr>
          <p:nvPr/>
        </p:nvPicPr>
        <p:blipFill rotWithShape="1">
          <a:blip r:embed="rId11" cstate="print">
            <a:extLst>
              <a:ext uri="{28A0092B-C50C-407E-A947-70E740481C1C}">
                <a14:useLocalDpi xmlns:a14="http://schemas.microsoft.com/office/drawing/2010/main" val="0"/>
              </a:ext>
            </a:extLst>
          </a:blip>
          <a:srcRect t="6937" b="9755"/>
          <a:stretch/>
        </p:blipFill>
        <p:spPr>
          <a:xfrm>
            <a:off x="2567277" y="1747220"/>
            <a:ext cx="931465" cy="1158506"/>
          </a:xfrm>
          <a:prstGeom prst="rect">
            <a:avLst/>
          </a:prstGeom>
        </p:spPr>
      </p:pic>
      <p:grpSp>
        <p:nvGrpSpPr>
          <p:cNvPr id="20" name="Gruppo 19"/>
          <p:cNvGrpSpPr/>
          <p:nvPr/>
        </p:nvGrpSpPr>
        <p:grpSpPr>
          <a:xfrm>
            <a:off x="6934200" y="3657600"/>
            <a:ext cx="2165953" cy="2321966"/>
            <a:chOff x="6934200" y="3657600"/>
            <a:chExt cx="2165953" cy="2321966"/>
          </a:xfrm>
        </p:grpSpPr>
        <p:grpSp>
          <p:nvGrpSpPr>
            <p:cNvPr id="12" name="Group 18"/>
            <p:cNvGrpSpPr>
              <a:grpSpLocks/>
            </p:cNvGrpSpPr>
            <p:nvPr/>
          </p:nvGrpSpPr>
          <p:grpSpPr bwMode="auto">
            <a:xfrm>
              <a:off x="6934200" y="3657600"/>
              <a:ext cx="1905000" cy="1550988"/>
              <a:chOff x="6781800" y="3482678"/>
              <a:chExt cx="1905000" cy="1550988"/>
            </a:xfrm>
          </p:grpSpPr>
          <p:pic>
            <p:nvPicPr>
              <p:cNvPr id="13"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3482678"/>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http://farm3.static.flickr.com/2004/2232746281_cdd3d30d69.jpg?v=0"/>
              <p:cNvPicPr>
                <a:picLocks noChangeAspect="1" noChangeArrowheads="1"/>
              </p:cNvPicPr>
              <p:nvPr/>
            </p:nvPicPr>
            <p:blipFill>
              <a:blip r:embed="rId13">
                <a:lum bright="6000"/>
                <a:extLst>
                  <a:ext uri="{28A0092B-C50C-407E-A947-70E740481C1C}">
                    <a14:useLocalDpi xmlns:a14="http://schemas.microsoft.com/office/drawing/2010/main" val="0"/>
                  </a:ext>
                </a:extLst>
              </a:blip>
              <a:srcRect/>
              <a:stretch>
                <a:fillRect/>
              </a:stretch>
            </p:blipFill>
            <p:spPr bwMode="auto">
              <a:xfrm>
                <a:off x="7391400" y="4168478"/>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25" descr="CeilingLEDs.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19053" y="5192166"/>
              <a:ext cx="1181100" cy="787400"/>
            </a:xfrm>
            <a:prstGeom prst="rect">
              <a:avLst/>
            </a:prstGeom>
          </p:spPr>
        </p:pic>
      </p:grpSp>
      <p:pic>
        <p:nvPicPr>
          <p:cNvPr id="29" name="Picture 16" descr="Construction.jpg"/>
          <p:cNvPicPr>
            <a:picLocks noChangeAspect="1"/>
          </p:cNvPicPr>
          <p:nvPr/>
        </p:nvPicPr>
        <p:blipFill rotWithShape="1">
          <a:blip r:embed="rId15" cstate="print">
            <a:extLst>
              <a:ext uri="{28A0092B-C50C-407E-A947-70E740481C1C}">
                <a14:useLocalDpi xmlns:a14="http://schemas.microsoft.com/office/drawing/2010/main" val="0"/>
              </a:ext>
            </a:extLst>
          </a:blip>
          <a:srcRect l="13068" t="531" r="22914" b="369"/>
          <a:stretch/>
        </p:blipFill>
        <p:spPr>
          <a:xfrm>
            <a:off x="7236372" y="5772169"/>
            <a:ext cx="886951" cy="911842"/>
          </a:xfrm>
          <a:prstGeom prst="rect">
            <a:avLst/>
          </a:prstGeom>
        </p:spPr>
      </p:pic>
      <p:pic>
        <p:nvPicPr>
          <p:cNvPr id="30" name="Picture 22" descr="WineCooler.jpg"/>
          <p:cNvPicPr>
            <a:picLocks noChangeAspect="1"/>
          </p:cNvPicPr>
          <p:nvPr/>
        </p:nvPicPr>
        <p:blipFill rotWithShape="1">
          <a:blip r:embed="rId16" cstate="print">
            <a:extLst>
              <a:ext uri="{28A0092B-C50C-407E-A947-70E740481C1C}">
                <a14:useLocalDpi xmlns:a14="http://schemas.microsoft.com/office/drawing/2010/main" val="0"/>
              </a:ext>
            </a:extLst>
          </a:blip>
          <a:srcRect l="54069" t="21285" r="15470" b="10620"/>
          <a:stretch/>
        </p:blipFill>
        <p:spPr>
          <a:xfrm>
            <a:off x="7973666" y="1382940"/>
            <a:ext cx="712496" cy="1061744"/>
          </a:xfrm>
          <a:prstGeom prst="rect">
            <a:avLst/>
          </a:prstGeom>
        </p:spPr>
      </p:pic>
      <p:grpSp>
        <p:nvGrpSpPr>
          <p:cNvPr id="19" name="Gruppo 18"/>
          <p:cNvGrpSpPr/>
          <p:nvPr/>
        </p:nvGrpSpPr>
        <p:grpSpPr>
          <a:xfrm>
            <a:off x="381000" y="4827659"/>
            <a:ext cx="3135313" cy="1429375"/>
            <a:chOff x="381000" y="4827659"/>
            <a:chExt cx="3135313" cy="1429375"/>
          </a:xfrm>
        </p:grpSpPr>
        <p:pic>
          <p:nvPicPr>
            <p:cNvPr id="10"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3000" y="5257800"/>
              <a:ext cx="125888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6" descr="WirelessRouter-LightPipes.jpg"/>
            <p:cNvPicPr>
              <a:picLocks noChangeAspect="1"/>
            </p:cNvPicPr>
            <p:nvPr/>
          </p:nvPicPr>
          <p:blipFill rotWithShape="1">
            <a:blip r:embed="rId18" cstate="print">
              <a:extLst>
                <a:ext uri="{28A0092B-C50C-407E-A947-70E740481C1C}">
                  <a14:useLocalDpi xmlns:a14="http://schemas.microsoft.com/office/drawing/2010/main" val="0"/>
                </a:ext>
              </a:extLst>
            </a:blip>
            <a:srcRect t="30019"/>
            <a:stretch/>
          </p:blipFill>
          <p:spPr>
            <a:xfrm>
              <a:off x="2303521" y="5702098"/>
              <a:ext cx="1212792" cy="554936"/>
            </a:xfrm>
            <a:prstGeom prst="rect">
              <a:avLst/>
            </a:prstGeom>
          </p:spPr>
        </p:pic>
        <p:pic>
          <p:nvPicPr>
            <p:cNvPr id="3078" name="Picture 6" descr="http://assets.inhabitat.com/wp-content/blogs.dir/1/files/2011/05/float-light-led-mayang-anggraeni-04.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2782" t="7554" r="10759" b="9728"/>
            <a:stretch/>
          </p:blipFill>
          <p:spPr bwMode="auto">
            <a:xfrm>
              <a:off x="381000" y="4827659"/>
              <a:ext cx="1104900" cy="7618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5"/>
          <p:cNvGrpSpPr/>
          <p:nvPr/>
        </p:nvGrpSpPr>
        <p:grpSpPr>
          <a:xfrm>
            <a:off x="8457885" y="374977"/>
            <a:ext cx="622615" cy="521317"/>
            <a:chOff x="724759" y="4481661"/>
            <a:chExt cx="1361698" cy="1315360"/>
          </a:xfrm>
        </p:grpSpPr>
        <p:sp>
          <p:nvSpPr>
            <p:cNvPr id="34"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solidFill>
              <a:schemeClr val="accent1">
                <a:lumMod val="40000"/>
                <a:lumOff val="60000"/>
              </a:schemeClr>
            </a:solidFill>
            <a:ln w="28575">
              <a:solidFill>
                <a:schemeClr val="bg1"/>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35"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36" name="Oval 27"/>
              <p:cNvSpPr/>
              <p:nvPr/>
            </p:nvSpPr>
            <p:spPr>
              <a:xfrm>
                <a:off x="4917745" y="2429067"/>
                <a:ext cx="2295331" cy="2295332"/>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37" name="Oval 28"/>
              <p:cNvSpPr/>
              <p:nvPr/>
            </p:nvSpPr>
            <p:spPr>
              <a:xfrm>
                <a:off x="5484130" y="2913213"/>
                <a:ext cx="1253454" cy="1253453"/>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38" name="Oval 29"/>
              <p:cNvSpPr/>
              <p:nvPr/>
            </p:nvSpPr>
            <p:spPr>
              <a:xfrm>
                <a:off x="5972471" y="2235200"/>
                <a:ext cx="1530226" cy="1530226"/>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Tree>
    <p:extLst>
      <p:ext uri="{BB962C8B-B14F-4D97-AF65-F5344CB8AC3E}">
        <p14:creationId xmlns:p14="http://schemas.microsoft.com/office/powerpoint/2010/main" val="349902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1750"/>
                            </p:stCondLst>
                            <p:childTnLst>
                              <p:par>
                                <p:cTn id="13" presetID="22" presetClass="entr" presetSubtype="8" fill="hold" nodeType="after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childTnLst>
                          </p:cTn>
                        </p:par>
                        <p:par>
                          <p:cTn id="16" fill="hold">
                            <p:stCondLst>
                              <p:cond delay="3000"/>
                            </p:stCondLst>
                            <p:childTnLst>
                              <p:par>
                                <p:cTn id="17" presetID="22" presetClass="entr" presetSubtype="8" fill="hold" nodeType="after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childTnLst>
                          </p:cTn>
                        </p:par>
                        <p:par>
                          <p:cTn id="20" fill="hold">
                            <p:stCondLst>
                              <p:cond delay="425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500"/>
                                        <p:tgtEl>
                                          <p:spTgt spid="19"/>
                                        </p:tgtEl>
                                      </p:cBhvr>
                                    </p:animEffect>
                                  </p:childTnLst>
                                </p:cTn>
                              </p:par>
                            </p:childTnLst>
                          </p:cTn>
                        </p:par>
                        <p:par>
                          <p:cTn id="24" fill="hold">
                            <p:stCondLst>
                              <p:cond delay="5750"/>
                            </p:stCondLst>
                            <p:childTnLst>
                              <p:par>
                                <p:cTn id="25" presetID="22" presetClass="entr" presetSubtype="8"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1000"/>
                                        <p:tgtEl>
                                          <p:spTgt spid="26"/>
                                        </p:tgtEl>
                                      </p:cBhvr>
                                    </p:animEffect>
                                  </p:childTnLst>
                                </p:cTn>
                              </p:par>
                            </p:childTnLst>
                          </p:cTn>
                        </p:par>
                        <p:par>
                          <p:cTn id="28" fill="hold">
                            <p:stCondLst>
                              <p:cond delay="675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1000"/>
                                        <p:tgtEl>
                                          <p:spTgt spid="11"/>
                                        </p:tgtEl>
                                      </p:cBhvr>
                                    </p:animEffect>
                                  </p:childTnLst>
                                </p:cTn>
                              </p:par>
                            </p:childTnLst>
                          </p:cTn>
                        </p:par>
                        <p:par>
                          <p:cTn id="32" fill="hold">
                            <p:stCondLst>
                              <p:cond delay="775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1000"/>
                                        <p:tgtEl>
                                          <p:spTgt spid="29"/>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1000"/>
                                        <p:tgtEl>
                                          <p:spTgt spid="20"/>
                                        </p:tgtEl>
                                      </p:cBhvr>
                                    </p:animEffect>
                                  </p:childTnLst>
                                </p:cTn>
                              </p:par>
                            </p:childTnLst>
                          </p:cTn>
                        </p:par>
                        <p:par>
                          <p:cTn id="40" fill="hold">
                            <p:stCondLst>
                              <p:cond delay="975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1000"/>
                                        <p:tgtEl>
                                          <p:spTgt spid="15"/>
                                        </p:tgtEl>
                                      </p:cBhvr>
                                    </p:animEffect>
                                  </p:childTnLst>
                                </p:cTn>
                              </p:par>
                            </p:childTnLst>
                          </p:cTn>
                        </p:par>
                        <p:par>
                          <p:cTn id="44" fill="hold">
                            <p:stCondLst>
                              <p:cond delay="10750"/>
                            </p:stCondLst>
                            <p:childTnLst>
                              <p:par>
                                <p:cTn id="45" presetID="22" presetClass="entr" presetSubtype="8"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0" y="6309320"/>
            <a:ext cx="9144000" cy="527806"/>
            <a:chOff x="0" y="6309320"/>
            <a:chExt cx="9144000" cy="527806"/>
          </a:xfrm>
        </p:grpSpPr>
        <p:sp>
          <p:nvSpPr>
            <p:cNvPr id="19" name="CasellaDiTesto 18"/>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0" name="Immagine 19"/>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21" name="Connettore 1 20"/>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pic>
        <p:nvPicPr>
          <p:cNvPr id="5" name="Picture 3" descr="anatomy of an LED.jpg"/>
          <p:cNvPicPr>
            <a:picLocks noChangeAspect="1"/>
          </p:cNvPicPr>
          <p:nvPr/>
        </p:nvPicPr>
        <p:blipFill>
          <a:blip r:embed="rId3" cstate="print"/>
          <a:srcRect/>
          <a:stretch>
            <a:fillRect/>
          </a:stretch>
        </p:blipFill>
        <p:spPr bwMode="auto">
          <a:xfrm>
            <a:off x="3706163" y="1268760"/>
            <a:ext cx="3017315" cy="1932235"/>
          </a:xfrm>
          <a:prstGeom prst="rect">
            <a:avLst/>
          </a:prstGeom>
          <a:noFill/>
          <a:ln w="9525">
            <a:noFill/>
            <a:miter lim="800000"/>
            <a:headEnd/>
            <a:tailEnd/>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124744"/>
            <a:ext cx="2209156" cy="2845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olo 1"/>
          <p:cNvSpPr>
            <a:spLocks noGrp="1"/>
          </p:cNvSpPr>
          <p:nvPr>
            <p:ph type="title"/>
          </p:nvPr>
        </p:nvSpPr>
        <p:spPr>
          <a:xfrm>
            <a:off x="457200" y="177801"/>
            <a:ext cx="3970784" cy="812801"/>
          </a:xfrm>
          <a:solidFill>
            <a:schemeClr val="bg1"/>
          </a:solidFill>
          <a:ln>
            <a:solidFill>
              <a:schemeClr val="tx1"/>
            </a:solidFill>
          </a:ln>
        </p:spPr>
        <p:txBody>
          <a:bodyPr/>
          <a:lstStyle/>
          <a:p>
            <a:r>
              <a:rPr lang="en-US" dirty="0" smtClean="0"/>
              <a:t>Inside the LED</a:t>
            </a:r>
            <a:endParaRPr lang="en-US" dirty="0"/>
          </a:p>
        </p:txBody>
      </p:sp>
      <p:pic>
        <p:nvPicPr>
          <p:cNvPr id="8" name="Picture 4" descr="G:\Technical Seminar\LED\LED Lights - How it Works - History_files\ColoredLEDs850pxl.jpg"/>
          <p:cNvPicPr>
            <a:picLocks noChangeAspect="1" noChangeArrowheads="1"/>
          </p:cNvPicPr>
          <p:nvPr/>
        </p:nvPicPr>
        <p:blipFill>
          <a:blip r:embed="rId5" cstate="print"/>
          <a:srcRect/>
          <a:stretch>
            <a:fillRect/>
          </a:stretch>
        </p:blipFill>
        <p:spPr bwMode="auto">
          <a:xfrm>
            <a:off x="3875634" y="4077864"/>
            <a:ext cx="5137770" cy="719288"/>
          </a:xfrm>
          <a:prstGeom prst="rect">
            <a:avLst/>
          </a:prstGeom>
          <a:noFill/>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7" y="4758436"/>
            <a:ext cx="3024336" cy="211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uppo 3"/>
          <p:cNvGrpSpPr/>
          <p:nvPr/>
        </p:nvGrpSpPr>
        <p:grpSpPr>
          <a:xfrm>
            <a:off x="827585" y="1268760"/>
            <a:ext cx="3048049" cy="4137025"/>
            <a:chOff x="827585" y="1268760"/>
            <a:chExt cx="3048049" cy="4137025"/>
          </a:xfrm>
        </p:grpSpPr>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7963"/>
            <a:stretch/>
          </p:blipFill>
          <p:spPr bwMode="auto">
            <a:xfrm>
              <a:off x="827585" y="1268760"/>
              <a:ext cx="2703016" cy="413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2 2"/>
            <p:cNvCxnSpPr/>
            <p:nvPr/>
          </p:nvCxnSpPr>
          <p:spPr>
            <a:xfrm flipV="1">
              <a:off x="2915816" y="2708920"/>
              <a:ext cx="959818" cy="7200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12" name="Group 5"/>
          <p:cNvGrpSpPr/>
          <p:nvPr/>
        </p:nvGrpSpPr>
        <p:grpSpPr>
          <a:xfrm>
            <a:off x="8457885" y="374977"/>
            <a:ext cx="622615" cy="521317"/>
            <a:chOff x="724759" y="4481661"/>
            <a:chExt cx="1361698" cy="1315360"/>
          </a:xfrm>
        </p:grpSpPr>
        <p:sp>
          <p:nvSpPr>
            <p:cNvPr id="13"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solidFill>
              <a:schemeClr val="accent1">
                <a:lumMod val="40000"/>
                <a:lumOff val="60000"/>
              </a:schemeClr>
            </a:solidFill>
            <a:ln w="28575">
              <a:solidFill>
                <a:schemeClr val="bg1"/>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4"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15" name="Oval 27"/>
              <p:cNvSpPr/>
              <p:nvPr/>
            </p:nvSpPr>
            <p:spPr>
              <a:xfrm>
                <a:off x="4917745" y="2429067"/>
                <a:ext cx="2295331" cy="2295332"/>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6" name="Oval 28"/>
              <p:cNvSpPr/>
              <p:nvPr/>
            </p:nvSpPr>
            <p:spPr>
              <a:xfrm>
                <a:off x="5484130" y="2913213"/>
                <a:ext cx="1253454" cy="1253453"/>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7" name="Oval 29"/>
              <p:cNvSpPr/>
              <p:nvPr/>
            </p:nvSpPr>
            <p:spPr>
              <a:xfrm>
                <a:off x="5972471" y="2235200"/>
                <a:ext cx="1530226" cy="1530226"/>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pic>
        <p:nvPicPr>
          <p:cNvPr id="9" name="Picture 2"/>
          <p:cNvPicPr>
            <a:picLocks noGrp="1" noChangeAspect="1" noChangeArrowheads="1"/>
          </p:cNvPicPr>
          <p:nvPr>
            <p:ph idx="1"/>
          </p:nvPr>
        </p:nvPicPr>
        <p:blipFill rotWithShape="1">
          <a:blip r:embed="rId8" cstate="print"/>
          <a:srcRect t="11871" r="44339"/>
          <a:stretch/>
        </p:blipFill>
        <p:spPr bwMode="auto">
          <a:xfrm>
            <a:off x="3275856" y="5004567"/>
            <a:ext cx="1743638" cy="1830149"/>
          </a:xfrm>
          <a:prstGeom prst="rect">
            <a:avLst/>
          </a:prstGeom>
          <a:noFill/>
          <a:ln w="9525">
            <a:noFill/>
            <a:miter lim="800000"/>
            <a:headEnd/>
            <a:tailEnd/>
          </a:ln>
          <a:effectLst/>
        </p:spPr>
      </p:pic>
    </p:spTree>
    <p:extLst>
      <p:ext uri="{BB962C8B-B14F-4D97-AF65-F5344CB8AC3E}">
        <p14:creationId xmlns:p14="http://schemas.microsoft.com/office/powerpoint/2010/main" val="200420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750"/>
                                        <p:tgtEl>
                                          <p:spTgt spid="8"/>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750"/>
                                        <p:tgtEl>
                                          <p:spTgt spid="9"/>
                                        </p:tgtEl>
                                      </p:cBhvr>
                                    </p:animEffect>
                                  </p:childTnLst>
                                </p:cTn>
                              </p:par>
                              <p:par>
                                <p:cTn id="20" presetID="22" presetClass="entr" presetSubtype="1" fill="hold" nodeType="with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wipe(up)">
                                      <p:cBhvr>
                                        <p:cTn id="22" dur="75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177801"/>
            <a:ext cx="2962672" cy="812801"/>
          </a:xfrm>
          <a:solidFill>
            <a:schemeClr val="bg1"/>
          </a:solidFill>
          <a:ln>
            <a:solidFill>
              <a:schemeClr val="tx1"/>
            </a:solidFill>
          </a:ln>
        </p:spPr>
        <p:txBody>
          <a:bodyPr/>
          <a:lstStyle/>
          <a:p>
            <a:r>
              <a:rPr lang="it-IT" dirty="0" smtClean="0"/>
              <a:t>White LED</a:t>
            </a:r>
            <a:endParaRPr lang="en-US" dirty="0"/>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05444" y="1850936"/>
            <a:ext cx="6574523" cy="3326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5"/>
          <p:cNvGrpSpPr/>
          <p:nvPr/>
        </p:nvGrpSpPr>
        <p:grpSpPr>
          <a:xfrm>
            <a:off x="8457885" y="374977"/>
            <a:ext cx="622615" cy="521317"/>
            <a:chOff x="724759" y="4481661"/>
            <a:chExt cx="1361698" cy="1315360"/>
          </a:xfrm>
        </p:grpSpPr>
        <p:sp>
          <p:nvSpPr>
            <p:cNvPr id="6"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solidFill>
              <a:schemeClr val="accent1">
                <a:lumMod val="40000"/>
                <a:lumOff val="60000"/>
              </a:schemeClr>
            </a:solidFill>
            <a:ln w="28575">
              <a:solidFill>
                <a:schemeClr val="bg1"/>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7"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8" name="Oval 27"/>
              <p:cNvSpPr/>
              <p:nvPr/>
            </p:nvSpPr>
            <p:spPr>
              <a:xfrm>
                <a:off x="4917745" y="2429067"/>
                <a:ext cx="2295331" cy="2295332"/>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9" name="Oval 28"/>
              <p:cNvSpPr/>
              <p:nvPr/>
            </p:nvSpPr>
            <p:spPr>
              <a:xfrm>
                <a:off x="5484130" y="2913213"/>
                <a:ext cx="1253454" cy="1253453"/>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0" name="Oval 29"/>
              <p:cNvSpPr/>
              <p:nvPr/>
            </p:nvSpPr>
            <p:spPr>
              <a:xfrm>
                <a:off x="5972471" y="2235200"/>
                <a:ext cx="1530226" cy="1530226"/>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
        <p:nvSpPr>
          <p:cNvPr id="11" name="Rettangolo 10"/>
          <p:cNvSpPr/>
          <p:nvPr/>
        </p:nvSpPr>
        <p:spPr>
          <a:xfrm>
            <a:off x="3779912" y="4293096"/>
            <a:ext cx="1800200" cy="45719"/>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tangolo 12"/>
          <p:cNvSpPr/>
          <p:nvPr/>
        </p:nvSpPr>
        <p:spPr>
          <a:xfrm>
            <a:off x="6300192" y="4335812"/>
            <a:ext cx="1800200" cy="84904"/>
          </a:xfrm>
          <a:prstGeom prst="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uppo 11"/>
          <p:cNvGrpSpPr/>
          <p:nvPr/>
        </p:nvGrpSpPr>
        <p:grpSpPr>
          <a:xfrm>
            <a:off x="0" y="6309320"/>
            <a:ext cx="9144000" cy="527806"/>
            <a:chOff x="0" y="6309320"/>
            <a:chExt cx="9144000" cy="527806"/>
          </a:xfrm>
        </p:grpSpPr>
        <p:sp>
          <p:nvSpPr>
            <p:cNvPr id="14" name="CasellaDiTesto 13"/>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5" name="Immagine 14"/>
            <p:cNvPicPr>
              <a:picLocks noChangeAspect="1"/>
            </p:cNvPicPr>
            <p:nvPr/>
          </p:nvPicPr>
          <p:blipFill rotWithShape="1">
            <a:blip r:embed="rId4"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6" name="Connettore 1 15"/>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21" name="TextBox 42"/>
          <p:cNvSpPr txBox="1"/>
          <p:nvPr/>
        </p:nvSpPr>
        <p:spPr>
          <a:xfrm>
            <a:off x="1259178" y="5180144"/>
            <a:ext cx="1800200" cy="738664"/>
          </a:xfrm>
          <a:prstGeom prst="rect">
            <a:avLst/>
          </a:prstGeom>
          <a:gradFill flip="none" rotWithShape="1">
            <a:gsLst>
              <a:gs pos="0">
                <a:srgbClr val="FF0000">
                  <a:alpha val="77000"/>
                </a:srgbClr>
              </a:gs>
              <a:gs pos="65000">
                <a:schemeClr val="accent3">
                  <a:lumMod val="40000"/>
                  <a:lumOff val="60000"/>
                </a:schemeClr>
              </a:gs>
              <a:gs pos="100000">
                <a:schemeClr val="accent3">
                  <a:lumMod val="20000"/>
                  <a:lumOff val="80000"/>
                </a:schemeClr>
              </a:gs>
            </a:gsLst>
            <a:lin ang="2700000" scaled="1"/>
            <a:tileRect/>
          </a:gradFill>
          <a:ln>
            <a:solidFill>
              <a:schemeClr val="tx1"/>
            </a:solidFill>
          </a:ln>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r>
              <a:rPr lang="en-US" sz="1400" b="0" dirty="0" smtClean="0"/>
              <a:t>• High costs </a:t>
            </a:r>
          </a:p>
          <a:p>
            <a:r>
              <a:rPr lang="en-US" sz="1400" b="0" dirty="0"/>
              <a:t>• </a:t>
            </a:r>
            <a:r>
              <a:rPr lang="en-US" sz="1400" b="0" dirty="0" smtClean="0"/>
              <a:t>Color </a:t>
            </a:r>
            <a:r>
              <a:rPr lang="en-US" sz="1400" b="0" dirty="0"/>
              <a:t>mixing tricky!</a:t>
            </a:r>
          </a:p>
          <a:p>
            <a:r>
              <a:rPr lang="en-US" sz="1400" b="0" dirty="0"/>
              <a:t>• Yellow-Green Gap!</a:t>
            </a:r>
          </a:p>
        </p:txBody>
      </p:sp>
      <p:sp>
        <p:nvSpPr>
          <p:cNvPr id="22" name="Freeform 8"/>
          <p:cNvSpPr>
            <a:spLocks noChangeAspect="1"/>
          </p:cNvSpPr>
          <p:nvPr/>
        </p:nvSpPr>
        <p:spPr bwMode="auto">
          <a:xfrm>
            <a:off x="306720" y="1009173"/>
            <a:ext cx="581158" cy="953453"/>
          </a:xfrm>
          <a:custGeom>
            <a:avLst/>
            <a:gdLst/>
            <a:ahLst/>
            <a:cxnLst>
              <a:cxn ang="0">
                <a:pos x="735" y="17"/>
              </a:cxn>
              <a:cxn ang="0">
                <a:pos x="791" y="113"/>
              </a:cxn>
              <a:cxn ang="0">
                <a:pos x="893" y="279"/>
              </a:cxn>
              <a:cxn ang="0">
                <a:pos x="1083" y="506"/>
              </a:cxn>
              <a:cxn ang="0">
                <a:pos x="1297" y="701"/>
              </a:cxn>
              <a:cxn ang="0">
                <a:pos x="1438" y="816"/>
              </a:cxn>
              <a:cxn ang="0">
                <a:pos x="1557" y="924"/>
              </a:cxn>
              <a:cxn ang="0">
                <a:pos x="1646" y="1071"/>
              </a:cxn>
              <a:cxn ang="0">
                <a:pos x="1697" y="1167"/>
              </a:cxn>
              <a:cxn ang="0">
                <a:pos x="1783" y="1249"/>
              </a:cxn>
              <a:cxn ang="0">
                <a:pos x="1866" y="1340"/>
              </a:cxn>
              <a:cxn ang="0">
                <a:pos x="1869" y="1485"/>
              </a:cxn>
              <a:cxn ang="0">
                <a:pos x="1827" y="1663"/>
              </a:cxn>
              <a:cxn ang="0">
                <a:pos x="1765" y="1839"/>
              </a:cxn>
              <a:cxn ang="0">
                <a:pos x="1703" y="1983"/>
              </a:cxn>
              <a:cxn ang="0">
                <a:pos x="1599" y="2181"/>
              </a:cxn>
              <a:cxn ang="0">
                <a:pos x="1509" y="2320"/>
              </a:cxn>
              <a:cxn ang="0">
                <a:pos x="1441" y="2367"/>
              </a:cxn>
              <a:cxn ang="0">
                <a:pos x="1301" y="2386"/>
              </a:cxn>
              <a:cxn ang="0">
                <a:pos x="1095" y="2416"/>
              </a:cxn>
              <a:cxn ang="0">
                <a:pos x="813" y="2448"/>
              </a:cxn>
              <a:cxn ang="0">
                <a:pos x="511" y="2444"/>
              </a:cxn>
              <a:cxn ang="0">
                <a:pos x="342" y="2389"/>
              </a:cxn>
              <a:cxn ang="0">
                <a:pos x="259" y="2296"/>
              </a:cxn>
              <a:cxn ang="0">
                <a:pos x="235" y="2194"/>
              </a:cxn>
              <a:cxn ang="0">
                <a:pos x="247" y="2114"/>
              </a:cxn>
              <a:cxn ang="0">
                <a:pos x="199" y="2083"/>
              </a:cxn>
              <a:cxn ang="0">
                <a:pos x="134" y="2009"/>
              </a:cxn>
              <a:cxn ang="0">
                <a:pos x="105" y="1889"/>
              </a:cxn>
              <a:cxn ang="0">
                <a:pos x="134" y="1768"/>
              </a:cxn>
              <a:cxn ang="0">
                <a:pos x="89" y="1725"/>
              </a:cxn>
              <a:cxn ang="0">
                <a:pos x="35" y="1633"/>
              </a:cxn>
              <a:cxn ang="0">
                <a:pos x="36" y="1506"/>
              </a:cxn>
              <a:cxn ang="0">
                <a:pos x="111" y="1395"/>
              </a:cxn>
              <a:cxn ang="0">
                <a:pos x="60" y="1347"/>
              </a:cxn>
              <a:cxn ang="0">
                <a:pos x="6" y="1252"/>
              </a:cxn>
              <a:cxn ang="0">
                <a:pos x="26" y="1134"/>
              </a:cxn>
              <a:cxn ang="0">
                <a:pos x="151" y="1047"/>
              </a:cxn>
              <a:cxn ang="0">
                <a:pos x="297" y="1042"/>
              </a:cxn>
              <a:cxn ang="0">
                <a:pos x="440" y="1066"/>
              </a:cxn>
              <a:cxn ang="0">
                <a:pos x="580" y="1051"/>
              </a:cxn>
              <a:cxn ang="0">
                <a:pos x="699" y="1015"/>
              </a:cxn>
              <a:cxn ang="0">
                <a:pos x="770" y="1010"/>
              </a:cxn>
              <a:cxn ang="0">
                <a:pos x="804" y="962"/>
              </a:cxn>
              <a:cxn ang="0">
                <a:pos x="828" y="865"/>
              </a:cxn>
              <a:cxn ang="0">
                <a:pos x="780" y="736"/>
              </a:cxn>
              <a:cxn ang="0">
                <a:pos x="628" y="557"/>
              </a:cxn>
              <a:cxn ang="0">
                <a:pos x="532" y="367"/>
              </a:cxn>
              <a:cxn ang="0">
                <a:pos x="544" y="171"/>
              </a:cxn>
              <a:cxn ang="0">
                <a:pos x="648" y="18"/>
              </a:cxn>
              <a:cxn ang="0">
                <a:pos x="690" y="0"/>
              </a:cxn>
            </a:cxnLst>
            <a:rect l="0" t="0" r="r" b="b"/>
            <a:pathLst>
              <a:path w="1875" h="2453">
                <a:moveTo>
                  <a:pt x="690" y="0"/>
                </a:moveTo>
                <a:lnTo>
                  <a:pt x="705" y="0"/>
                </a:lnTo>
                <a:lnTo>
                  <a:pt x="720" y="6"/>
                </a:lnTo>
                <a:lnTo>
                  <a:pt x="735" y="17"/>
                </a:lnTo>
                <a:lnTo>
                  <a:pt x="750" y="36"/>
                </a:lnTo>
                <a:lnTo>
                  <a:pt x="762" y="57"/>
                </a:lnTo>
                <a:lnTo>
                  <a:pt x="776" y="82"/>
                </a:lnTo>
                <a:lnTo>
                  <a:pt x="791" y="113"/>
                </a:lnTo>
                <a:lnTo>
                  <a:pt x="810" y="148"/>
                </a:lnTo>
                <a:lnTo>
                  <a:pt x="833" y="187"/>
                </a:lnTo>
                <a:lnTo>
                  <a:pt x="861" y="231"/>
                </a:lnTo>
                <a:lnTo>
                  <a:pt x="893" y="279"/>
                </a:lnTo>
                <a:lnTo>
                  <a:pt x="931" y="331"/>
                </a:lnTo>
                <a:lnTo>
                  <a:pt x="974" y="385"/>
                </a:lnTo>
                <a:lnTo>
                  <a:pt x="1026" y="444"/>
                </a:lnTo>
                <a:lnTo>
                  <a:pt x="1083" y="506"/>
                </a:lnTo>
                <a:lnTo>
                  <a:pt x="1149" y="569"/>
                </a:lnTo>
                <a:lnTo>
                  <a:pt x="1203" y="619"/>
                </a:lnTo>
                <a:lnTo>
                  <a:pt x="1252" y="662"/>
                </a:lnTo>
                <a:lnTo>
                  <a:pt x="1297" y="701"/>
                </a:lnTo>
                <a:lnTo>
                  <a:pt x="1337" y="734"/>
                </a:lnTo>
                <a:lnTo>
                  <a:pt x="1375" y="764"/>
                </a:lnTo>
                <a:lnTo>
                  <a:pt x="1408" y="791"/>
                </a:lnTo>
                <a:lnTo>
                  <a:pt x="1438" y="816"/>
                </a:lnTo>
                <a:lnTo>
                  <a:pt x="1467" y="840"/>
                </a:lnTo>
                <a:lnTo>
                  <a:pt x="1493" y="861"/>
                </a:lnTo>
                <a:lnTo>
                  <a:pt x="1515" y="882"/>
                </a:lnTo>
                <a:lnTo>
                  <a:pt x="1557" y="924"/>
                </a:lnTo>
                <a:lnTo>
                  <a:pt x="1593" y="973"/>
                </a:lnTo>
                <a:lnTo>
                  <a:pt x="1610" y="1001"/>
                </a:lnTo>
                <a:lnTo>
                  <a:pt x="1630" y="1039"/>
                </a:lnTo>
                <a:lnTo>
                  <a:pt x="1646" y="1071"/>
                </a:lnTo>
                <a:lnTo>
                  <a:pt x="1660" y="1099"/>
                </a:lnTo>
                <a:lnTo>
                  <a:pt x="1672" y="1124"/>
                </a:lnTo>
                <a:lnTo>
                  <a:pt x="1684" y="1146"/>
                </a:lnTo>
                <a:lnTo>
                  <a:pt x="1697" y="1167"/>
                </a:lnTo>
                <a:lnTo>
                  <a:pt x="1712" y="1187"/>
                </a:lnTo>
                <a:lnTo>
                  <a:pt x="1731" y="1207"/>
                </a:lnTo>
                <a:lnTo>
                  <a:pt x="1755" y="1228"/>
                </a:lnTo>
                <a:lnTo>
                  <a:pt x="1783" y="1249"/>
                </a:lnTo>
                <a:lnTo>
                  <a:pt x="1821" y="1273"/>
                </a:lnTo>
                <a:lnTo>
                  <a:pt x="1840" y="1290"/>
                </a:lnTo>
                <a:lnTo>
                  <a:pt x="1856" y="1312"/>
                </a:lnTo>
                <a:lnTo>
                  <a:pt x="1866" y="1340"/>
                </a:lnTo>
                <a:lnTo>
                  <a:pt x="1872" y="1370"/>
                </a:lnTo>
                <a:lnTo>
                  <a:pt x="1875" y="1405"/>
                </a:lnTo>
                <a:lnTo>
                  <a:pt x="1874" y="1444"/>
                </a:lnTo>
                <a:lnTo>
                  <a:pt x="1869" y="1485"/>
                </a:lnTo>
                <a:lnTo>
                  <a:pt x="1862" y="1527"/>
                </a:lnTo>
                <a:lnTo>
                  <a:pt x="1852" y="1571"/>
                </a:lnTo>
                <a:lnTo>
                  <a:pt x="1840" y="1616"/>
                </a:lnTo>
                <a:lnTo>
                  <a:pt x="1827" y="1663"/>
                </a:lnTo>
                <a:lnTo>
                  <a:pt x="1813" y="1708"/>
                </a:lnTo>
                <a:lnTo>
                  <a:pt x="1797" y="1753"/>
                </a:lnTo>
                <a:lnTo>
                  <a:pt x="1782" y="1797"/>
                </a:lnTo>
                <a:lnTo>
                  <a:pt x="1765" y="1839"/>
                </a:lnTo>
                <a:lnTo>
                  <a:pt x="1749" y="1880"/>
                </a:lnTo>
                <a:lnTo>
                  <a:pt x="1732" y="1918"/>
                </a:lnTo>
                <a:lnTo>
                  <a:pt x="1717" y="1953"/>
                </a:lnTo>
                <a:lnTo>
                  <a:pt x="1703" y="1983"/>
                </a:lnTo>
                <a:lnTo>
                  <a:pt x="1691" y="2009"/>
                </a:lnTo>
                <a:lnTo>
                  <a:pt x="1660" y="2072"/>
                </a:lnTo>
                <a:lnTo>
                  <a:pt x="1628" y="2129"/>
                </a:lnTo>
                <a:lnTo>
                  <a:pt x="1599" y="2181"/>
                </a:lnTo>
                <a:lnTo>
                  <a:pt x="1572" y="2225"/>
                </a:lnTo>
                <a:lnTo>
                  <a:pt x="1547" y="2264"/>
                </a:lnTo>
                <a:lnTo>
                  <a:pt x="1524" y="2299"/>
                </a:lnTo>
                <a:lnTo>
                  <a:pt x="1509" y="2320"/>
                </a:lnTo>
                <a:lnTo>
                  <a:pt x="1496" y="2336"/>
                </a:lnTo>
                <a:lnTo>
                  <a:pt x="1480" y="2348"/>
                </a:lnTo>
                <a:lnTo>
                  <a:pt x="1462" y="2359"/>
                </a:lnTo>
                <a:lnTo>
                  <a:pt x="1441" y="2367"/>
                </a:lnTo>
                <a:lnTo>
                  <a:pt x="1416" y="2373"/>
                </a:lnTo>
                <a:lnTo>
                  <a:pt x="1386" y="2377"/>
                </a:lnTo>
                <a:lnTo>
                  <a:pt x="1346" y="2382"/>
                </a:lnTo>
                <a:lnTo>
                  <a:pt x="1301" y="2386"/>
                </a:lnTo>
                <a:lnTo>
                  <a:pt x="1261" y="2391"/>
                </a:lnTo>
                <a:lnTo>
                  <a:pt x="1211" y="2398"/>
                </a:lnTo>
                <a:lnTo>
                  <a:pt x="1157" y="2407"/>
                </a:lnTo>
                <a:lnTo>
                  <a:pt x="1095" y="2416"/>
                </a:lnTo>
                <a:lnTo>
                  <a:pt x="1030" y="2425"/>
                </a:lnTo>
                <a:lnTo>
                  <a:pt x="959" y="2434"/>
                </a:lnTo>
                <a:lnTo>
                  <a:pt x="887" y="2442"/>
                </a:lnTo>
                <a:lnTo>
                  <a:pt x="813" y="2448"/>
                </a:lnTo>
                <a:lnTo>
                  <a:pt x="736" y="2451"/>
                </a:lnTo>
                <a:lnTo>
                  <a:pt x="661" y="2453"/>
                </a:lnTo>
                <a:lnTo>
                  <a:pt x="584" y="2450"/>
                </a:lnTo>
                <a:lnTo>
                  <a:pt x="511" y="2444"/>
                </a:lnTo>
                <a:lnTo>
                  <a:pt x="459" y="2434"/>
                </a:lnTo>
                <a:lnTo>
                  <a:pt x="414" y="2422"/>
                </a:lnTo>
                <a:lnTo>
                  <a:pt x="375" y="2407"/>
                </a:lnTo>
                <a:lnTo>
                  <a:pt x="342" y="2389"/>
                </a:lnTo>
                <a:lnTo>
                  <a:pt x="315" y="2368"/>
                </a:lnTo>
                <a:lnTo>
                  <a:pt x="291" y="2345"/>
                </a:lnTo>
                <a:lnTo>
                  <a:pt x="273" y="2321"/>
                </a:lnTo>
                <a:lnTo>
                  <a:pt x="259" y="2296"/>
                </a:lnTo>
                <a:lnTo>
                  <a:pt x="248" y="2270"/>
                </a:lnTo>
                <a:lnTo>
                  <a:pt x="241" y="2244"/>
                </a:lnTo>
                <a:lnTo>
                  <a:pt x="236" y="2219"/>
                </a:lnTo>
                <a:lnTo>
                  <a:pt x="235" y="2194"/>
                </a:lnTo>
                <a:lnTo>
                  <a:pt x="235" y="2172"/>
                </a:lnTo>
                <a:lnTo>
                  <a:pt x="238" y="2151"/>
                </a:lnTo>
                <a:lnTo>
                  <a:pt x="242" y="2131"/>
                </a:lnTo>
                <a:lnTo>
                  <a:pt x="247" y="2114"/>
                </a:lnTo>
                <a:lnTo>
                  <a:pt x="238" y="2110"/>
                </a:lnTo>
                <a:lnTo>
                  <a:pt x="227" y="2102"/>
                </a:lnTo>
                <a:lnTo>
                  <a:pt x="214" y="2093"/>
                </a:lnTo>
                <a:lnTo>
                  <a:pt x="199" y="2083"/>
                </a:lnTo>
                <a:lnTo>
                  <a:pt x="182" y="2067"/>
                </a:lnTo>
                <a:lnTo>
                  <a:pt x="166" y="2051"/>
                </a:lnTo>
                <a:lnTo>
                  <a:pt x="149" y="2031"/>
                </a:lnTo>
                <a:lnTo>
                  <a:pt x="134" y="2009"/>
                </a:lnTo>
                <a:lnTo>
                  <a:pt x="122" y="1983"/>
                </a:lnTo>
                <a:lnTo>
                  <a:pt x="111" y="1954"/>
                </a:lnTo>
                <a:lnTo>
                  <a:pt x="105" y="1924"/>
                </a:lnTo>
                <a:lnTo>
                  <a:pt x="105" y="1889"/>
                </a:lnTo>
                <a:lnTo>
                  <a:pt x="108" y="1853"/>
                </a:lnTo>
                <a:lnTo>
                  <a:pt x="119" y="1812"/>
                </a:lnTo>
                <a:lnTo>
                  <a:pt x="137" y="1770"/>
                </a:lnTo>
                <a:lnTo>
                  <a:pt x="134" y="1768"/>
                </a:lnTo>
                <a:lnTo>
                  <a:pt x="126" y="1762"/>
                </a:lnTo>
                <a:lnTo>
                  <a:pt x="116" y="1753"/>
                </a:lnTo>
                <a:lnTo>
                  <a:pt x="104" y="1740"/>
                </a:lnTo>
                <a:lnTo>
                  <a:pt x="89" y="1725"/>
                </a:lnTo>
                <a:lnTo>
                  <a:pt x="74" y="1705"/>
                </a:lnTo>
                <a:lnTo>
                  <a:pt x="59" y="1682"/>
                </a:lnTo>
                <a:lnTo>
                  <a:pt x="45" y="1658"/>
                </a:lnTo>
                <a:lnTo>
                  <a:pt x="35" y="1633"/>
                </a:lnTo>
                <a:lnTo>
                  <a:pt x="27" y="1604"/>
                </a:lnTo>
                <a:lnTo>
                  <a:pt x="24" y="1572"/>
                </a:lnTo>
                <a:lnTo>
                  <a:pt x="27" y="1540"/>
                </a:lnTo>
                <a:lnTo>
                  <a:pt x="36" y="1506"/>
                </a:lnTo>
                <a:lnTo>
                  <a:pt x="54" y="1471"/>
                </a:lnTo>
                <a:lnTo>
                  <a:pt x="80" y="1435"/>
                </a:lnTo>
                <a:lnTo>
                  <a:pt x="114" y="1397"/>
                </a:lnTo>
                <a:lnTo>
                  <a:pt x="111" y="1395"/>
                </a:lnTo>
                <a:lnTo>
                  <a:pt x="104" y="1388"/>
                </a:lnTo>
                <a:lnTo>
                  <a:pt x="92" y="1377"/>
                </a:lnTo>
                <a:lnTo>
                  <a:pt x="77" y="1364"/>
                </a:lnTo>
                <a:lnTo>
                  <a:pt x="60" y="1347"/>
                </a:lnTo>
                <a:lnTo>
                  <a:pt x="44" y="1326"/>
                </a:lnTo>
                <a:lnTo>
                  <a:pt x="29" y="1303"/>
                </a:lnTo>
                <a:lnTo>
                  <a:pt x="15" y="1279"/>
                </a:lnTo>
                <a:lnTo>
                  <a:pt x="6" y="1252"/>
                </a:lnTo>
                <a:lnTo>
                  <a:pt x="0" y="1225"/>
                </a:lnTo>
                <a:lnTo>
                  <a:pt x="1" y="1195"/>
                </a:lnTo>
                <a:lnTo>
                  <a:pt x="9" y="1164"/>
                </a:lnTo>
                <a:lnTo>
                  <a:pt x="26" y="1134"/>
                </a:lnTo>
                <a:lnTo>
                  <a:pt x="51" y="1104"/>
                </a:lnTo>
                <a:lnTo>
                  <a:pt x="83" y="1077"/>
                </a:lnTo>
                <a:lnTo>
                  <a:pt x="116" y="1059"/>
                </a:lnTo>
                <a:lnTo>
                  <a:pt x="151" y="1047"/>
                </a:lnTo>
                <a:lnTo>
                  <a:pt x="187" y="1039"/>
                </a:lnTo>
                <a:lnTo>
                  <a:pt x="223" y="1038"/>
                </a:lnTo>
                <a:lnTo>
                  <a:pt x="261" y="1039"/>
                </a:lnTo>
                <a:lnTo>
                  <a:pt x="297" y="1042"/>
                </a:lnTo>
                <a:lnTo>
                  <a:pt x="334" y="1048"/>
                </a:lnTo>
                <a:lnTo>
                  <a:pt x="370" y="1056"/>
                </a:lnTo>
                <a:lnTo>
                  <a:pt x="405" y="1062"/>
                </a:lnTo>
                <a:lnTo>
                  <a:pt x="440" y="1066"/>
                </a:lnTo>
                <a:lnTo>
                  <a:pt x="473" y="1069"/>
                </a:lnTo>
                <a:lnTo>
                  <a:pt x="505" y="1068"/>
                </a:lnTo>
                <a:lnTo>
                  <a:pt x="535" y="1063"/>
                </a:lnTo>
                <a:lnTo>
                  <a:pt x="580" y="1051"/>
                </a:lnTo>
                <a:lnTo>
                  <a:pt x="617" y="1039"/>
                </a:lnTo>
                <a:lnTo>
                  <a:pt x="649" y="1030"/>
                </a:lnTo>
                <a:lnTo>
                  <a:pt x="675" y="1021"/>
                </a:lnTo>
                <a:lnTo>
                  <a:pt x="699" y="1015"/>
                </a:lnTo>
                <a:lnTo>
                  <a:pt x="721" y="1012"/>
                </a:lnTo>
                <a:lnTo>
                  <a:pt x="744" y="1010"/>
                </a:lnTo>
                <a:lnTo>
                  <a:pt x="768" y="1012"/>
                </a:lnTo>
                <a:lnTo>
                  <a:pt x="770" y="1010"/>
                </a:lnTo>
                <a:lnTo>
                  <a:pt x="776" y="1003"/>
                </a:lnTo>
                <a:lnTo>
                  <a:pt x="783" y="994"/>
                </a:lnTo>
                <a:lnTo>
                  <a:pt x="794" y="980"/>
                </a:lnTo>
                <a:lnTo>
                  <a:pt x="804" y="962"/>
                </a:lnTo>
                <a:lnTo>
                  <a:pt x="813" y="942"/>
                </a:lnTo>
                <a:lnTo>
                  <a:pt x="821" y="920"/>
                </a:lnTo>
                <a:lnTo>
                  <a:pt x="827" y="894"/>
                </a:lnTo>
                <a:lnTo>
                  <a:pt x="828" y="865"/>
                </a:lnTo>
                <a:lnTo>
                  <a:pt x="825" y="835"/>
                </a:lnTo>
                <a:lnTo>
                  <a:pt x="818" y="803"/>
                </a:lnTo>
                <a:lnTo>
                  <a:pt x="803" y="770"/>
                </a:lnTo>
                <a:lnTo>
                  <a:pt x="780" y="736"/>
                </a:lnTo>
                <a:lnTo>
                  <a:pt x="750" y="699"/>
                </a:lnTo>
                <a:lnTo>
                  <a:pt x="706" y="652"/>
                </a:lnTo>
                <a:lnTo>
                  <a:pt x="666" y="604"/>
                </a:lnTo>
                <a:lnTo>
                  <a:pt x="628" y="557"/>
                </a:lnTo>
                <a:lnTo>
                  <a:pt x="596" y="510"/>
                </a:lnTo>
                <a:lnTo>
                  <a:pt x="569" y="462"/>
                </a:lnTo>
                <a:lnTo>
                  <a:pt x="548" y="415"/>
                </a:lnTo>
                <a:lnTo>
                  <a:pt x="532" y="367"/>
                </a:lnTo>
                <a:lnTo>
                  <a:pt x="524" y="319"/>
                </a:lnTo>
                <a:lnTo>
                  <a:pt x="523" y="270"/>
                </a:lnTo>
                <a:lnTo>
                  <a:pt x="529" y="221"/>
                </a:lnTo>
                <a:lnTo>
                  <a:pt x="544" y="171"/>
                </a:lnTo>
                <a:lnTo>
                  <a:pt x="568" y="121"/>
                </a:lnTo>
                <a:lnTo>
                  <a:pt x="601" y="71"/>
                </a:lnTo>
                <a:lnTo>
                  <a:pt x="645" y="20"/>
                </a:lnTo>
                <a:lnTo>
                  <a:pt x="648" y="18"/>
                </a:lnTo>
                <a:lnTo>
                  <a:pt x="654" y="14"/>
                </a:lnTo>
                <a:lnTo>
                  <a:pt x="663" y="8"/>
                </a:lnTo>
                <a:lnTo>
                  <a:pt x="675" y="3"/>
                </a:lnTo>
                <a:lnTo>
                  <a:pt x="690"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noChangeAspect="1"/>
          </p:cNvSpPr>
          <p:nvPr/>
        </p:nvSpPr>
        <p:spPr bwMode="auto">
          <a:xfrm rot="10800000" flipH="1">
            <a:off x="257252" y="5330272"/>
            <a:ext cx="680094" cy="962827"/>
          </a:xfrm>
          <a:custGeom>
            <a:avLst/>
            <a:gdLst/>
            <a:ahLst/>
            <a:cxnLst>
              <a:cxn ang="0">
                <a:pos x="735" y="17"/>
              </a:cxn>
              <a:cxn ang="0">
                <a:pos x="791" y="113"/>
              </a:cxn>
              <a:cxn ang="0">
                <a:pos x="893" y="279"/>
              </a:cxn>
              <a:cxn ang="0">
                <a:pos x="1083" y="506"/>
              </a:cxn>
              <a:cxn ang="0">
                <a:pos x="1297" y="701"/>
              </a:cxn>
              <a:cxn ang="0">
                <a:pos x="1438" y="816"/>
              </a:cxn>
              <a:cxn ang="0">
                <a:pos x="1557" y="924"/>
              </a:cxn>
              <a:cxn ang="0">
                <a:pos x="1646" y="1071"/>
              </a:cxn>
              <a:cxn ang="0">
                <a:pos x="1697" y="1167"/>
              </a:cxn>
              <a:cxn ang="0">
                <a:pos x="1783" y="1249"/>
              </a:cxn>
              <a:cxn ang="0">
                <a:pos x="1866" y="1340"/>
              </a:cxn>
              <a:cxn ang="0">
                <a:pos x="1869" y="1485"/>
              </a:cxn>
              <a:cxn ang="0">
                <a:pos x="1827" y="1663"/>
              </a:cxn>
              <a:cxn ang="0">
                <a:pos x="1765" y="1839"/>
              </a:cxn>
              <a:cxn ang="0">
                <a:pos x="1703" y="1983"/>
              </a:cxn>
              <a:cxn ang="0">
                <a:pos x="1599" y="2181"/>
              </a:cxn>
              <a:cxn ang="0">
                <a:pos x="1509" y="2320"/>
              </a:cxn>
              <a:cxn ang="0">
                <a:pos x="1441" y="2367"/>
              </a:cxn>
              <a:cxn ang="0">
                <a:pos x="1301" y="2386"/>
              </a:cxn>
              <a:cxn ang="0">
                <a:pos x="1095" y="2416"/>
              </a:cxn>
              <a:cxn ang="0">
                <a:pos x="813" y="2448"/>
              </a:cxn>
              <a:cxn ang="0">
                <a:pos x="511" y="2444"/>
              </a:cxn>
              <a:cxn ang="0">
                <a:pos x="342" y="2389"/>
              </a:cxn>
              <a:cxn ang="0">
                <a:pos x="259" y="2296"/>
              </a:cxn>
              <a:cxn ang="0">
                <a:pos x="235" y="2194"/>
              </a:cxn>
              <a:cxn ang="0">
                <a:pos x="247" y="2114"/>
              </a:cxn>
              <a:cxn ang="0">
                <a:pos x="199" y="2083"/>
              </a:cxn>
              <a:cxn ang="0">
                <a:pos x="134" y="2009"/>
              </a:cxn>
              <a:cxn ang="0">
                <a:pos x="105" y="1889"/>
              </a:cxn>
              <a:cxn ang="0">
                <a:pos x="134" y="1768"/>
              </a:cxn>
              <a:cxn ang="0">
                <a:pos x="89" y="1725"/>
              </a:cxn>
              <a:cxn ang="0">
                <a:pos x="35" y="1633"/>
              </a:cxn>
              <a:cxn ang="0">
                <a:pos x="36" y="1506"/>
              </a:cxn>
              <a:cxn ang="0">
                <a:pos x="111" y="1395"/>
              </a:cxn>
              <a:cxn ang="0">
                <a:pos x="60" y="1347"/>
              </a:cxn>
              <a:cxn ang="0">
                <a:pos x="6" y="1252"/>
              </a:cxn>
              <a:cxn ang="0">
                <a:pos x="26" y="1134"/>
              </a:cxn>
              <a:cxn ang="0">
                <a:pos x="151" y="1047"/>
              </a:cxn>
              <a:cxn ang="0">
                <a:pos x="297" y="1042"/>
              </a:cxn>
              <a:cxn ang="0">
                <a:pos x="440" y="1066"/>
              </a:cxn>
              <a:cxn ang="0">
                <a:pos x="580" y="1051"/>
              </a:cxn>
              <a:cxn ang="0">
                <a:pos x="699" y="1015"/>
              </a:cxn>
              <a:cxn ang="0">
                <a:pos x="770" y="1010"/>
              </a:cxn>
              <a:cxn ang="0">
                <a:pos x="804" y="962"/>
              </a:cxn>
              <a:cxn ang="0">
                <a:pos x="828" y="865"/>
              </a:cxn>
              <a:cxn ang="0">
                <a:pos x="780" y="736"/>
              </a:cxn>
              <a:cxn ang="0">
                <a:pos x="628" y="557"/>
              </a:cxn>
              <a:cxn ang="0">
                <a:pos x="532" y="367"/>
              </a:cxn>
              <a:cxn ang="0">
                <a:pos x="544" y="171"/>
              </a:cxn>
              <a:cxn ang="0">
                <a:pos x="648" y="18"/>
              </a:cxn>
              <a:cxn ang="0">
                <a:pos x="690" y="0"/>
              </a:cxn>
            </a:cxnLst>
            <a:rect l="0" t="0" r="r" b="b"/>
            <a:pathLst>
              <a:path w="1875" h="2453">
                <a:moveTo>
                  <a:pt x="690" y="0"/>
                </a:moveTo>
                <a:lnTo>
                  <a:pt x="705" y="0"/>
                </a:lnTo>
                <a:lnTo>
                  <a:pt x="720" y="6"/>
                </a:lnTo>
                <a:lnTo>
                  <a:pt x="735" y="17"/>
                </a:lnTo>
                <a:lnTo>
                  <a:pt x="750" y="36"/>
                </a:lnTo>
                <a:lnTo>
                  <a:pt x="762" y="57"/>
                </a:lnTo>
                <a:lnTo>
                  <a:pt x="776" y="82"/>
                </a:lnTo>
                <a:lnTo>
                  <a:pt x="791" y="113"/>
                </a:lnTo>
                <a:lnTo>
                  <a:pt x="810" y="148"/>
                </a:lnTo>
                <a:lnTo>
                  <a:pt x="833" y="187"/>
                </a:lnTo>
                <a:lnTo>
                  <a:pt x="861" y="231"/>
                </a:lnTo>
                <a:lnTo>
                  <a:pt x="893" y="279"/>
                </a:lnTo>
                <a:lnTo>
                  <a:pt x="931" y="331"/>
                </a:lnTo>
                <a:lnTo>
                  <a:pt x="974" y="385"/>
                </a:lnTo>
                <a:lnTo>
                  <a:pt x="1026" y="444"/>
                </a:lnTo>
                <a:lnTo>
                  <a:pt x="1083" y="506"/>
                </a:lnTo>
                <a:lnTo>
                  <a:pt x="1149" y="569"/>
                </a:lnTo>
                <a:lnTo>
                  <a:pt x="1203" y="619"/>
                </a:lnTo>
                <a:lnTo>
                  <a:pt x="1252" y="662"/>
                </a:lnTo>
                <a:lnTo>
                  <a:pt x="1297" y="701"/>
                </a:lnTo>
                <a:lnTo>
                  <a:pt x="1337" y="734"/>
                </a:lnTo>
                <a:lnTo>
                  <a:pt x="1375" y="764"/>
                </a:lnTo>
                <a:lnTo>
                  <a:pt x="1408" y="791"/>
                </a:lnTo>
                <a:lnTo>
                  <a:pt x="1438" y="816"/>
                </a:lnTo>
                <a:lnTo>
                  <a:pt x="1467" y="840"/>
                </a:lnTo>
                <a:lnTo>
                  <a:pt x="1493" y="861"/>
                </a:lnTo>
                <a:lnTo>
                  <a:pt x="1515" y="882"/>
                </a:lnTo>
                <a:lnTo>
                  <a:pt x="1557" y="924"/>
                </a:lnTo>
                <a:lnTo>
                  <a:pt x="1593" y="973"/>
                </a:lnTo>
                <a:lnTo>
                  <a:pt x="1610" y="1001"/>
                </a:lnTo>
                <a:lnTo>
                  <a:pt x="1630" y="1039"/>
                </a:lnTo>
                <a:lnTo>
                  <a:pt x="1646" y="1071"/>
                </a:lnTo>
                <a:lnTo>
                  <a:pt x="1660" y="1099"/>
                </a:lnTo>
                <a:lnTo>
                  <a:pt x="1672" y="1124"/>
                </a:lnTo>
                <a:lnTo>
                  <a:pt x="1684" y="1146"/>
                </a:lnTo>
                <a:lnTo>
                  <a:pt x="1697" y="1167"/>
                </a:lnTo>
                <a:lnTo>
                  <a:pt x="1712" y="1187"/>
                </a:lnTo>
                <a:lnTo>
                  <a:pt x="1731" y="1207"/>
                </a:lnTo>
                <a:lnTo>
                  <a:pt x="1755" y="1228"/>
                </a:lnTo>
                <a:lnTo>
                  <a:pt x="1783" y="1249"/>
                </a:lnTo>
                <a:lnTo>
                  <a:pt x="1821" y="1273"/>
                </a:lnTo>
                <a:lnTo>
                  <a:pt x="1840" y="1290"/>
                </a:lnTo>
                <a:lnTo>
                  <a:pt x="1856" y="1312"/>
                </a:lnTo>
                <a:lnTo>
                  <a:pt x="1866" y="1340"/>
                </a:lnTo>
                <a:lnTo>
                  <a:pt x="1872" y="1370"/>
                </a:lnTo>
                <a:lnTo>
                  <a:pt x="1875" y="1405"/>
                </a:lnTo>
                <a:lnTo>
                  <a:pt x="1874" y="1444"/>
                </a:lnTo>
                <a:lnTo>
                  <a:pt x="1869" y="1485"/>
                </a:lnTo>
                <a:lnTo>
                  <a:pt x="1862" y="1527"/>
                </a:lnTo>
                <a:lnTo>
                  <a:pt x="1852" y="1571"/>
                </a:lnTo>
                <a:lnTo>
                  <a:pt x="1840" y="1616"/>
                </a:lnTo>
                <a:lnTo>
                  <a:pt x="1827" y="1663"/>
                </a:lnTo>
                <a:lnTo>
                  <a:pt x="1813" y="1708"/>
                </a:lnTo>
                <a:lnTo>
                  <a:pt x="1797" y="1753"/>
                </a:lnTo>
                <a:lnTo>
                  <a:pt x="1782" y="1797"/>
                </a:lnTo>
                <a:lnTo>
                  <a:pt x="1765" y="1839"/>
                </a:lnTo>
                <a:lnTo>
                  <a:pt x="1749" y="1880"/>
                </a:lnTo>
                <a:lnTo>
                  <a:pt x="1732" y="1918"/>
                </a:lnTo>
                <a:lnTo>
                  <a:pt x="1717" y="1953"/>
                </a:lnTo>
                <a:lnTo>
                  <a:pt x="1703" y="1983"/>
                </a:lnTo>
                <a:lnTo>
                  <a:pt x="1691" y="2009"/>
                </a:lnTo>
                <a:lnTo>
                  <a:pt x="1660" y="2072"/>
                </a:lnTo>
                <a:lnTo>
                  <a:pt x="1628" y="2129"/>
                </a:lnTo>
                <a:lnTo>
                  <a:pt x="1599" y="2181"/>
                </a:lnTo>
                <a:lnTo>
                  <a:pt x="1572" y="2225"/>
                </a:lnTo>
                <a:lnTo>
                  <a:pt x="1547" y="2264"/>
                </a:lnTo>
                <a:lnTo>
                  <a:pt x="1524" y="2299"/>
                </a:lnTo>
                <a:lnTo>
                  <a:pt x="1509" y="2320"/>
                </a:lnTo>
                <a:lnTo>
                  <a:pt x="1496" y="2336"/>
                </a:lnTo>
                <a:lnTo>
                  <a:pt x="1480" y="2348"/>
                </a:lnTo>
                <a:lnTo>
                  <a:pt x="1462" y="2359"/>
                </a:lnTo>
                <a:lnTo>
                  <a:pt x="1441" y="2367"/>
                </a:lnTo>
                <a:lnTo>
                  <a:pt x="1416" y="2373"/>
                </a:lnTo>
                <a:lnTo>
                  <a:pt x="1386" y="2377"/>
                </a:lnTo>
                <a:lnTo>
                  <a:pt x="1346" y="2382"/>
                </a:lnTo>
                <a:lnTo>
                  <a:pt x="1301" y="2386"/>
                </a:lnTo>
                <a:lnTo>
                  <a:pt x="1261" y="2391"/>
                </a:lnTo>
                <a:lnTo>
                  <a:pt x="1211" y="2398"/>
                </a:lnTo>
                <a:lnTo>
                  <a:pt x="1157" y="2407"/>
                </a:lnTo>
                <a:lnTo>
                  <a:pt x="1095" y="2416"/>
                </a:lnTo>
                <a:lnTo>
                  <a:pt x="1030" y="2425"/>
                </a:lnTo>
                <a:lnTo>
                  <a:pt x="959" y="2434"/>
                </a:lnTo>
                <a:lnTo>
                  <a:pt x="887" y="2442"/>
                </a:lnTo>
                <a:lnTo>
                  <a:pt x="813" y="2448"/>
                </a:lnTo>
                <a:lnTo>
                  <a:pt x="736" y="2451"/>
                </a:lnTo>
                <a:lnTo>
                  <a:pt x="661" y="2453"/>
                </a:lnTo>
                <a:lnTo>
                  <a:pt x="584" y="2450"/>
                </a:lnTo>
                <a:lnTo>
                  <a:pt x="511" y="2444"/>
                </a:lnTo>
                <a:lnTo>
                  <a:pt x="459" y="2434"/>
                </a:lnTo>
                <a:lnTo>
                  <a:pt x="414" y="2422"/>
                </a:lnTo>
                <a:lnTo>
                  <a:pt x="375" y="2407"/>
                </a:lnTo>
                <a:lnTo>
                  <a:pt x="342" y="2389"/>
                </a:lnTo>
                <a:lnTo>
                  <a:pt x="315" y="2368"/>
                </a:lnTo>
                <a:lnTo>
                  <a:pt x="291" y="2345"/>
                </a:lnTo>
                <a:lnTo>
                  <a:pt x="273" y="2321"/>
                </a:lnTo>
                <a:lnTo>
                  <a:pt x="259" y="2296"/>
                </a:lnTo>
                <a:lnTo>
                  <a:pt x="248" y="2270"/>
                </a:lnTo>
                <a:lnTo>
                  <a:pt x="241" y="2244"/>
                </a:lnTo>
                <a:lnTo>
                  <a:pt x="236" y="2219"/>
                </a:lnTo>
                <a:lnTo>
                  <a:pt x="235" y="2194"/>
                </a:lnTo>
                <a:lnTo>
                  <a:pt x="235" y="2172"/>
                </a:lnTo>
                <a:lnTo>
                  <a:pt x="238" y="2151"/>
                </a:lnTo>
                <a:lnTo>
                  <a:pt x="242" y="2131"/>
                </a:lnTo>
                <a:lnTo>
                  <a:pt x="247" y="2114"/>
                </a:lnTo>
                <a:lnTo>
                  <a:pt x="238" y="2110"/>
                </a:lnTo>
                <a:lnTo>
                  <a:pt x="227" y="2102"/>
                </a:lnTo>
                <a:lnTo>
                  <a:pt x="214" y="2093"/>
                </a:lnTo>
                <a:lnTo>
                  <a:pt x="199" y="2083"/>
                </a:lnTo>
                <a:lnTo>
                  <a:pt x="182" y="2067"/>
                </a:lnTo>
                <a:lnTo>
                  <a:pt x="166" y="2051"/>
                </a:lnTo>
                <a:lnTo>
                  <a:pt x="149" y="2031"/>
                </a:lnTo>
                <a:lnTo>
                  <a:pt x="134" y="2009"/>
                </a:lnTo>
                <a:lnTo>
                  <a:pt x="122" y="1983"/>
                </a:lnTo>
                <a:lnTo>
                  <a:pt x="111" y="1954"/>
                </a:lnTo>
                <a:lnTo>
                  <a:pt x="105" y="1924"/>
                </a:lnTo>
                <a:lnTo>
                  <a:pt x="105" y="1889"/>
                </a:lnTo>
                <a:lnTo>
                  <a:pt x="108" y="1853"/>
                </a:lnTo>
                <a:lnTo>
                  <a:pt x="119" y="1812"/>
                </a:lnTo>
                <a:lnTo>
                  <a:pt x="137" y="1770"/>
                </a:lnTo>
                <a:lnTo>
                  <a:pt x="134" y="1768"/>
                </a:lnTo>
                <a:lnTo>
                  <a:pt x="126" y="1762"/>
                </a:lnTo>
                <a:lnTo>
                  <a:pt x="116" y="1753"/>
                </a:lnTo>
                <a:lnTo>
                  <a:pt x="104" y="1740"/>
                </a:lnTo>
                <a:lnTo>
                  <a:pt x="89" y="1725"/>
                </a:lnTo>
                <a:lnTo>
                  <a:pt x="74" y="1705"/>
                </a:lnTo>
                <a:lnTo>
                  <a:pt x="59" y="1682"/>
                </a:lnTo>
                <a:lnTo>
                  <a:pt x="45" y="1658"/>
                </a:lnTo>
                <a:lnTo>
                  <a:pt x="35" y="1633"/>
                </a:lnTo>
                <a:lnTo>
                  <a:pt x="27" y="1604"/>
                </a:lnTo>
                <a:lnTo>
                  <a:pt x="24" y="1572"/>
                </a:lnTo>
                <a:lnTo>
                  <a:pt x="27" y="1540"/>
                </a:lnTo>
                <a:lnTo>
                  <a:pt x="36" y="1506"/>
                </a:lnTo>
                <a:lnTo>
                  <a:pt x="54" y="1471"/>
                </a:lnTo>
                <a:lnTo>
                  <a:pt x="80" y="1435"/>
                </a:lnTo>
                <a:lnTo>
                  <a:pt x="114" y="1397"/>
                </a:lnTo>
                <a:lnTo>
                  <a:pt x="111" y="1395"/>
                </a:lnTo>
                <a:lnTo>
                  <a:pt x="104" y="1388"/>
                </a:lnTo>
                <a:lnTo>
                  <a:pt x="92" y="1377"/>
                </a:lnTo>
                <a:lnTo>
                  <a:pt x="77" y="1364"/>
                </a:lnTo>
                <a:lnTo>
                  <a:pt x="60" y="1347"/>
                </a:lnTo>
                <a:lnTo>
                  <a:pt x="44" y="1326"/>
                </a:lnTo>
                <a:lnTo>
                  <a:pt x="29" y="1303"/>
                </a:lnTo>
                <a:lnTo>
                  <a:pt x="15" y="1279"/>
                </a:lnTo>
                <a:lnTo>
                  <a:pt x="6" y="1252"/>
                </a:lnTo>
                <a:lnTo>
                  <a:pt x="0" y="1225"/>
                </a:lnTo>
                <a:lnTo>
                  <a:pt x="1" y="1195"/>
                </a:lnTo>
                <a:lnTo>
                  <a:pt x="9" y="1164"/>
                </a:lnTo>
                <a:lnTo>
                  <a:pt x="26" y="1134"/>
                </a:lnTo>
                <a:lnTo>
                  <a:pt x="51" y="1104"/>
                </a:lnTo>
                <a:lnTo>
                  <a:pt x="83" y="1077"/>
                </a:lnTo>
                <a:lnTo>
                  <a:pt x="116" y="1059"/>
                </a:lnTo>
                <a:lnTo>
                  <a:pt x="151" y="1047"/>
                </a:lnTo>
                <a:lnTo>
                  <a:pt x="187" y="1039"/>
                </a:lnTo>
                <a:lnTo>
                  <a:pt x="223" y="1038"/>
                </a:lnTo>
                <a:lnTo>
                  <a:pt x="261" y="1039"/>
                </a:lnTo>
                <a:lnTo>
                  <a:pt x="297" y="1042"/>
                </a:lnTo>
                <a:lnTo>
                  <a:pt x="334" y="1048"/>
                </a:lnTo>
                <a:lnTo>
                  <a:pt x="370" y="1056"/>
                </a:lnTo>
                <a:lnTo>
                  <a:pt x="405" y="1062"/>
                </a:lnTo>
                <a:lnTo>
                  <a:pt x="440" y="1066"/>
                </a:lnTo>
                <a:lnTo>
                  <a:pt x="473" y="1069"/>
                </a:lnTo>
                <a:lnTo>
                  <a:pt x="505" y="1068"/>
                </a:lnTo>
                <a:lnTo>
                  <a:pt x="535" y="1063"/>
                </a:lnTo>
                <a:lnTo>
                  <a:pt x="580" y="1051"/>
                </a:lnTo>
                <a:lnTo>
                  <a:pt x="617" y="1039"/>
                </a:lnTo>
                <a:lnTo>
                  <a:pt x="649" y="1030"/>
                </a:lnTo>
                <a:lnTo>
                  <a:pt x="675" y="1021"/>
                </a:lnTo>
                <a:lnTo>
                  <a:pt x="699" y="1015"/>
                </a:lnTo>
                <a:lnTo>
                  <a:pt x="721" y="1012"/>
                </a:lnTo>
                <a:lnTo>
                  <a:pt x="744" y="1010"/>
                </a:lnTo>
                <a:lnTo>
                  <a:pt x="768" y="1012"/>
                </a:lnTo>
                <a:lnTo>
                  <a:pt x="770" y="1010"/>
                </a:lnTo>
                <a:lnTo>
                  <a:pt x="776" y="1003"/>
                </a:lnTo>
                <a:lnTo>
                  <a:pt x="783" y="994"/>
                </a:lnTo>
                <a:lnTo>
                  <a:pt x="794" y="980"/>
                </a:lnTo>
                <a:lnTo>
                  <a:pt x="804" y="962"/>
                </a:lnTo>
                <a:lnTo>
                  <a:pt x="813" y="942"/>
                </a:lnTo>
                <a:lnTo>
                  <a:pt x="821" y="920"/>
                </a:lnTo>
                <a:lnTo>
                  <a:pt x="827" y="894"/>
                </a:lnTo>
                <a:lnTo>
                  <a:pt x="828" y="865"/>
                </a:lnTo>
                <a:lnTo>
                  <a:pt x="825" y="835"/>
                </a:lnTo>
                <a:lnTo>
                  <a:pt x="818" y="803"/>
                </a:lnTo>
                <a:lnTo>
                  <a:pt x="803" y="770"/>
                </a:lnTo>
                <a:lnTo>
                  <a:pt x="780" y="736"/>
                </a:lnTo>
                <a:lnTo>
                  <a:pt x="750" y="699"/>
                </a:lnTo>
                <a:lnTo>
                  <a:pt x="706" y="652"/>
                </a:lnTo>
                <a:lnTo>
                  <a:pt x="666" y="604"/>
                </a:lnTo>
                <a:lnTo>
                  <a:pt x="628" y="557"/>
                </a:lnTo>
                <a:lnTo>
                  <a:pt x="596" y="510"/>
                </a:lnTo>
                <a:lnTo>
                  <a:pt x="569" y="462"/>
                </a:lnTo>
                <a:lnTo>
                  <a:pt x="548" y="415"/>
                </a:lnTo>
                <a:lnTo>
                  <a:pt x="532" y="367"/>
                </a:lnTo>
                <a:lnTo>
                  <a:pt x="524" y="319"/>
                </a:lnTo>
                <a:lnTo>
                  <a:pt x="523" y="270"/>
                </a:lnTo>
                <a:lnTo>
                  <a:pt x="529" y="221"/>
                </a:lnTo>
                <a:lnTo>
                  <a:pt x="544" y="171"/>
                </a:lnTo>
                <a:lnTo>
                  <a:pt x="568" y="121"/>
                </a:lnTo>
                <a:lnTo>
                  <a:pt x="601" y="71"/>
                </a:lnTo>
                <a:lnTo>
                  <a:pt x="645" y="20"/>
                </a:lnTo>
                <a:lnTo>
                  <a:pt x="648" y="18"/>
                </a:lnTo>
                <a:lnTo>
                  <a:pt x="654" y="14"/>
                </a:lnTo>
                <a:lnTo>
                  <a:pt x="663" y="8"/>
                </a:lnTo>
                <a:lnTo>
                  <a:pt x="675" y="3"/>
                </a:lnTo>
                <a:lnTo>
                  <a:pt x="690"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Rettangolo 23"/>
          <p:cNvSpPr/>
          <p:nvPr/>
        </p:nvSpPr>
        <p:spPr>
          <a:xfrm>
            <a:off x="1180150" y="1107328"/>
            <a:ext cx="2323714" cy="738664"/>
          </a:xfrm>
          <a:prstGeom prst="rect">
            <a:avLst/>
          </a:prstGeom>
          <a:gradFill>
            <a:gsLst>
              <a:gs pos="0">
                <a:srgbClr val="00FF00"/>
              </a:gs>
              <a:gs pos="84000">
                <a:schemeClr val="accent3">
                  <a:lumMod val="40000"/>
                  <a:lumOff val="60000"/>
                </a:schemeClr>
              </a:gs>
              <a:gs pos="100000">
                <a:schemeClr val="accent3">
                  <a:lumMod val="20000"/>
                  <a:lumOff val="80000"/>
                </a:schemeClr>
              </a:gs>
            </a:gsLst>
            <a:path path="circle">
              <a:fillToRect r="100000" b="100000"/>
            </a:path>
          </a:gradFill>
          <a:ln>
            <a:solidFill>
              <a:schemeClr val="tx1"/>
            </a:solidFill>
          </a:ln>
        </p:spPr>
        <p:txBody>
          <a:bodyPr wrap="square">
            <a:spAutoFit/>
          </a:bodyPr>
          <a:lstStyle/>
          <a:p>
            <a:r>
              <a:rPr lang="en-US" sz="1400" dirty="0">
                <a:solidFill>
                  <a:schemeClr val="tx1">
                    <a:lumMod val="65000"/>
                    <a:lumOff val="35000"/>
                  </a:schemeClr>
                </a:solidFill>
                <a:latin typeface="Arial" pitchFamily="34" charset="0"/>
                <a:cs typeface="Arial" pitchFamily="34" charset="0"/>
              </a:rPr>
              <a:t>• Dynamic tuning of </a:t>
            </a:r>
            <a:r>
              <a:rPr lang="en-US" sz="1400" dirty="0" smtClean="0">
                <a:solidFill>
                  <a:schemeClr val="tx1">
                    <a:lumMod val="65000"/>
                    <a:lumOff val="35000"/>
                  </a:schemeClr>
                </a:solidFill>
                <a:latin typeface="Arial" pitchFamily="34" charset="0"/>
                <a:cs typeface="Arial" pitchFamily="34" charset="0"/>
              </a:rPr>
              <a:t>color temperature </a:t>
            </a:r>
          </a:p>
          <a:p>
            <a:r>
              <a:rPr lang="en-US" sz="1400" dirty="0" smtClean="0">
                <a:solidFill>
                  <a:schemeClr val="tx1">
                    <a:lumMod val="65000"/>
                    <a:lumOff val="35000"/>
                  </a:schemeClr>
                </a:solidFill>
                <a:latin typeface="Arial" pitchFamily="34" charset="0"/>
                <a:cs typeface="Arial" pitchFamily="34" charset="0"/>
              </a:rPr>
              <a:t>• </a:t>
            </a:r>
            <a:r>
              <a:rPr lang="en-US" sz="1400" dirty="0">
                <a:solidFill>
                  <a:schemeClr val="tx1">
                    <a:lumMod val="65000"/>
                    <a:lumOff val="35000"/>
                  </a:schemeClr>
                </a:solidFill>
                <a:latin typeface="Arial" pitchFamily="34" charset="0"/>
                <a:cs typeface="Arial" pitchFamily="34" charset="0"/>
              </a:rPr>
              <a:t>Excellent color rendering</a:t>
            </a:r>
            <a:r>
              <a:rPr lang="en-US" sz="1400" dirty="0" smtClean="0">
                <a:solidFill>
                  <a:schemeClr val="tx1">
                    <a:lumMod val="65000"/>
                    <a:lumOff val="35000"/>
                  </a:schemeClr>
                </a:solidFill>
                <a:latin typeface="Arial" pitchFamily="34" charset="0"/>
                <a:cs typeface="Arial" pitchFamily="34" charset="0"/>
              </a:rPr>
              <a:t>!</a:t>
            </a:r>
            <a:endParaRPr lang="en-US" sz="1400" dirty="0">
              <a:solidFill>
                <a:schemeClr val="tx1">
                  <a:lumMod val="65000"/>
                  <a:lumOff val="35000"/>
                </a:schemeClr>
              </a:solidFill>
              <a:latin typeface="Arial" pitchFamily="34" charset="0"/>
              <a:cs typeface="Arial" pitchFamily="34" charset="0"/>
            </a:endParaRPr>
          </a:p>
        </p:txBody>
      </p:sp>
      <p:sp>
        <p:nvSpPr>
          <p:cNvPr id="2" name="Rettangolo 1"/>
          <p:cNvSpPr/>
          <p:nvPr/>
        </p:nvSpPr>
        <p:spPr>
          <a:xfrm>
            <a:off x="3506332" y="890717"/>
            <a:ext cx="2238568" cy="954107"/>
          </a:xfrm>
          <a:prstGeom prst="rect">
            <a:avLst/>
          </a:prstGeom>
          <a:gradFill>
            <a:gsLst>
              <a:gs pos="0">
                <a:srgbClr val="00FF00"/>
              </a:gs>
              <a:gs pos="84000">
                <a:schemeClr val="accent3">
                  <a:lumMod val="40000"/>
                  <a:lumOff val="60000"/>
                </a:schemeClr>
              </a:gs>
              <a:gs pos="100000">
                <a:schemeClr val="accent3">
                  <a:lumMod val="20000"/>
                  <a:lumOff val="80000"/>
                </a:schemeClr>
              </a:gs>
            </a:gsLst>
            <a:path path="circle">
              <a:fillToRect r="100000" b="100000"/>
            </a:path>
          </a:gradFill>
          <a:ln>
            <a:solidFill>
              <a:schemeClr val="tx1"/>
            </a:solidFill>
          </a:ln>
        </p:spPr>
        <p:txBody>
          <a:bodyPr wrap="square">
            <a:spAutoFit/>
          </a:bodyPr>
          <a:lstStyle/>
          <a:p>
            <a:r>
              <a:rPr lang="en-US" sz="1400" dirty="0">
                <a:solidFill>
                  <a:schemeClr val="tx1">
                    <a:lumMod val="65000"/>
                    <a:lumOff val="35000"/>
                  </a:schemeClr>
                </a:solidFill>
                <a:latin typeface="Arial" pitchFamily="34" charset="0"/>
                <a:cs typeface="Arial" pitchFamily="34" charset="0"/>
              </a:rPr>
              <a:t>White point determined by phosphors ONLY! </a:t>
            </a:r>
          </a:p>
          <a:p>
            <a:r>
              <a:rPr lang="en-US" sz="1400" dirty="0">
                <a:solidFill>
                  <a:schemeClr val="tx1">
                    <a:lumMod val="65000"/>
                    <a:lumOff val="35000"/>
                  </a:schemeClr>
                </a:solidFill>
                <a:latin typeface="Arial" pitchFamily="34" charset="0"/>
                <a:cs typeface="Arial" pitchFamily="34" charset="0"/>
              </a:rPr>
              <a:t>• Temperature stability of phosphors.</a:t>
            </a:r>
          </a:p>
        </p:txBody>
      </p:sp>
      <p:sp>
        <p:nvSpPr>
          <p:cNvPr id="25" name="Rettangolo 24"/>
          <p:cNvSpPr/>
          <p:nvPr/>
        </p:nvSpPr>
        <p:spPr>
          <a:xfrm>
            <a:off x="3203608" y="5184488"/>
            <a:ext cx="2461871" cy="1169551"/>
          </a:xfrm>
          <a:prstGeom prst="rect">
            <a:avLst/>
          </a:prstGeom>
          <a:gradFill flip="none" rotWithShape="1">
            <a:gsLst>
              <a:gs pos="0">
                <a:srgbClr val="FF0000">
                  <a:alpha val="77000"/>
                </a:srgbClr>
              </a:gs>
              <a:gs pos="65000">
                <a:schemeClr val="accent3">
                  <a:lumMod val="40000"/>
                  <a:lumOff val="60000"/>
                </a:schemeClr>
              </a:gs>
              <a:gs pos="100000">
                <a:schemeClr val="accent3">
                  <a:lumMod val="20000"/>
                  <a:lumOff val="80000"/>
                </a:schemeClr>
              </a:gs>
            </a:gsLst>
            <a:lin ang="2700000" scaled="1"/>
            <a:tileRect/>
          </a:gradFill>
          <a:ln>
            <a:solidFill>
              <a:schemeClr val="tx1"/>
            </a:solidFill>
          </a:ln>
        </p:spPr>
        <p:txBody>
          <a:bodyPr wrap="square" rtlCol="0">
            <a:spAutoFit/>
          </a:bodyPr>
          <a:lstStyle/>
          <a:p>
            <a:r>
              <a:rPr lang="en-US" sz="1400" dirty="0">
                <a:solidFill>
                  <a:schemeClr val="tx1">
                    <a:lumMod val="65000"/>
                    <a:lumOff val="35000"/>
                  </a:schemeClr>
                </a:solidFill>
                <a:latin typeface="Arial" pitchFamily="34" charset="0"/>
                <a:cs typeface="Arial" pitchFamily="34" charset="0"/>
              </a:rPr>
              <a:t>• Potential for damaging UV light leakage.! </a:t>
            </a:r>
          </a:p>
          <a:p>
            <a:r>
              <a:rPr lang="en-US" sz="1400" dirty="0">
                <a:solidFill>
                  <a:schemeClr val="tx1">
                    <a:lumMod val="65000"/>
                    <a:lumOff val="35000"/>
                  </a:schemeClr>
                </a:solidFill>
                <a:latin typeface="Arial" pitchFamily="34" charset="0"/>
                <a:cs typeface="Arial" pitchFamily="34" charset="0"/>
              </a:rPr>
              <a:t>• Efficient UV LED pumped phosphor not available yet! </a:t>
            </a:r>
            <a:r>
              <a:rPr lang="en-US" sz="1400" dirty="0">
                <a:solidFill>
                  <a:schemeClr val="tx1">
                    <a:lumMod val="65000"/>
                    <a:lumOff val="35000"/>
                  </a:schemeClr>
                </a:solidFill>
                <a:latin typeface="Arial" pitchFamily="34" charset="0"/>
                <a:cs typeface="Arial" pitchFamily="34" charset="0"/>
                <a:sym typeface="Wingdings" panose="05000000000000000000" pitchFamily="2" charset="2"/>
              </a:rPr>
              <a:t> high costs</a:t>
            </a:r>
            <a:endParaRPr lang="en-US" sz="1400" dirty="0">
              <a:solidFill>
                <a:schemeClr val="tx1">
                  <a:lumMod val="65000"/>
                  <a:lumOff val="35000"/>
                </a:schemeClr>
              </a:solidFill>
              <a:latin typeface="Arial" pitchFamily="34" charset="0"/>
              <a:cs typeface="Arial" pitchFamily="34" charset="0"/>
            </a:endParaRPr>
          </a:p>
        </p:txBody>
      </p:sp>
      <p:sp>
        <p:nvSpPr>
          <p:cNvPr id="26" name="Rettangolo 25"/>
          <p:cNvSpPr/>
          <p:nvPr/>
        </p:nvSpPr>
        <p:spPr>
          <a:xfrm>
            <a:off x="5652034" y="462628"/>
            <a:ext cx="2462006" cy="1384995"/>
          </a:xfrm>
          <a:prstGeom prst="rect">
            <a:avLst/>
          </a:prstGeom>
          <a:gradFill>
            <a:gsLst>
              <a:gs pos="0">
                <a:srgbClr val="00FF00"/>
              </a:gs>
              <a:gs pos="84000">
                <a:schemeClr val="accent3">
                  <a:lumMod val="40000"/>
                  <a:lumOff val="60000"/>
                </a:schemeClr>
              </a:gs>
              <a:gs pos="100000">
                <a:schemeClr val="accent3">
                  <a:lumMod val="20000"/>
                  <a:lumOff val="80000"/>
                </a:schemeClr>
              </a:gs>
            </a:gsLst>
            <a:path path="circle">
              <a:fillToRect r="100000" b="100000"/>
            </a:path>
          </a:gradFill>
          <a:ln>
            <a:solidFill>
              <a:schemeClr val="tx1"/>
            </a:solidFill>
          </a:ln>
        </p:spPr>
        <p:txBody>
          <a:bodyPr wrap="square">
            <a:spAutoFit/>
          </a:bodyPr>
          <a:lstStyle/>
          <a:p>
            <a:r>
              <a:rPr lang="en-US" sz="1400" dirty="0">
                <a:solidFill>
                  <a:schemeClr val="tx1">
                    <a:lumMod val="65000"/>
                    <a:lumOff val="35000"/>
                  </a:schemeClr>
                </a:solidFill>
                <a:latin typeface="Arial" pitchFamily="34" charset="0"/>
                <a:cs typeface="Arial" pitchFamily="34" charset="0"/>
              </a:rPr>
              <a:t>• Simple and single Yellow phosphor </a:t>
            </a:r>
          </a:p>
          <a:p>
            <a:r>
              <a:rPr lang="en-US" sz="1400" dirty="0">
                <a:solidFill>
                  <a:schemeClr val="tx1">
                    <a:lumMod val="65000"/>
                    <a:lumOff val="35000"/>
                  </a:schemeClr>
                </a:solidFill>
                <a:latin typeface="Arial" pitchFamily="34" charset="0"/>
                <a:cs typeface="Arial" pitchFamily="34" charset="0"/>
              </a:rPr>
              <a:t>• Decent color rendering • “Simple to manufacture!” </a:t>
            </a:r>
          </a:p>
          <a:p>
            <a:r>
              <a:rPr lang="en-US" sz="1400" dirty="0">
                <a:solidFill>
                  <a:schemeClr val="tx1">
                    <a:lumMod val="65000"/>
                    <a:lumOff val="35000"/>
                  </a:schemeClr>
                </a:solidFill>
                <a:latin typeface="Arial" pitchFamily="34" charset="0"/>
                <a:cs typeface="Arial" pitchFamily="34" charset="0"/>
              </a:rPr>
              <a:t>• Temperature stability of phosphors.</a:t>
            </a:r>
          </a:p>
        </p:txBody>
      </p:sp>
      <p:sp>
        <p:nvSpPr>
          <p:cNvPr id="27" name="Rettangolo 26"/>
          <p:cNvSpPr/>
          <p:nvPr/>
        </p:nvSpPr>
        <p:spPr>
          <a:xfrm>
            <a:off x="5875047" y="5191459"/>
            <a:ext cx="2461871" cy="1169551"/>
          </a:xfrm>
          <a:prstGeom prst="rect">
            <a:avLst/>
          </a:prstGeom>
          <a:gradFill flip="none" rotWithShape="1">
            <a:gsLst>
              <a:gs pos="0">
                <a:srgbClr val="FF0000">
                  <a:alpha val="77000"/>
                </a:srgbClr>
              </a:gs>
              <a:gs pos="65000">
                <a:schemeClr val="accent3">
                  <a:lumMod val="40000"/>
                  <a:lumOff val="60000"/>
                </a:schemeClr>
              </a:gs>
              <a:gs pos="100000">
                <a:schemeClr val="accent3">
                  <a:lumMod val="20000"/>
                  <a:lumOff val="80000"/>
                </a:schemeClr>
              </a:gs>
            </a:gsLst>
            <a:lin ang="2700000" scaled="1"/>
            <a:tileRect/>
          </a:gradFill>
          <a:ln>
            <a:solidFill>
              <a:schemeClr val="tx1"/>
            </a:solidFill>
          </a:ln>
        </p:spPr>
        <p:txBody>
          <a:bodyPr wrap="square" rtlCol="0">
            <a:spAutoFit/>
          </a:bodyPr>
          <a:lstStyle/>
          <a:p>
            <a:r>
              <a:rPr lang="en-US" sz="1400" dirty="0">
                <a:solidFill>
                  <a:schemeClr val="tx1">
                    <a:lumMod val="65000"/>
                    <a:lumOff val="35000"/>
                  </a:schemeClr>
                </a:solidFill>
                <a:latin typeface="Arial" pitchFamily="34" charset="0"/>
                <a:cs typeface="Arial" pitchFamily="34" charset="0"/>
              </a:rPr>
              <a:t>• Limits on efficiency due to phosphor conversion efficiency,</a:t>
            </a:r>
          </a:p>
          <a:p>
            <a:r>
              <a:rPr lang="en-US" sz="1400" dirty="0">
                <a:solidFill>
                  <a:schemeClr val="tx1">
                    <a:lumMod val="65000"/>
                    <a:lumOff val="35000"/>
                  </a:schemeClr>
                </a:solidFill>
                <a:latin typeface="Arial" pitchFamily="34" charset="0"/>
                <a:cs typeface="Arial" pitchFamily="34" charset="0"/>
              </a:rPr>
              <a:t>• Better color rendering</a:t>
            </a:r>
          </a:p>
          <a:p>
            <a:r>
              <a:rPr lang="en-US" sz="1400" dirty="0">
                <a:solidFill>
                  <a:schemeClr val="tx1">
                    <a:lumMod val="65000"/>
                    <a:lumOff val="35000"/>
                  </a:schemeClr>
                </a:solidFill>
                <a:latin typeface="Arial" pitchFamily="34" charset="0"/>
                <a:cs typeface="Arial" pitchFamily="34" charset="0"/>
              </a:rPr>
              <a:t>• Ubiquity of </a:t>
            </a:r>
            <a:r>
              <a:rPr lang="en-US" sz="1400" dirty="0" err="1">
                <a:solidFill>
                  <a:schemeClr val="tx1">
                    <a:lumMod val="65000"/>
                    <a:lumOff val="35000"/>
                  </a:schemeClr>
                </a:solidFill>
                <a:latin typeface="Arial" pitchFamily="34" charset="0"/>
                <a:cs typeface="Arial" pitchFamily="34" charset="0"/>
              </a:rPr>
              <a:t>Ce:YAG</a:t>
            </a:r>
            <a:endParaRPr lang="en-US" sz="1400" dirty="0">
              <a:solidFill>
                <a:schemeClr val="tx1">
                  <a:lumMod val="65000"/>
                  <a:lumOff val="35000"/>
                </a:schemeClr>
              </a:solidFill>
              <a:latin typeface="Arial" pitchFamily="34" charset="0"/>
              <a:cs typeface="Arial" pitchFamily="34" charset="0"/>
            </a:endParaRPr>
          </a:p>
        </p:txBody>
      </p:sp>
      <p:sp>
        <p:nvSpPr>
          <p:cNvPr id="4" name="Ovale 3"/>
          <p:cNvSpPr/>
          <p:nvPr/>
        </p:nvSpPr>
        <p:spPr>
          <a:xfrm>
            <a:off x="5436096" y="528362"/>
            <a:ext cx="2300533" cy="58326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6965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o 26"/>
          <p:cNvGrpSpPr/>
          <p:nvPr/>
        </p:nvGrpSpPr>
        <p:grpSpPr>
          <a:xfrm>
            <a:off x="0" y="6309320"/>
            <a:ext cx="9144000" cy="527806"/>
            <a:chOff x="0" y="6309320"/>
            <a:chExt cx="9144000" cy="527806"/>
          </a:xfrm>
        </p:grpSpPr>
        <p:sp>
          <p:nvSpPr>
            <p:cNvPr id="28" name="CasellaDiTesto 27"/>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9" name="Immagine 28"/>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30" name="Connettore 1 29"/>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2" name="Titolo 1"/>
          <p:cNvSpPr>
            <a:spLocks noGrp="1"/>
          </p:cNvSpPr>
          <p:nvPr>
            <p:ph type="title"/>
          </p:nvPr>
        </p:nvSpPr>
        <p:spPr>
          <a:xfrm>
            <a:off x="457200" y="177801"/>
            <a:ext cx="2890664" cy="812801"/>
          </a:xfrm>
          <a:solidFill>
            <a:schemeClr val="bg1"/>
          </a:solidFill>
          <a:ln>
            <a:solidFill>
              <a:schemeClr val="tx1"/>
            </a:solidFill>
          </a:ln>
        </p:spPr>
        <p:txBody>
          <a:bodyPr/>
          <a:lstStyle/>
          <a:p>
            <a:r>
              <a:rPr lang="it-IT" dirty="0" smtClean="0"/>
              <a:t>White LED</a:t>
            </a:r>
            <a:endParaRPr lang="en-US" dirty="0"/>
          </a:p>
        </p:txBody>
      </p:sp>
      <p:pic>
        <p:nvPicPr>
          <p:cNvPr id="4" name="Content Placeholder 3" descr="Lumine_graphic_EN_440x300_tcm2033_96870.jpg"/>
          <p:cNvPicPr>
            <a:picLocks noGrp="1" noChangeAspect="1"/>
          </p:cNvPicPr>
          <p:nvPr>
            <p:ph idx="1"/>
          </p:nvPr>
        </p:nvPicPr>
        <p:blipFill>
          <a:blip r:embed="rId3" cstate="print"/>
          <a:stretch>
            <a:fillRect/>
          </a:stretch>
        </p:blipFill>
        <p:spPr>
          <a:xfrm>
            <a:off x="1043608" y="1268760"/>
            <a:ext cx="4436276" cy="3384376"/>
          </a:xfrm>
        </p:spPr>
      </p:pic>
      <p:grpSp>
        <p:nvGrpSpPr>
          <p:cNvPr id="6" name="Gruppo 5"/>
          <p:cNvGrpSpPr/>
          <p:nvPr/>
        </p:nvGrpSpPr>
        <p:grpSpPr>
          <a:xfrm>
            <a:off x="5652118" y="3717032"/>
            <a:ext cx="3179661" cy="2932899"/>
            <a:chOff x="3624454" y="961235"/>
            <a:chExt cx="1993663" cy="2024549"/>
          </a:xfrm>
        </p:grpSpPr>
        <p:grpSp>
          <p:nvGrpSpPr>
            <p:cNvPr id="7" name="Group 11"/>
            <p:cNvGrpSpPr/>
            <p:nvPr/>
          </p:nvGrpSpPr>
          <p:grpSpPr>
            <a:xfrm>
              <a:off x="3624454" y="961235"/>
              <a:ext cx="1993663" cy="2024549"/>
              <a:chOff x="3626123" y="914400"/>
              <a:chExt cx="1993663" cy="2024549"/>
            </a:xfrm>
          </p:grpSpPr>
          <p:sp>
            <p:nvSpPr>
              <p:cNvPr id="9" name="Rectangle 19"/>
              <p:cNvSpPr/>
              <p:nvPr/>
            </p:nvSpPr>
            <p:spPr>
              <a:xfrm rot="165519">
                <a:off x="3626123" y="1020179"/>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accent5">
                      <a:lumMod val="20000"/>
                      <a:lumOff val="80000"/>
                    </a:schemeClr>
                  </a:gs>
                  <a:gs pos="99000">
                    <a:schemeClr val="accent5">
                      <a:lumMod val="60000"/>
                      <a:lumOff val="40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dirty="0">
                  <a:solidFill>
                    <a:schemeClr val="tx1">
                      <a:lumMod val="95000"/>
                      <a:lumOff val="5000"/>
                    </a:schemeClr>
                  </a:solidFill>
                  <a:latin typeface="Comic Sans MS" pitchFamily="66" charset="0"/>
                </a:endParaRPr>
              </a:p>
            </p:txBody>
          </p:sp>
          <p:grpSp>
            <p:nvGrpSpPr>
              <p:cNvPr id="10" name="Group 70"/>
              <p:cNvGrpSpPr/>
              <p:nvPr/>
            </p:nvGrpSpPr>
            <p:grpSpPr>
              <a:xfrm>
                <a:off x="4625642" y="914400"/>
                <a:ext cx="327358" cy="300667"/>
                <a:chOff x="4917745" y="2235200"/>
                <a:chExt cx="2584952" cy="2489199"/>
              </a:xfrm>
              <a:effectLst>
                <a:outerShdw blurRad="50800" dist="25400" dir="8100000" algn="tr" rotWithShape="0">
                  <a:prstClr val="black">
                    <a:alpha val="45000"/>
                  </a:prstClr>
                </a:outerShdw>
              </a:effectLst>
            </p:grpSpPr>
            <p:sp>
              <p:nvSpPr>
                <p:cNvPr id="11" name="Oval 71"/>
                <p:cNvSpPr/>
                <p:nvPr/>
              </p:nvSpPr>
              <p:spPr>
                <a:xfrm>
                  <a:off x="4917745" y="2429067"/>
                  <a:ext cx="2295331" cy="2295332"/>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2" name="Oval 77"/>
                <p:cNvSpPr/>
                <p:nvPr/>
              </p:nvSpPr>
              <p:spPr>
                <a:xfrm>
                  <a:off x="5484130" y="2913213"/>
                  <a:ext cx="1253454" cy="1253453"/>
                </a:xfrm>
                <a:prstGeom prst="ellipse">
                  <a:avLst/>
                </a:prstGeom>
                <a:solidFill>
                  <a:schemeClr val="bg1">
                    <a:lumMod val="6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3" name="Oval 78"/>
                <p:cNvSpPr/>
                <p:nvPr/>
              </p:nvSpPr>
              <p:spPr>
                <a:xfrm>
                  <a:off x="5972471" y="2235200"/>
                  <a:ext cx="1530226" cy="1530226"/>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pic>
          <p:nvPicPr>
            <p:cNvPr id="8" name="Immagine 7"/>
            <p:cNvPicPr/>
            <p:nvPr/>
          </p:nvPicPr>
          <p:blipFill>
            <a:blip r:embed="rId4">
              <a:extLst>
                <a:ext uri="{28A0092B-C50C-407E-A947-70E740481C1C}">
                  <a14:useLocalDpi xmlns:a14="http://schemas.microsoft.com/office/drawing/2010/main" val="0"/>
                </a:ext>
              </a:extLst>
            </a:blip>
            <a:srcRect/>
            <a:stretch>
              <a:fillRect/>
            </a:stretch>
          </p:blipFill>
          <p:spPr bwMode="auto">
            <a:xfrm rot="219945">
              <a:off x="3816692" y="1270315"/>
              <a:ext cx="1614562" cy="1512168"/>
            </a:xfrm>
            <a:prstGeom prst="rect">
              <a:avLst/>
            </a:prstGeom>
            <a:noFill/>
            <a:ln>
              <a:noFill/>
            </a:ln>
          </p:spPr>
        </p:pic>
      </p:grpSp>
      <p:grpSp>
        <p:nvGrpSpPr>
          <p:cNvPr id="15" name="Group 34"/>
          <p:cNvGrpSpPr>
            <a:grpSpLocks/>
          </p:cNvGrpSpPr>
          <p:nvPr/>
        </p:nvGrpSpPr>
        <p:grpSpPr bwMode="auto">
          <a:xfrm>
            <a:off x="5231983" y="875907"/>
            <a:ext cx="1944687" cy="361950"/>
            <a:chOff x="839" y="1071"/>
            <a:chExt cx="1225" cy="228"/>
          </a:xfrm>
        </p:grpSpPr>
        <p:sp>
          <p:nvSpPr>
            <p:cNvPr id="16" name="AutoShape 32"/>
            <p:cNvSpPr>
              <a:spLocks/>
            </p:cNvSpPr>
            <p:nvPr/>
          </p:nvSpPr>
          <p:spPr bwMode="auto">
            <a:xfrm rot="16200000">
              <a:off x="1474" y="1117"/>
              <a:ext cx="46" cy="317"/>
            </a:xfrm>
            <a:prstGeom prst="rightBrace">
              <a:avLst>
                <a:gd name="adj1" fmla="val 57428"/>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Text Box 33"/>
            <p:cNvSpPr txBox="1">
              <a:spLocks noChangeArrowheads="1"/>
            </p:cNvSpPr>
            <p:nvPr/>
          </p:nvSpPr>
          <p:spPr bwMode="auto">
            <a:xfrm>
              <a:off x="839" y="1071"/>
              <a:ext cx="122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en-US" sz="1200">
                  <a:solidFill>
                    <a:schemeClr val="accent2"/>
                  </a:solidFill>
                </a:rPr>
                <a:t>GaN or InGaN LED</a:t>
              </a:r>
            </a:p>
          </p:txBody>
        </p:sp>
      </p:grpSp>
      <p:sp>
        <p:nvSpPr>
          <p:cNvPr id="18" name="AutoShape 36"/>
          <p:cNvSpPr>
            <a:spLocks/>
          </p:cNvSpPr>
          <p:nvPr/>
        </p:nvSpPr>
        <p:spPr bwMode="auto">
          <a:xfrm rot="16200000">
            <a:off x="7263849" y="588569"/>
            <a:ext cx="69850" cy="1150937"/>
          </a:xfrm>
          <a:prstGeom prst="rightBrace">
            <a:avLst>
              <a:gd name="adj1" fmla="val 137311"/>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37"/>
          <p:cNvSpPr txBox="1">
            <a:spLocks noChangeArrowheads="1"/>
          </p:cNvSpPr>
          <p:nvPr/>
        </p:nvSpPr>
        <p:spPr bwMode="auto">
          <a:xfrm>
            <a:off x="6952141" y="813229"/>
            <a:ext cx="1944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en-US" sz="1200">
                <a:solidFill>
                  <a:schemeClr val="accent2"/>
                </a:solidFill>
              </a:rPr>
              <a:t>Ce:YAG</a:t>
            </a:r>
          </a:p>
        </p:txBody>
      </p:sp>
      <p:pic>
        <p:nvPicPr>
          <p:cNvPr id="10242" name="Picture 2"/>
          <p:cNvPicPr>
            <a:picLocks noChangeAspect="1" noChangeArrowheads="1"/>
          </p:cNvPicPr>
          <p:nvPr/>
        </p:nvPicPr>
        <p:blipFill>
          <a:blip r:embed="rId5">
            <a:clrChange>
              <a:clrFrom>
                <a:srgbClr val="D4D2CC"/>
              </a:clrFrom>
              <a:clrTo>
                <a:srgbClr val="D4D2CC">
                  <a:alpha val="0"/>
                </a:srgbClr>
              </a:clrTo>
            </a:clrChange>
            <a:extLst>
              <a:ext uri="{28A0092B-C50C-407E-A947-70E740481C1C}">
                <a14:useLocalDpi xmlns:a14="http://schemas.microsoft.com/office/drawing/2010/main" val="0"/>
              </a:ext>
            </a:extLst>
          </a:blip>
          <a:srcRect/>
          <a:stretch>
            <a:fillRect/>
          </a:stretch>
        </p:blipFill>
        <p:spPr bwMode="auto">
          <a:xfrm>
            <a:off x="5621990" y="1412776"/>
            <a:ext cx="3353569" cy="222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5"/>
          <p:cNvGrpSpPr/>
          <p:nvPr/>
        </p:nvGrpSpPr>
        <p:grpSpPr>
          <a:xfrm>
            <a:off x="8457885" y="374977"/>
            <a:ext cx="622615" cy="521317"/>
            <a:chOff x="724759" y="4481661"/>
            <a:chExt cx="1361698" cy="1315360"/>
          </a:xfrm>
        </p:grpSpPr>
        <p:sp>
          <p:nvSpPr>
            <p:cNvPr id="22"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solidFill>
              <a:schemeClr val="accent1">
                <a:lumMod val="40000"/>
                <a:lumOff val="60000"/>
              </a:schemeClr>
            </a:solidFill>
            <a:ln w="28575">
              <a:solidFill>
                <a:schemeClr val="bg1"/>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23"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24" name="Oval 27"/>
              <p:cNvSpPr/>
              <p:nvPr/>
            </p:nvSpPr>
            <p:spPr>
              <a:xfrm>
                <a:off x="4917745" y="2429067"/>
                <a:ext cx="2295331" cy="2295332"/>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5" name="Oval 28"/>
              <p:cNvSpPr/>
              <p:nvPr/>
            </p:nvSpPr>
            <p:spPr>
              <a:xfrm>
                <a:off x="5484130" y="2913213"/>
                <a:ext cx="1253454" cy="1253453"/>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6" name="Oval 29"/>
              <p:cNvSpPr/>
              <p:nvPr/>
            </p:nvSpPr>
            <p:spPr>
              <a:xfrm>
                <a:off x="5972471" y="2235200"/>
                <a:ext cx="1530226" cy="1530226"/>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Tree>
    <p:extLst>
      <p:ext uri="{BB962C8B-B14F-4D97-AF65-F5344CB8AC3E}">
        <p14:creationId xmlns:p14="http://schemas.microsoft.com/office/powerpoint/2010/main" val="1161421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Ideas in a Chalkboard</a:t>
            </a:r>
            <a:endParaRPr lang="en-US" dirty="0"/>
          </a:p>
        </p:txBody>
      </p:sp>
      <p:sp>
        <p:nvSpPr>
          <p:cNvPr id="2" name="AutoShape 2" descr="http://www.moxa.com/Innovation/images/DT-diagra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6444208" y="2195005"/>
            <a:ext cx="1518128" cy="1493331"/>
            <a:chOff x="5572332" y="1576712"/>
            <a:chExt cx="1368593" cy="1315363"/>
          </a:xfrm>
        </p:grpSpPr>
        <p:sp>
          <p:nvSpPr>
            <p:cNvPr id="66" name="Rectangle 19"/>
            <p:cNvSpPr/>
            <p:nvPr/>
          </p:nvSpPr>
          <p:spPr>
            <a:xfrm rot="21599113">
              <a:off x="5572332" y="1581530"/>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2">
              <a:schemeClr val="accent2"/>
            </a:fillRef>
            <a:effectRef idx="1">
              <a:schemeClr val="accent2"/>
            </a:effectRef>
            <a:fontRef idx="minor">
              <a:schemeClr val="dk1"/>
            </a:fontRef>
          </p:style>
          <p:txBody>
            <a:bodyPr lIns="45720" tIns="45720" rIns="45720" bIns="45720" rtlCol="0" anchor="ctr"/>
            <a:lstStyle/>
            <a:p>
              <a:pPr algn="ctr"/>
              <a:endParaRPr lang="en-US" sz="2000" dirty="0">
                <a:solidFill>
                  <a:schemeClr val="tx1"/>
                </a:solidFill>
                <a:latin typeface="Arial" pitchFamily="34" charset="0"/>
                <a:cs typeface="Arial" pitchFamily="34" charset="0"/>
              </a:endParaRPr>
            </a:p>
          </p:txBody>
        </p:sp>
        <p:grpSp>
          <p:nvGrpSpPr>
            <p:cNvPr id="67" name="Group 66"/>
            <p:cNvGrpSpPr/>
            <p:nvPr/>
          </p:nvGrpSpPr>
          <p:grpSpPr>
            <a:xfrm rot="21599113">
              <a:off x="5983932" y="1879944"/>
              <a:ext cx="525215" cy="108470"/>
              <a:chOff x="1608385" y="4223894"/>
              <a:chExt cx="727444" cy="150236"/>
            </a:xfrm>
          </p:grpSpPr>
          <p:sp>
            <p:nvSpPr>
              <p:cNvPr id="76" name="Freeform 75"/>
              <p:cNvSpPr/>
              <p:nvPr/>
            </p:nvSpPr>
            <p:spPr>
              <a:xfrm rot="5400000" flipH="1" flipV="1">
                <a:off x="1937187" y="3956303"/>
                <a:ext cx="45719" cy="703323"/>
              </a:xfrm>
              <a:custGeom>
                <a:avLst/>
                <a:gdLst>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592317 w 1860336"/>
                  <a:gd name="connsiteY18" fmla="*/ 977462 h 1513490"/>
                  <a:gd name="connsiteX19" fmla="*/ 1639614 w 1860336"/>
                  <a:gd name="connsiteY19" fmla="*/ 1008993 h 1513490"/>
                  <a:gd name="connsiteX20" fmla="*/ 1686910 w 1860336"/>
                  <a:gd name="connsiteY20" fmla="*/ 1056290 h 1513490"/>
                  <a:gd name="connsiteX21" fmla="*/ 1734207 w 1860336"/>
                  <a:gd name="connsiteY21" fmla="*/ 1182414 h 1513490"/>
                  <a:gd name="connsiteX22" fmla="*/ 1749973 w 1860336"/>
                  <a:gd name="connsiteY22" fmla="*/ 1229710 h 1513490"/>
                  <a:gd name="connsiteX23" fmla="*/ 1797269 w 1860336"/>
                  <a:gd name="connsiteY23" fmla="*/ 1261241 h 1513490"/>
                  <a:gd name="connsiteX24" fmla="*/ 1813035 w 1860336"/>
                  <a:gd name="connsiteY24" fmla="*/ 1340069 h 1513490"/>
                  <a:gd name="connsiteX25" fmla="*/ 1844566 w 1860336"/>
                  <a:gd name="connsiteY25" fmla="*/ 1387365 h 1513490"/>
                  <a:gd name="connsiteX26" fmla="*/ 1860331 w 1860336"/>
                  <a:gd name="connsiteY26"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592317 w 1860336"/>
                  <a:gd name="connsiteY18" fmla="*/ 977462 h 1513490"/>
                  <a:gd name="connsiteX19" fmla="*/ 1686910 w 1860336"/>
                  <a:gd name="connsiteY19" fmla="*/ 1056290 h 1513490"/>
                  <a:gd name="connsiteX20" fmla="*/ 1734207 w 1860336"/>
                  <a:gd name="connsiteY20" fmla="*/ 1182414 h 1513490"/>
                  <a:gd name="connsiteX21" fmla="*/ 1749973 w 1860336"/>
                  <a:gd name="connsiteY21" fmla="*/ 1229710 h 1513490"/>
                  <a:gd name="connsiteX22" fmla="*/ 1797269 w 1860336"/>
                  <a:gd name="connsiteY22" fmla="*/ 1261241 h 1513490"/>
                  <a:gd name="connsiteX23" fmla="*/ 1813035 w 1860336"/>
                  <a:gd name="connsiteY23" fmla="*/ 1340069 h 1513490"/>
                  <a:gd name="connsiteX24" fmla="*/ 1844566 w 1860336"/>
                  <a:gd name="connsiteY24" fmla="*/ 1387365 h 1513490"/>
                  <a:gd name="connsiteX25" fmla="*/ 1860331 w 1860336"/>
                  <a:gd name="connsiteY25"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686910 w 1860336"/>
                  <a:gd name="connsiteY18" fmla="*/ 1056290 h 1513490"/>
                  <a:gd name="connsiteX19" fmla="*/ 1734207 w 1860336"/>
                  <a:gd name="connsiteY19" fmla="*/ 1182414 h 1513490"/>
                  <a:gd name="connsiteX20" fmla="*/ 1749973 w 1860336"/>
                  <a:gd name="connsiteY20" fmla="*/ 1229710 h 1513490"/>
                  <a:gd name="connsiteX21" fmla="*/ 1797269 w 1860336"/>
                  <a:gd name="connsiteY21" fmla="*/ 1261241 h 1513490"/>
                  <a:gd name="connsiteX22" fmla="*/ 1813035 w 1860336"/>
                  <a:gd name="connsiteY22" fmla="*/ 1340069 h 1513490"/>
                  <a:gd name="connsiteX23" fmla="*/ 1844566 w 1860336"/>
                  <a:gd name="connsiteY23" fmla="*/ 1387365 h 1513490"/>
                  <a:gd name="connsiteX24" fmla="*/ 1860331 w 1860336"/>
                  <a:gd name="connsiteY24"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686910 w 1860336"/>
                  <a:gd name="connsiteY17" fmla="*/ 1056290 h 1513490"/>
                  <a:gd name="connsiteX18" fmla="*/ 1734207 w 1860336"/>
                  <a:gd name="connsiteY18" fmla="*/ 1182414 h 1513490"/>
                  <a:gd name="connsiteX19" fmla="*/ 1749973 w 1860336"/>
                  <a:gd name="connsiteY19" fmla="*/ 1229710 h 1513490"/>
                  <a:gd name="connsiteX20" fmla="*/ 1797269 w 1860336"/>
                  <a:gd name="connsiteY20" fmla="*/ 1261241 h 1513490"/>
                  <a:gd name="connsiteX21" fmla="*/ 1813035 w 1860336"/>
                  <a:gd name="connsiteY21" fmla="*/ 1340069 h 1513490"/>
                  <a:gd name="connsiteX22" fmla="*/ 1844566 w 1860336"/>
                  <a:gd name="connsiteY22" fmla="*/ 1387365 h 1513490"/>
                  <a:gd name="connsiteX23" fmla="*/ 1860331 w 1860336"/>
                  <a:gd name="connsiteY23"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686910 w 1860336"/>
                  <a:gd name="connsiteY16" fmla="*/ 1056290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07097 w 1860336"/>
                  <a:gd name="connsiteY16" fmla="*/ 1149306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18007 w 1860336"/>
                  <a:gd name="connsiteY16" fmla="*/ 1129571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49973 w 1860336"/>
                  <a:gd name="connsiteY16" fmla="*/ 1229710 h 1513490"/>
                  <a:gd name="connsiteX17" fmla="*/ 1797269 w 1860336"/>
                  <a:gd name="connsiteY17" fmla="*/ 1261241 h 1513490"/>
                  <a:gd name="connsiteX18" fmla="*/ 1813035 w 1860336"/>
                  <a:gd name="connsiteY18" fmla="*/ 1340069 h 1513490"/>
                  <a:gd name="connsiteX19" fmla="*/ 1844566 w 1860336"/>
                  <a:gd name="connsiteY19" fmla="*/ 1387365 h 1513490"/>
                  <a:gd name="connsiteX20" fmla="*/ 1860331 w 1860336"/>
                  <a:gd name="connsiteY20"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97269 w 1860336"/>
                  <a:gd name="connsiteY16" fmla="*/ 1261241 h 1513490"/>
                  <a:gd name="connsiteX17" fmla="*/ 1813035 w 1860336"/>
                  <a:gd name="connsiteY17" fmla="*/ 1340069 h 1513490"/>
                  <a:gd name="connsiteX18" fmla="*/ 1844566 w 1860336"/>
                  <a:gd name="connsiteY18" fmla="*/ 1387365 h 1513490"/>
                  <a:gd name="connsiteX19" fmla="*/ 1860331 w 1860336"/>
                  <a:gd name="connsiteY19"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813035 w 1860336"/>
                  <a:gd name="connsiteY16" fmla="*/ 1340069 h 1513490"/>
                  <a:gd name="connsiteX17" fmla="*/ 1844566 w 1860336"/>
                  <a:gd name="connsiteY17" fmla="*/ 1387365 h 1513490"/>
                  <a:gd name="connsiteX18" fmla="*/ 1860331 w 1860336"/>
                  <a:gd name="connsiteY18"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844566 w 1860336"/>
                  <a:gd name="connsiteY16" fmla="*/ 1387365 h 1513490"/>
                  <a:gd name="connsiteX17" fmla="*/ 1860331 w 1860336"/>
                  <a:gd name="connsiteY17"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229710 w 1860331"/>
                  <a:gd name="connsiteY13" fmla="*/ 536028 h 1513490"/>
                  <a:gd name="connsiteX14" fmla="*/ 1308538 w 1860331"/>
                  <a:gd name="connsiteY14" fmla="*/ 599090 h 1513490"/>
                  <a:gd name="connsiteX15" fmla="*/ 1686910 w 1860331"/>
                  <a:gd name="connsiteY15" fmla="*/ 1056290 h 1513490"/>
                  <a:gd name="connsiteX16" fmla="*/ 1860331 w 1860331"/>
                  <a:gd name="connsiteY16"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229710 w 1860331"/>
                  <a:gd name="connsiteY13" fmla="*/ 536028 h 1513490"/>
                  <a:gd name="connsiteX14" fmla="*/ 1686910 w 1860331"/>
                  <a:gd name="connsiteY14" fmla="*/ 1056290 h 1513490"/>
                  <a:gd name="connsiteX15" fmla="*/ 1860331 w 1860331"/>
                  <a:gd name="connsiteY15"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686910 w 1860331"/>
                  <a:gd name="connsiteY13" fmla="*/ 1056290 h 1513490"/>
                  <a:gd name="connsiteX14" fmla="*/ 1860331 w 1860331"/>
                  <a:gd name="connsiteY14"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182414 w 1860331"/>
                  <a:gd name="connsiteY11" fmla="*/ 488731 h 1513490"/>
                  <a:gd name="connsiteX12" fmla="*/ 1686910 w 1860331"/>
                  <a:gd name="connsiteY12" fmla="*/ 1056290 h 1513490"/>
                  <a:gd name="connsiteX13" fmla="*/ 1860331 w 1860331"/>
                  <a:gd name="connsiteY13" fmla="*/ 1513490 h 1513490"/>
                  <a:gd name="connsiteX0" fmla="*/ 0 w 1860331"/>
                  <a:gd name="connsiteY0" fmla="*/ 0 h 1513490"/>
                  <a:gd name="connsiteX1" fmla="*/ 378373 w 1860331"/>
                  <a:gd name="connsiteY1" fmla="*/ 78828 h 1513490"/>
                  <a:gd name="connsiteX2" fmla="*/ 457200 w 1860331"/>
                  <a:gd name="connsiteY2" fmla="*/ 94593 h 1513490"/>
                  <a:gd name="connsiteX3" fmla="*/ 536028 w 1860331"/>
                  <a:gd name="connsiteY3" fmla="*/ 126124 h 1513490"/>
                  <a:gd name="connsiteX4" fmla="*/ 583324 w 1860331"/>
                  <a:gd name="connsiteY4" fmla="*/ 141890 h 1513490"/>
                  <a:gd name="connsiteX5" fmla="*/ 630621 w 1860331"/>
                  <a:gd name="connsiteY5" fmla="*/ 173421 h 1513490"/>
                  <a:gd name="connsiteX6" fmla="*/ 740979 w 1860331"/>
                  <a:gd name="connsiteY6" fmla="*/ 204952 h 1513490"/>
                  <a:gd name="connsiteX7" fmla="*/ 851338 w 1860331"/>
                  <a:gd name="connsiteY7" fmla="*/ 252248 h 1513490"/>
                  <a:gd name="connsiteX8" fmla="*/ 898635 w 1860331"/>
                  <a:gd name="connsiteY8" fmla="*/ 283779 h 1513490"/>
                  <a:gd name="connsiteX9" fmla="*/ 945931 w 1860331"/>
                  <a:gd name="connsiteY9" fmla="*/ 299545 h 1513490"/>
                  <a:gd name="connsiteX10" fmla="*/ 1182414 w 1860331"/>
                  <a:gd name="connsiteY10" fmla="*/ 488731 h 1513490"/>
                  <a:gd name="connsiteX11" fmla="*/ 1686910 w 1860331"/>
                  <a:gd name="connsiteY11" fmla="*/ 1056290 h 1513490"/>
                  <a:gd name="connsiteX12" fmla="*/ 1860331 w 1860331"/>
                  <a:gd name="connsiteY12" fmla="*/ 1513490 h 1513490"/>
                  <a:gd name="connsiteX0" fmla="*/ 0 w 1860331"/>
                  <a:gd name="connsiteY0" fmla="*/ 0 h 1513490"/>
                  <a:gd name="connsiteX1" fmla="*/ 457200 w 1860331"/>
                  <a:gd name="connsiteY1" fmla="*/ 94593 h 1513490"/>
                  <a:gd name="connsiteX2" fmla="*/ 536028 w 1860331"/>
                  <a:gd name="connsiteY2" fmla="*/ 126124 h 1513490"/>
                  <a:gd name="connsiteX3" fmla="*/ 583324 w 1860331"/>
                  <a:gd name="connsiteY3" fmla="*/ 141890 h 1513490"/>
                  <a:gd name="connsiteX4" fmla="*/ 630621 w 1860331"/>
                  <a:gd name="connsiteY4" fmla="*/ 173421 h 1513490"/>
                  <a:gd name="connsiteX5" fmla="*/ 740979 w 1860331"/>
                  <a:gd name="connsiteY5" fmla="*/ 204952 h 1513490"/>
                  <a:gd name="connsiteX6" fmla="*/ 851338 w 1860331"/>
                  <a:gd name="connsiteY6" fmla="*/ 252248 h 1513490"/>
                  <a:gd name="connsiteX7" fmla="*/ 898635 w 1860331"/>
                  <a:gd name="connsiteY7" fmla="*/ 283779 h 1513490"/>
                  <a:gd name="connsiteX8" fmla="*/ 945931 w 1860331"/>
                  <a:gd name="connsiteY8" fmla="*/ 299545 h 1513490"/>
                  <a:gd name="connsiteX9" fmla="*/ 1182414 w 1860331"/>
                  <a:gd name="connsiteY9" fmla="*/ 488731 h 1513490"/>
                  <a:gd name="connsiteX10" fmla="*/ 1686910 w 1860331"/>
                  <a:gd name="connsiteY10" fmla="*/ 1056290 h 1513490"/>
                  <a:gd name="connsiteX11" fmla="*/ 1860331 w 1860331"/>
                  <a:gd name="connsiteY11" fmla="*/ 1513490 h 1513490"/>
                  <a:gd name="connsiteX0" fmla="*/ 0 w 1860331"/>
                  <a:gd name="connsiteY0" fmla="*/ 0 h 1513490"/>
                  <a:gd name="connsiteX1" fmla="*/ 536028 w 1860331"/>
                  <a:gd name="connsiteY1" fmla="*/ 126124 h 1513490"/>
                  <a:gd name="connsiteX2" fmla="*/ 583324 w 1860331"/>
                  <a:gd name="connsiteY2" fmla="*/ 141890 h 1513490"/>
                  <a:gd name="connsiteX3" fmla="*/ 630621 w 1860331"/>
                  <a:gd name="connsiteY3" fmla="*/ 173421 h 1513490"/>
                  <a:gd name="connsiteX4" fmla="*/ 740979 w 1860331"/>
                  <a:gd name="connsiteY4" fmla="*/ 204952 h 1513490"/>
                  <a:gd name="connsiteX5" fmla="*/ 851338 w 1860331"/>
                  <a:gd name="connsiteY5" fmla="*/ 252248 h 1513490"/>
                  <a:gd name="connsiteX6" fmla="*/ 898635 w 1860331"/>
                  <a:gd name="connsiteY6" fmla="*/ 283779 h 1513490"/>
                  <a:gd name="connsiteX7" fmla="*/ 945931 w 1860331"/>
                  <a:gd name="connsiteY7" fmla="*/ 299545 h 1513490"/>
                  <a:gd name="connsiteX8" fmla="*/ 1182414 w 1860331"/>
                  <a:gd name="connsiteY8" fmla="*/ 488731 h 1513490"/>
                  <a:gd name="connsiteX9" fmla="*/ 1686910 w 1860331"/>
                  <a:gd name="connsiteY9" fmla="*/ 1056290 h 1513490"/>
                  <a:gd name="connsiteX10" fmla="*/ 1860331 w 1860331"/>
                  <a:gd name="connsiteY10" fmla="*/ 1513490 h 1513490"/>
                  <a:gd name="connsiteX0" fmla="*/ 0 w 1860331"/>
                  <a:gd name="connsiteY0" fmla="*/ 0 h 1513490"/>
                  <a:gd name="connsiteX1" fmla="*/ 583324 w 1860331"/>
                  <a:gd name="connsiteY1" fmla="*/ 141890 h 1513490"/>
                  <a:gd name="connsiteX2" fmla="*/ 630621 w 1860331"/>
                  <a:gd name="connsiteY2" fmla="*/ 173421 h 1513490"/>
                  <a:gd name="connsiteX3" fmla="*/ 740979 w 1860331"/>
                  <a:gd name="connsiteY3" fmla="*/ 204952 h 1513490"/>
                  <a:gd name="connsiteX4" fmla="*/ 851338 w 1860331"/>
                  <a:gd name="connsiteY4" fmla="*/ 252248 h 1513490"/>
                  <a:gd name="connsiteX5" fmla="*/ 898635 w 1860331"/>
                  <a:gd name="connsiteY5" fmla="*/ 283779 h 1513490"/>
                  <a:gd name="connsiteX6" fmla="*/ 945931 w 1860331"/>
                  <a:gd name="connsiteY6" fmla="*/ 299545 h 1513490"/>
                  <a:gd name="connsiteX7" fmla="*/ 1182414 w 1860331"/>
                  <a:gd name="connsiteY7" fmla="*/ 488731 h 1513490"/>
                  <a:gd name="connsiteX8" fmla="*/ 1686910 w 1860331"/>
                  <a:gd name="connsiteY8" fmla="*/ 1056290 h 1513490"/>
                  <a:gd name="connsiteX9" fmla="*/ 1860331 w 1860331"/>
                  <a:gd name="connsiteY9" fmla="*/ 1513490 h 1513490"/>
                  <a:gd name="connsiteX0" fmla="*/ 0 w 1860331"/>
                  <a:gd name="connsiteY0" fmla="*/ 0 h 1513490"/>
                  <a:gd name="connsiteX1" fmla="*/ 630621 w 1860331"/>
                  <a:gd name="connsiteY1" fmla="*/ 173421 h 1513490"/>
                  <a:gd name="connsiteX2" fmla="*/ 740979 w 1860331"/>
                  <a:gd name="connsiteY2" fmla="*/ 204952 h 1513490"/>
                  <a:gd name="connsiteX3" fmla="*/ 851338 w 1860331"/>
                  <a:gd name="connsiteY3" fmla="*/ 252248 h 1513490"/>
                  <a:gd name="connsiteX4" fmla="*/ 898635 w 1860331"/>
                  <a:gd name="connsiteY4" fmla="*/ 283779 h 1513490"/>
                  <a:gd name="connsiteX5" fmla="*/ 945931 w 1860331"/>
                  <a:gd name="connsiteY5" fmla="*/ 299545 h 1513490"/>
                  <a:gd name="connsiteX6" fmla="*/ 1182414 w 1860331"/>
                  <a:gd name="connsiteY6" fmla="*/ 488731 h 1513490"/>
                  <a:gd name="connsiteX7" fmla="*/ 1686910 w 1860331"/>
                  <a:gd name="connsiteY7" fmla="*/ 1056290 h 1513490"/>
                  <a:gd name="connsiteX8" fmla="*/ 1860331 w 1860331"/>
                  <a:gd name="connsiteY8" fmla="*/ 1513490 h 1513490"/>
                  <a:gd name="connsiteX0" fmla="*/ 0 w 1860331"/>
                  <a:gd name="connsiteY0" fmla="*/ 0 h 1513490"/>
                  <a:gd name="connsiteX1" fmla="*/ 740979 w 1860331"/>
                  <a:gd name="connsiteY1" fmla="*/ 204952 h 1513490"/>
                  <a:gd name="connsiteX2" fmla="*/ 851338 w 1860331"/>
                  <a:gd name="connsiteY2" fmla="*/ 252248 h 1513490"/>
                  <a:gd name="connsiteX3" fmla="*/ 898635 w 1860331"/>
                  <a:gd name="connsiteY3" fmla="*/ 283779 h 1513490"/>
                  <a:gd name="connsiteX4" fmla="*/ 945931 w 1860331"/>
                  <a:gd name="connsiteY4" fmla="*/ 299545 h 1513490"/>
                  <a:gd name="connsiteX5" fmla="*/ 1182414 w 1860331"/>
                  <a:gd name="connsiteY5" fmla="*/ 488731 h 1513490"/>
                  <a:gd name="connsiteX6" fmla="*/ 1686910 w 1860331"/>
                  <a:gd name="connsiteY6" fmla="*/ 1056290 h 1513490"/>
                  <a:gd name="connsiteX7" fmla="*/ 1860331 w 1860331"/>
                  <a:gd name="connsiteY7" fmla="*/ 1513490 h 1513490"/>
                  <a:gd name="connsiteX0" fmla="*/ 0 w 1860331"/>
                  <a:gd name="connsiteY0" fmla="*/ 0 h 1513490"/>
                  <a:gd name="connsiteX1" fmla="*/ 851338 w 1860331"/>
                  <a:gd name="connsiteY1" fmla="*/ 252248 h 1513490"/>
                  <a:gd name="connsiteX2" fmla="*/ 898635 w 1860331"/>
                  <a:gd name="connsiteY2" fmla="*/ 283779 h 1513490"/>
                  <a:gd name="connsiteX3" fmla="*/ 945931 w 1860331"/>
                  <a:gd name="connsiteY3" fmla="*/ 299545 h 1513490"/>
                  <a:gd name="connsiteX4" fmla="*/ 1182414 w 1860331"/>
                  <a:gd name="connsiteY4" fmla="*/ 488731 h 1513490"/>
                  <a:gd name="connsiteX5" fmla="*/ 1686910 w 1860331"/>
                  <a:gd name="connsiteY5" fmla="*/ 1056290 h 1513490"/>
                  <a:gd name="connsiteX6" fmla="*/ 1860331 w 1860331"/>
                  <a:gd name="connsiteY6" fmla="*/ 1513490 h 1513490"/>
                  <a:gd name="connsiteX0" fmla="*/ 0 w 1860331"/>
                  <a:gd name="connsiteY0" fmla="*/ 0 h 1513490"/>
                  <a:gd name="connsiteX1" fmla="*/ 898635 w 1860331"/>
                  <a:gd name="connsiteY1" fmla="*/ 283779 h 1513490"/>
                  <a:gd name="connsiteX2" fmla="*/ 945931 w 1860331"/>
                  <a:gd name="connsiteY2" fmla="*/ 299545 h 1513490"/>
                  <a:gd name="connsiteX3" fmla="*/ 1182414 w 1860331"/>
                  <a:gd name="connsiteY3" fmla="*/ 488731 h 1513490"/>
                  <a:gd name="connsiteX4" fmla="*/ 1686910 w 1860331"/>
                  <a:gd name="connsiteY4" fmla="*/ 1056290 h 1513490"/>
                  <a:gd name="connsiteX5" fmla="*/ 1860331 w 1860331"/>
                  <a:gd name="connsiteY5" fmla="*/ 1513490 h 1513490"/>
                  <a:gd name="connsiteX0" fmla="*/ 0 w 1860331"/>
                  <a:gd name="connsiteY0" fmla="*/ 0 h 1513490"/>
                  <a:gd name="connsiteX1" fmla="*/ 945931 w 1860331"/>
                  <a:gd name="connsiteY1" fmla="*/ 299545 h 1513490"/>
                  <a:gd name="connsiteX2" fmla="*/ 1182414 w 1860331"/>
                  <a:gd name="connsiteY2" fmla="*/ 488731 h 1513490"/>
                  <a:gd name="connsiteX3" fmla="*/ 1686910 w 1860331"/>
                  <a:gd name="connsiteY3" fmla="*/ 1056290 h 1513490"/>
                  <a:gd name="connsiteX4" fmla="*/ 1860331 w 1860331"/>
                  <a:gd name="connsiteY4"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686910 w 1860331"/>
                  <a:gd name="connsiteY1" fmla="*/ 1056290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Lst>
                <a:ahLst/>
                <a:cxnLst>
                  <a:cxn ang="0">
                    <a:pos x="connsiteX0" y="connsiteY0"/>
                  </a:cxn>
                  <a:cxn ang="0">
                    <a:pos x="connsiteX1" y="connsiteY1"/>
                  </a:cxn>
                  <a:cxn ang="0">
                    <a:pos x="connsiteX2" y="connsiteY2"/>
                  </a:cxn>
                </a:cxnLst>
                <a:rect l="l" t="t" r="r" b="b"/>
                <a:pathLst>
                  <a:path w="1860331" h="1513490">
                    <a:moveTo>
                      <a:pt x="0" y="0"/>
                    </a:moveTo>
                    <a:cubicBezTo>
                      <a:pt x="401019" y="16170"/>
                      <a:pt x="969843" y="261328"/>
                      <a:pt x="1227327" y="498644"/>
                    </a:cubicBezTo>
                    <a:cubicBezTo>
                      <a:pt x="1484811" y="735960"/>
                      <a:pt x="1762688" y="1094770"/>
                      <a:pt x="1860331" y="1513490"/>
                    </a:cubicBezTo>
                  </a:path>
                </a:pathLst>
              </a:cu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solidFill>
                    <a:schemeClr val="lt1"/>
                  </a:solidFill>
                </a:endParaRPr>
              </a:p>
            </p:txBody>
          </p:sp>
          <p:sp>
            <p:nvSpPr>
              <p:cNvPr id="77" name="Freeform 76"/>
              <p:cNvSpPr/>
              <p:nvPr/>
            </p:nvSpPr>
            <p:spPr>
              <a:xfrm rot="5789802" flipH="1" flipV="1">
                <a:off x="2134538" y="4172839"/>
                <a:ext cx="150236" cy="252346"/>
              </a:xfrm>
              <a:custGeom>
                <a:avLst/>
                <a:gdLst>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56032 w 329184"/>
                  <a:gd name="connsiteY15" fmla="*/ 135854 h 276933"/>
                  <a:gd name="connsiteX16" fmla="*/ 266483 w 329184"/>
                  <a:gd name="connsiteY16" fmla="*/ 120178 h 276933"/>
                  <a:gd name="connsiteX17" fmla="*/ 282158 w 329184"/>
                  <a:gd name="connsiteY17" fmla="*/ 83602 h 276933"/>
                  <a:gd name="connsiteX18" fmla="*/ 297834 w 329184"/>
                  <a:gd name="connsiteY18" fmla="*/ 52252 h 276933"/>
                  <a:gd name="connsiteX19" fmla="*/ 313509 w 329184"/>
                  <a:gd name="connsiteY19" fmla="*/ 20901 h 276933"/>
                  <a:gd name="connsiteX20" fmla="*/ 329184 w 329184"/>
                  <a:gd name="connsiteY20"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66483 w 329184"/>
                  <a:gd name="connsiteY15" fmla="*/ 120178 h 276933"/>
                  <a:gd name="connsiteX16" fmla="*/ 282158 w 329184"/>
                  <a:gd name="connsiteY16" fmla="*/ 83602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82158 w 329184"/>
                  <a:gd name="connsiteY16" fmla="*/ 83602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13509 w 329184"/>
                  <a:gd name="connsiteY18" fmla="*/ 20901 h 276933"/>
                  <a:gd name="connsiteX19" fmla="*/ 329184 w 329184"/>
                  <a:gd name="connsiteY19" fmla="*/ 0 h 276933"/>
                  <a:gd name="connsiteX0" fmla="*/ 0 w 329184"/>
                  <a:gd name="connsiteY0" fmla="*/ 80052 h 289058"/>
                  <a:gd name="connsiteX1" fmla="*/ 31351 w 329184"/>
                  <a:gd name="connsiteY1" fmla="*/ 90502 h 289058"/>
                  <a:gd name="connsiteX2" fmla="*/ 36576 w 329184"/>
                  <a:gd name="connsiteY2" fmla="*/ 106178 h 289058"/>
                  <a:gd name="connsiteX3" fmla="*/ 62702 w 329184"/>
                  <a:gd name="connsiteY3" fmla="*/ 137529 h 289058"/>
                  <a:gd name="connsiteX4" fmla="*/ 67927 w 329184"/>
                  <a:gd name="connsiteY4" fmla="*/ 153204 h 289058"/>
                  <a:gd name="connsiteX5" fmla="*/ 78378 w 329184"/>
                  <a:gd name="connsiteY5" fmla="*/ 174105 h 289058"/>
                  <a:gd name="connsiteX6" fmla="*/ 83603 w 329184"/>
                  <a:gd name="connsiteY6" fmla="*/ 189780 h 289058"/>
                  <a:gd name="connsiteX7" fmla="*/ 114954 w 329184"/>
                  <a:gd name="connsiteY7" fmla="*/ 221131 h 289058"/>
                  <a:gd name="connsiteX8" fmla="*/ 130629 w 329184"/>
                  <a:gd name="connsiteY8" fmla="*/ 236806 h 289058"/>
                  <a:gd name="connsiteX9" fmla="*/ 146304 w 329184"/>
                  <a:gd name="connsiteY9" fmla="*/ 252482 h 289058"/>
                  <a:gd name="connsiteX10" fmla="*/ 161980 w 329184"/>
                  <a:gd name="connsiteY10" fmla="*/ 257707 h 289058"/>
                  <a:gd name="connsiteX11" fmla="*/ 182880 w 329184"/>
                  <a:gd name="connsiteY11" fmla="*/ 273382 h 289058"/>
                  <a:gd name="connsiteX12" fmla="*/ 198556 w 329184"/>
                  <a:gd name="connsiteY12" fmla="*/ 278607 h 289058"/>
                  <a:gd name="connsiteX13" fmla="*/ 214231 w 329184"/>
                  <a:gd name="connsiteY13" fmla="*/ 289058 h 289058"/>
                  <a:gd name="connsiteX14" fmla="*/ 245582 w 329184"/>
                  <a:gd name="connsiteY14" fmla="*/ 231581 h 289058"/>
                  <a:gd name="connsiteX15" fmla="*/ 282703 w 329184"/>
                  <a:gd name="connsiteY15" fmla="*/ 146495 h 289058"/>
                  <a:gd name="connsiteX16" fmla="*/ 298378 w 329184"/>
                  <a:gd name="connsiteY16" fmla="*/ 101809 h 289058"/>
                  <a:gd name="connsiteX17" fmla="*/ 309999 w 329184"/>
                  <a:gd name="connsiteY17" fmla="*/ 68432 h 289058"/>
                  <a:gd name="connsiteX18" fmla="*/ 293234 w 329184"/>
                  <a:gd name="connsiteY18" fmla="*/ 2614 h 289058"/>
                  <a:gd name="connsiteX19" fmla="*/ 329184 w 329184"/>
                  <a:gd name="connsiteY19" fmla="*/ 12125 h 289058"/>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29184 w 329184"/>
                  <a:gd name="connsiteY18"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51665 w 329184"/>
                  <a:gd name="connsiteY14" fmla="*/ 225539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29184 w 329184"/>
                  <a:gd name="connsiteY18"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114954 w 329184"/>
                  <a:gd name="connsiteY6" fmla="*/ 209006 h 276933"/>
                  <a:gd name="connsiteX7" fmla="*/ 130629 w 329184"/>
                  <a:gd name="connsiteY7" fmla="*/ 224681 h 276933"/>
                  <a:gd name="connsiteX8" fmla="*/ 146304 w 329184"/>
                  <a:gd name="connsiteY8" fmla="*/ 240357 h 276933"/>
                  <a:gd name="connsiteX9" fmla="*/ 161980 w 329184"/>
                  <a:gd name="connsiteY9" fmla="*/ 245582 h 276933"/>
                  <a:gd name="connsiteX10" fmla="*/ 182880 w 329184"/>
                  <a:gd name="connsiteY10" fmla="*/ 261257 h 276933"/>
                  <a:gd name="connsiteX11" fmla="*/ 198556 w 329184"/>
                  <a:gd name="connsiteY11" fmla="*/ 266482 h 276933"/>
                  <a:gd name="connsiteX12" fmla="*/ 214231 w 329184"/>
                  <a:gd name="connsiteY12" fmla="*/ 276933 h 276933"/>
                  <a:gd name="connsiteX13" fmla="*/ 251665 w 329184"/>
                  <a:gd name="connsiteY13" fmla="*/ 225539 h 276933"/>
                  <a:gd name="connsiteX14" fmla="*/ 282703 w 329184"/>
                  <a:gd name="connsiteY14" fmla="*/ 134370 h 276933"/>
                  <a:gd name="connsiteX15" fmla="*/ 298378 w 329184"/>
                  <a:gd name="connsiteY15" fmla="*/ 89684 h 276933"/>
                  <a:gd name="connsiteX16" fmla="*/ 309999 w 329184"/>
                  <a:gd name="connsiteY16" fmla="*/ 56307 h 276933"/>
                  <a:gd name="connsiteX17" fmla="*/ 329184 w 329184"/>
                  <a:gd name="connsiteY17"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114954 w 329184"/>
                  <a:gd name="connsiteY5" fmla="*/ 209006 h 276933"/>
                  <a:gd name="connsiteX6" fmla="*/ 130629 w 329184"/>
                  <a:gd name="connsiteY6" fmla="*/ 224681 h 276933"/>
                  <a:gd name="connsiteX7" fmla="*/ 146304 w 329184"/>
                  <a:gd name="connsiteY7" fmla="*/ 240357 h 276933"/>
                  <a:gd name="connsiteX8" fmla="*/ 161980 w 329184"/>
                  <a:gd name="connsiteY8" fmla="*/ 245582 h 276933"/>
                  <a:gd name="connsiteX9" fmla="*/ 182880 w 329184"/>
                  <a:gd name="connsiteY9" fmla="*/ 261257 h 276933"/>
                  <a:gd name="connsiteX10" fmla="*/ 198556 w 329184"/>
                  <a:gd name="connsiteY10" fmla="*/ 266482 h 276933"/>
                  <a:gd name="connsiteX11" fmla="*/ 214231 w 329184"/>
                  <a:gd name="connsiteY11" fmla="*/ 276933 h 276933"/>
                  <a:gd name="connsiteX12" fmla="*/ 251665 w 329184"/>
                  <a:gd name="connsiteY12" fmla="*/ 225539 h 276933"/>
                  <a:gd name="connsiteX13" fmla="*/ 282703 w 329184"/>
                  <a:gd name="connsiteY13" fmla="*/ 134370 h 276933"/>
                  <a:gd name="connsiteX14" fmla="*/ 298378 w 329184"/>
                  <a:gd name="connsiteY14" fmla="*/ 89684 h 276933"/>
                  <a:gd name="connsiteX15" fmla="*/ 309999 w 329184"/>
                  <a:gd name="connsiteY15" fmla="*/ 56307 h 276933"/>
                  <a:gd name="connsiteX16" fmla="*/ 329184 w 329184"/>
                  <a:gd name="connsiteY16"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114954 w 329184"/>
                  <a:gd name="connsiteY4" fmla="*/ 209006 h 276933"/>
                  <a:gd name="connsiteX5" fmla="*/ 130629 w 329184"/>
                  <a:gd name="connsiteY5" fmla="*/ 224681 h 276933"/>
                  <a:gd name="connsiteX6" fmla="*/ 146304 w 329184"/>
                  <a:gd name="connsiteY6" fmla="*/ 240357 h 276933"/>
                  <a:gd name="connsiteX7" fmla="*/ 161980 w 329184"/>
                  <a:gd name="connsiteY7" fmla="*/ 245582 h 276933"/>
                  <a:gd name="connsiteX8" fmla="*/ 182880 w 329184"/>
                  <a:gd name="connsiteY8" fmla="*/ 261257 h 276933"/>
                  <a:gd name="connsiteX9" fmla="*/ 198556 w 329184"/>
                  <a:gd name="connsiteY9" fmla="*/ 266482 h 276933"/>
                  <a:gd name="connsiteX10" fmla="*/ 214231 w 329184"/>
                  <a:gd name="connsiteY10" fmla="*/ 276933 h 276933"/>
                  <a:gd name="connsiteX11" fmla="*/ 251665 w 329184"/>
                  <a:gd name="connsiteY11" fmla="*/ 225539 h 276933"/>
                  <a:gd name="connsiteX12" fmla="*/ 282703 w 329184"/>
                  <a:gd name="connsiteY12" fmla="*/ 134370 h 276933"/>
                  <a:gd name="connsiteX13" fmla="*/ 298378 w 329184"/>
                  <a:gd name="connsiteY13" fmla="*/ 89684 h 276933"/>
                  <a:gd name="connsiteX14" fmla="*/ 309999 w 329184"/>
                  <a:gd name="connsiteY14" fmla="*/ 56307 h 276933"/>
                  <a:gd name="connsiteX15" fmla="*/ 329184 w 329184"/>
                  <a:gd name="connsiteY15" fmla="*/ 0 h 276933"/>
                  <a:gd name="connsiteX0" fmla="*/ 0 w 329184"/>
                  <a:gd name="connsiteY0" fmla="*/ 67927 h 276933"/>
                  <a:gd name="connsiteX1" fmla="*/ 31351 w 329184"/>
                  <a:gd name="connsiteY1" fmla="*/ 78377 h 276933"/>
                  <a:gd name="connsiteX2" fmla="*/ 36576 w 329184"/>
                  <a:gd name="connsiteY2" fmla="*/ 94053 h 276933"/>
                  <a:gd name="connsiteX3" fmla="*/ 56228 w 329184"/>
                  <a:gd name="connsiteY3" fmla="*/ 100544 h 276933"/>
                  <a:gd name="connsiteX4" fmla="*/ 62702 w 329184"/>
                  <a:gd name="connsiteY4" fmla="*/ 125404 h 276933"/>
                  <a:gd name="connsiteX5" fmla="*/ 114954 w 329184"/>
                  <a:gd name="connsiteY5" fmla="*/ 209006 h 276933"/>
                  <a:gd name="connsiteX6" fmla="*/ 130629 w 329184"/>
                  <a:gd name="connsiteY6" fmla="*/ 224681 h 276933"/>
                  <a:gd name="connsiteX7" fmla="*/ 146304 w 329184"/>
                  <a:gd name="connsiteY7" fmla="*/ 240357 h 276933"/>
                  <a:gd name="connsiteX8" fmla="*/ 161980 w 329184"/>
                  <a:gd name="connsiteY8" fmla="*/ 245582 h 276933"/>
                  <a:gd name="connsiteX9" fmla="*/ 182880 w 329184"/>
                  <a:gd name="connsiteY9" fmla="*/ 261257 h 276933"/>
                  <a:gd name="connsiteX10" fmla="*/ 198556 w 329184"/>
                  <a:gd name="connsiteY10" fmla="*/ 266482 h 276933"/>
                  <a:gd name="connsiteX11" fmla="*/ 214231 w 329184"/>
                  <a:gd name="connsiteY11" fmla="*/ 276933 h 276933"/>
                  <a:gd name="connsiteX12" fmla="*/ 251665 w 329184"/>
                  <a:gd name="connsiteY12" fmla="*/ 225539 h 276933"/>
                  <a:gd name="connsiteX13" fmla="*/ 282703 w 329184"/>
                  <a:gd name="connsiteY13" fmla="*/ 134370 h 276933"/>
                  <a:gd name="connsiteX14" fmla="*/ 298378 w 329184"/>
                  <a:gd name="connsiteY14" fmla="*/ 89684 h 276933"/>
                  <a:gd name="connsiteX15" fmla="*/ 309999 w 329184"/>
                  <a:gd name="connsiteY15" fmla="*/ 56307 h 276933"/>
                  <a:gd name="connsiteX16" fmla="*/ 329184 w 329184"/>
                  <a:gd name="connsiteY16" fmla="*/ 0 h 276933"/>
                  <a:gd name="connsiteX0" fmla="*/ 0 w 329184"/>
                  <a:gd name="connsiteY0" fmla="*/ 67927 h 276933"/>
                  <a:gd name="connsiteX1" fmla="*/ 31351 w 329184"/>
                  <a:gd name="connsiteY1" fmla="*/ 78377 h 276933"/>
                  <a:gd name="connsiteX2" fmla="*/ 56228 w 329184"/>
                  <a:gd name="connsiteY2" fmla="*/ 100544 h 276933"/>
                  <a:gd name="connsiteX3" fmla="*/ 62702 w 329184"/>
                  <a:gd name="connsiteY3" fmla="*/ 125404 h 276933"/>
                  <a:gd name="connsiteX4" fmla="*/ 114954 w 329184"/>
                  <a:gd name="connsiteY4" fmla="*/ 209006 h 276933"/>
                  <a:gd name="connsiteX5" fmla="*/ 130629 w 329184"/>
                  <a:gd name="connsiteY5" fmla="*/ 224681 h 276933"/>
                  <a:gd name="connsiteX6" fmla="*/ 146304 w 329184"/>
                  <a:gd name="connsiteY6" fmla="*/ 240357 h 276933"/>
                  <a:gd name="connsiteX7" fmla="*/ 161980 w 329184"/>
                  <a:gd name="connsiteY7" fmla="*/ 245582 h 276933"/>
                  <a:gd name="connsiteX8" fmla="*/ 182880 w 329184"/>
                  <a:gd name="connsiteY8" fmla="*/ 261257 h 276933"/>
                  <a:gd name="connsiteX9" fmla="*/ 198556 w 329184"/>
                  <a:gd name="connsiteY9" fmla="*/ 266482 h 276933"/>
                  <a:gd name="connsiteX10" fmla="*/ 214231 w 329184"/>
                  <a:gd name="connsiteY10" fmla="*/ 276933 h 276933"/>
                  <a:gd name="connsiteX11" fmla="*/ 251665 w 329184"/>
                  <a:gd name="connsiteY11" fmla="*/ 225539 h 276933"/>
                  <a:gd name="connsiteX12" fmla="*/ 282703 w 329184"/>
                  <a:gd name="connsiteY12" fmla="*/ 134370 h 276933"/>
                  <a:gd name="connsiteX13" fmla="*/ 298378 w 329184"/>
                  <a:gd name="connsiteY13" fmla="*/ 89684 h 276933"/>
                  <a:gd name="connsiteX14" fmla="*/ 309999 w 329184"/>
                  <a:gd name="connsiteY14" fmla="*/ 56307 h 276933"/>
                  <a:gd name="connsiteX15" fmla="*/ 329184 w 329184"/>
                  <a:gd name="connsiteY15" fmla="*/ 0 h 276933"/>
                  <a:gd name="connsiteX0" fmla="*/ 0 w 329184"/>
                  <a:gd name="connsiteY0" fmla="*/ 67927 h 276933"/>
                  <a:gd name="connsiteX1" fmla="*/ 31351 w 329184"/>
                  <a:gd name="connsiteY1" fmla="*/ 78377 h 276933"/>
                  <a:gd name="connsiteX2" fmla="*/ 56228 w 329184"/>
                  <a:gd name="connsiteY2" fmla="*/ 100544 h 276933"/>
                  <a:gd name="connsiteX3" fmla="*/ 114954 w 329184"/>
                  <a:gd name="connsiteY3" fmla="*/ 209006 h 276933"/>
                  <a:gd name="connsiteX4" fmla="*/ 130629 w 329184"/>
                  <a:gd name="connsiteY4" fmla="*/ 224681 h 276933"/>
                  <a:gd name="connsiteX5" fmla="*/ 146304 w 329184"/>
                  <a:gd name="connsiteY5" fmla="*/ 240357 h 276933"/>
                  <a:gd name="connsiteX6" fmla="*/ 161980 w 329184"/>
                  <a:gd name="connsiteY6" fmla="*/ 245582 h 276933"/>
                  <a:gd name="connsiteX7" fmla="*/ 182880 w 329184"/>
                  <a:gd name="connsiteY7" fmla="*/ 261257 h 276933"/>
                  <a:gd name="connsiteX8" fmla="*/ 198556 w 329184"/>
                  <a:gd name="connsiteY8" fmla="*/ 266482 h 276933"/>
                  <a:gd name="connsiteX9" fmla="*/ 214231 w 329184"/>
                  <a:gd name="connsiteY9" fmla="*/ 276933 h 276933"/>
                  <a:gd name="connsiteX10" fmla="*/ 251665 w 329184"/>
                  <a:gd name="connsiteY10" fmla="*/ 225539 h 276933"/>
                  <a:gd name="connsiteX11" fmla="*/ 282703 w 329184"/>
                  <a:gd name="connsiteY11" fmla="*/ 134370 h 276933"/>
                  <a:gd name="connsiteX12" fmla="*/ 298378 w 329184"/>
                  <a:gd name="connsiteY12" fmla="*/ 89684 h 276933"/>
                  <a:gd name="connsiteX13" fmla="*/ 309999 w 329184"/>
                  <a:gd name="connsiteY13" fmla="*/ 56307 h 276933"/>
                  <a:gd name="connsiteX14" fmla="*/ 329184 w 329184"/>
                  <a:gd name="connsiteY14" fmla="*/ 0 h 276933"/>
                  <a:gd name="connsiteX0" fmla="*/ 0 w 329184"/>
                  <a:gd name="connsiteY0" fmla="*/ 67927 h 276933"/>
                  <a:gd name="connsiteX1" fmla="*/ 31351 w 329184"/>
                  <a:gd name="connsiteY1" fmla="*/ 78377 h 276933"/>
                  <a:gd name="connsiteX2" fmla="*/ 114954 w 329184"/>
                  <a:gd name="connsiteY2" fmla="*/ 209006 h 276933"/>
                  <a:gd name="connsiteX3" fmla="*/ 130629 w 329184"/>
                  <a:gd name="connsiteY3" fmla="*/ 224681 h 276933"/>
                  <a:gd name="connsiteX4" fmla="*/ 146304 w 329184"/>
                  <a:gd name="connsiteY4" fmla="*/ 240357 h 276933"/>
                  <a:gd name="connsiteX5" fmla="*/ 161980 w 329184"/>
                  <a:gd name="connsiteY5" fmla="*/ 245582 h 276933"/>
                  <a:gd name="connsiteX6" fmla="*/ 182880 w 329184"/>
                  <a:gd name="connsiteY6" fmla="*/ 261257 h 276933"/>
                  <a:gd name="connsiteX7" fmla="*/ 198556 w 329184"/>
                  <a:gd name="connsiteY7" fmla="*/ 266482 h 276933"/>
                  <a:gd name="connsiteX8" fmla="*/ 214231 w 329184"/>
                  <a:gd name="connsiteY8" fmla="*/ 276933 h 276933"/>
                  <a:gd name="connsiteX9" fmla="*/ 251665 w 329184"/>
                  <a:gd name="connsiteY9" fmla="*/ 225539 h 276933"/>
                  <a:gd name="connsiteX10" fmla="*/ 282703 w 329184"/>
                  <a:gd name="connsiteY10" fmla="*/ 134370 h 276933"/>
                  <a:gd name="connsiteX11" fmla="*/ 298378 w 329184"/>
                  <a:gd name="connsiteY11" fmla="*/ 89684 h 276933"/>
                  <a:gd name="connsiteX12" fmla="*/ 309999 w 329184"/>
                  <a:gd name="connsiteY12" fmla="*/ 56307 h 276933"/>
                  <a:gd name="connsiteX13" fmla="*/ 329184 w 329184"/>
                  <a:gd name="connsiteY13" fmla="*/ 0 h 276933"/>
                  <a:gd name="connsiteX0" fmla="*/ 0 w 329184"/>
                  <a:gd name="connsiteY0" fmla="*/ 67927 h 276933"/>
                  <a:gd name="connsiteX1" fmla="*/ 114954 w 329184"/>
                  <a:gd name="connsiteY1" fmla="*/ 209006 h 276933"/>
                  <a:gd name="connsiteX2" fmla="*/ 130629 w 329184"/>
                  <a:gd name="connsiteY2" fmla="*/ 224681 h 276933"/>
                  <a:gd name="connsiteX3" fmla="*/ 146304 w 329184"/>
                  <a:gd name="connsiteY3" fmla="*/ 240357 h 276933"/>
                  <a:gd name="connsiteX4" fmla="*/ 161980 w 329184"/>
                  <a:gd name="connsiteY4" fmla="*/ 245582 h 276933"/>
                  <a:gd name="connsiteX5" fmla="*/ 182880 w 329184"/>
                  <a:gd name="connsiteY5" fmla="*/ 261257 h 276933"/>
                  <a:gd name="connsiteX6" fmla="*/ 198556 w 329184"/>
                  <a:gd name="connsiteY6" fmla="*/ 266482 h 276933"/>
                  <a:gd name="connsiteX7" fmla="*/ 214231 w 329184"/>
                  <a:gd name="connsiteY7" fmla="*/ 276933 h 276933"/>
                  <a:gd name="connsiteX8" fmla="*/ 251665 w 329184"/>
                  <a:gd name="connsiteY8" fmla="*/ 225539 h 276933"/>
                  <a:gd name="connsiteX9" fmla="*/ 282703 w 329184"/>
                  <a:gd name="connsiteY9" fmla="*/ 134370 h 276933"/>
                  <a:gd name="connsiteX10" fmla="*/ 298378 w 329184"/>
                  <a:gd name="connsiteY10" fmla="*/ 89684 h 276933"/>
                  <a:gd name="connsiteX11" fmla="*/ 309999 w 329184"/>
                  <a:gd name="connsiteY11" fmla="*/ 56307 h 276933"/>
                  <a:gd name="connsiteX12" fmla="*/ 329184 w 329184"/>
                  <a:gd name="connsiteY12" fmla="*/ 0 h 276933"/>
                  <a:gd name="connsiteX0" fmla="*/ 0 w 329184"/>
                  <a:gd name="connsiteY0" fmla="*/ 67927 h 276933"/>
                  <a:gd name="connsiteX1" fmla="*/ 130629 w 329184"/>
                  <a:gd name="connsiteY1" fmla="*/ 224681 h 276933"/>
                  <a:gd name="connsiteX2" fmla="*/ 146304 w 329184"/>
                  <a:gd name="connsiteY2" fmla="*/ 240357 h 276933"/>
                  <a:gd name="connsiteX3" fmla="*/ 161980 w 329184"/>
                  <a:gd name="connsiteY3" fmla="*/ 245582 h 276933"/>
                  <a:gd name="connsiteX4" fmla="*/ 182880 w 329184"/>
                  <a:gd name="connsiteY4" fmla="*/ 261257 h 276933"/>
                  <a:gd name="connsiteX5" fmla="*/ 198556 w 329184"/>
                  <a:gd name="connsiteY5" fmla="*/ 266482 h 276933"/>
                  <a:gd name="connsiteX6" fmla="*/ 214231 w 329184"/>
                  <a:gd name="connsiteY6" fmla="*/ 276933 h 276933"/>
                  <a:gd name="connsiteX7" fmla="*/ 251665 w 329184"/>
                  <a:gd name="connsiteY7" fmla="*/ 225539 h 276933"/>
                  <a:gd name="connsiteX8" fmla="*/ 282703 w 329184"/>
                  <a:gd name="connsiteY8" fmla="*/ 134370 h 276933"/>
                  <a:gd name="connsiteX9" fmla="*/ 298378 w 329184"/>
                  <a:gd name="connsiteY9" fmla="*/ 89684 h 276933"/>
                  <a:gd name="connsiteX10" fmla="*/ 309999 w 329184"/>
                  <a:gd name="connsiteY10" fmla="*/ 56307 h 276933"/>
                  <a:gd name="connsiteX11" fmla="*/ 329184 w 329184"/>
                  <a:gd name="connsiteY11" fmla="*/ 0 h 276933"/>
                  <a:gd name="connsiteX0" fmla="*/ 0 w 329184"/>
                  <a:gd name="connsiteY0" fmla="*/ 67927 h 276933"/>
                  <a:gd name="connsiteX1" fmla="*/ 130629 w 329184"/>
                  <a:gd name="connsiteY1" fmla="*/ 224681 h 276933"/>
                  <a:gd name="connsiteX2" fmla="*/ 146304 w 329184"/>
                  <a:gd name="connsiteY2" fmla="*/ 240357 h 276933"/>
                  <a:gd name="connsiteX3" fmla="*/ 182880 w 329184"/>
                  <a:gd name="connsiteY3" fmla="*/ 261257 h 276933"/>
                  <a:gd name="connsiteX4" fmla="*/ 198556 w 329184"/>
                  <a:gd name="connsiteY4" fmla="*/ 266482 h 276933"/>
                  <a:gd name="connsiteX5" fmla="*/ 214231 w 329184"/>
                  <a:gd name="connsiteY5" fmla="*/ 276933 h 276933"/>
                  <a:gd name="connsiteX6" fmla="*/ 251665 w 329184"/>
                  <a:gd name="connsiteY6" fmla="*/ 225539 h 276933"/>
                  <a:gd name="connsiteX7" fmla="*/ 282703 w 329184"/>
                  <a:gd name="connsiteY7" fmla="*/ 134370 h 276933"/>
                  <a:gd name="connsiteX8" fmla="*/ 298378 w 329184"/>
                  <a:gd name="connsiteY8" fmla="*/ 89684 h 276933"/>
                  <a:gd name="connsiteX9" fmla="*/ 309999 w 329184"/>
                  <a:gd name="connsiteY9" fmla="*/ 56307 h 276933"/>
                  <a:gd name="connsiteX10" fmla="*/ 329184 w 329184"/>
                  <a:gd name="connsiteY10" fmla="*/ 0 h 276933"/>
                  <a:gd name="connsiteX0" fmla="*/ 0 w 329184"/>
                  <a:gd name="connsiteY0" fmla="*/ 67927 h 276933"/>
                  <a:gd name="connsiteX1" fmla="*/ 130629 w 329184"/>
                  <a:gd name="connsiteY1" fmla="*/ 224681 h 276933"/>
                  <a:gd name="connsiteX2" fmla="*/ 146304 w 329184"/>
                  <a:gd name="connsiteY2" fmla="*/ 240357 h 276933"/>
                  <a:gd name="connsiteX3" fmla="*/ 198556 w 329184"/>
                  <a:gd name="connsiteY3" fmla="*/ 266482 h 276933"/>
                  <a:gd name="connsiteX4" fmla="*/ 214231 w 329184"/>
                  <a:gd name="connsiteY4" fmla="*/ 276933 h 276933"/>
                  <a:gd name="connsiteX5" fmla="*/ 251665 w 329184"/>
                  <a:gd name="connsiteY5" fmla="*/ 225539 h 276933"/>
                  <a:gd name="connsiteX6" fmla="*/ 282703 w 329184"/>
                  <a:gd name="connsiteY6" fmla="*/ 134370 h 276933"/>
                  <a:gd name="connsiteX7" fmla="*/ 298378 w 329184"/>
                  <a:gd name="connsiteY7" fmla="*/ 89684 h 276933"/>
                  <a:gd name="connsiteX8" fmla="*/ 309999 w 329184"/>
                  <a:gd name="connsiteY8" fmla="*/ 56307 h 276933"/>
                  <a:gd name="connsiteX9" fmla="*/ 329184 w 329184"/>
                  <a:gd name="connsiteY9" fmla="*/ 0 h 276933"/>
                  <a:gd name="connsiteX0" fmla="*/ 0 w 329184"/>
                  <a:gd name="connsiteY0" fmla="*/ 67927 h 276933"/>
                  <a:gd name="connsiteX1" fmla="*/ 130629 w 329184"/>
                  <a:gd name="connsiteY1" fmla="*/ 224681 h 276933"/>
                  <a:gd name="connsiteX2" fmla="*/ 146304 w 329184"/>
                  <a:gd name="connsiteY2" fmla="*/ 240357 h 276933"/>
                  <a:gd name="connsiteX3" fmla="*/ 214231 w 329184"/>
                  <a:gd name="connsiteY3" fmla="*/ 276933 h 276933"/>
                  <a:gd name="connsiteX4" fmla="*/ 251665 w 329184"/>
                  <a:gd name="connsiteY4" fmla="*/ 225539 h 276933"/>
                  <a:gd name="connsiteX5" fmla="*/ 282703 w 329184"/>
                  <a:gd name="connsiteY5" fmla="*/ 134370 h 276933"/>
                  <a:gd name="connsiteX6" fmla="*/ 298378 w 329184"/>
                  <a:gd name="connsiteY6" fmla="*/ 89684 h 276933"/>
                  <a:gd name="connsiteX7" fmla="*/ 309999 w 329184"/>
                  <a:gd name="connsiteY7" fmla="*/ 56307 h 276933"/>
                  <a:gd name="connsiteX8" fmla="*/ 329184 w 329184"/>
                  <a:gd name="connsiteY8" fmla="*/ 0 h 276933"/>
                  <a:gd name="connsiteX0" fmla="*/ 0 w 329184"/>
                  <a:gd name="connsiteY0" fmla="*/ 67927 h 276933"/>
                  <a:gd name="connsiteX1" fmla="*/ 130629 w 329184"/>
                  <a:gd name="connsiteY1" fmla="*/ 224681 h 276933"/>
                  <a:gd name="connsiteX2" fmla="*/ 214231 w 329184"/>
                  <a:gd name="connsiteY2" fmla="*/ 276933 h 276933"/>
                  <a:gd name="connsiteX3" fmla="*/ 251665 w 329184"/>
                  <a:gd name="connsiteY3" fmla="*/ 225539 h 276933"/>
                  <a:gd name="connsiteX4" fmla="*/ 282703 w 329184"/>
                  <a:gd name="connsiteY4" fmla="*/ 134370 h 276933"/>
                  <a:gd name="connsiteX5" fmla="*/ 298378 w 329184"/>
                  <a:gd name="connsiteY5" fmla="*/ 89684 h 276933"/>
                  <a:gd name="connsiteX6" fmla="*/ 309999 w 329184"/>
                  <a:gd name="connsiteY6" fmla="*/ 56307 h 276933"/>
                  <a:gd name="connsiteX7" fmla="*/ 329184 w 329184"/>
                  <a:gd name="connsiteY7" fmla="*/ 0 h 276933"/>
                  <a:gd name="connsiteX0" fmla="*/ 0 w 329184"/>
                  <a:gd name="connsiteY0" fmla="*/ 67927 h 276933"/>
                  <a:gd name="connsiteX1" fmla="*/ 214231 w 329184"/>
                  <a:gd name="connsiteY1" fmla="*/ 276933 h 276933"/>
                  <a:gd name="connsiteX2" fmla="*/ 251665 w 329184"/>
                  <a:gd name="connsiteY2" fmla="*/ 225539 h 276933"/>
                  <a:gd name="connsiteX3" fmla="*/ 282703 w 329184"/>
                  <a:gd name="connsiteY3" fmla="*/ 134370 h 276933"/>
                  <a:gd name="connsiteX4" fmla="*/ 298378 w 329184"/>
                  <a:gd name="connsiteY4" fmla="*/ 89684 h 276933"/>
                  <a:gd name="connsiteX5" fmla="*/ 309999 w 329184"/>
                  <a:gd name="connsiteY5" fmla="*/ 56307 h 276933"/>
                  <a:gd name="connsiteX6" fmla="*/ 329184 w 329184"/>
                  <a:gd name="connsiteY6" fmla="*/ 0 h 276933"/>
                  <a:gd name="connsiteX0" fmla="*/ 0 w 329184"/>
                  <a:gd name="connsiteY0" fmla="*/ 67927 h 276933"/>
                  <a:gd name="connsiteX1" fmla="*/ 214231 w 329184"/>
                  <a:gd name="connsiteY1" fmla="*/ 276933 h 276933"/>
                  <a:gd name="connsiteX2" fmla="*/ 251665 w 329184"/>
                  <a:gd name="connsiteY2" fmla="*/ 225539 h 276933"/>
                  <a:gd name="connsiteX3" fmla="*/ 282703 w 329184"/>
                  <a:gd name="connsiteY3" fmla="*/ 134370 h 276933"/>
                  <a:gd name="connsiteX4" fmla="*/ 298378 w 329184"/>
                  <a:gd name="connsiteY4" fmla="*/ 89684 h 276933"/>
                  <a:gd name="connsiteX5" fmla="*/ 329184 w 329184"/>
                  <a:gd name="connsiteY5" fmla="*/ 0 h 276933"/>
                  <a:gd name="connsiteX0" fmla="*/ 0 w 329184"/>
                  <a:gd name="connsiteY0" fmla="*/ 67927 h 276933"/>
                  <a:gd name="connsiteX1" fmla="*/ 214231 w 329184"/>
                  <a:gd name="connsiteY1" fmla="*/ 276933 h 276933"/>
                  <a:gd name="connsiteX2" fmla="*/ 251665 w 329184"/>
                  <a:gd name="connsiteY2" fmla="*/ 225539 h 276933"/>
                  <a:gd name="connsiteX3" fmla="*/ 298378 w 329184"/>
                  <a:gd name="connsiteY3" fmla="*/ 89684 h 276933"/>
                  <a:gd name="connsiteX4" fmla="*/ 329184 w 329184"/>
                  <a:gd name="connsiteY4" fmla="*/ 0 h 276933"/>
                  <a:gd name="connsiteX0" fmla="*/ 0 w 329184"/>
                  <a:gd name="connsiteY0" fmla="*/ 67927 h 276999"/>
                  <a:gd name="connsiteX1" fmla="*/ 214231 w 329184"/>
                  <a:gd name="connsiteY1" fmla="*/ 276933 h 276999"/>
                  <a:gd name="connsiteX2" fmla="*/ 298378 w 329184"/>
                  <a:gd name="connsiteY2" fmla="*/ 89684 h 276999"/>
                  <a:gd name="connsiteX3" fmla="*/ 329184 w 329184"/>
                  <a:gd name="connsiteY3" fmla="*/ 0 h 276999"/>
                  <a:gd name="connsiteX0" fmla="*/ 0 w 329184"/>
                  <a:gd name="connsiteY0" fmla="*/ 67927 h 276933"/>
                  <a:gd name="connsiteX1" fmla="*/ 214231 w 329184"/>
                  <a:gd name="connsiteY1" fmla="*/ 276933 h 276933"/>
                  <a:gd name="connsiteX2" fmla="*/ 329184 w 329184"/>
                  <a:gd name="connsiteY2" fmla="*/ 0 h 276933"/>
                  <a:gd name="connsiteX0" fmla="*/ 0 w 323662"/>
                  <a:gd name="connsiteY0" fmla="*/ 97883 h 306889"/>
                  <a:gd name="connsiteX1" fmla="*/ 214231 w 323662"/>
                  <a:gd name="connsiteY1" fmla="*/ 306889 h 306889"/>
                  <a:gd name="connsiteX2" fmla="*/ 323662 w 323662"/>
                  <a:gd name="connsiteY2" fmla="*/ 0 h 306889"/>
                </a:gdLst>
                <a:ahLst/>
                <a:cxnLst>
                  <a:cxn ang="0">
                    <a:pos x="connsiteX0" y="connsiteY0"/>
                  </a:cxn>
                  <a:cxn ang="0">
                    <a:pos x="connsiteX1" y="connsiteY1"/>
                  </a:cxn>
                  <a:cxn ang="0">
                    <a:pos x="connsiteX2" y="connsiteY2"/>
                  </a:cxn>
                </a:cxnLst>
                <a:rect l="l" t="t" r="r" b="b"/>
                <a:pathLst>
                  <a:path w="323662" h="306889">
                    <a:moveTo>
                      <a:pt x="0" y="97883"/>
                    </a:moveTo>
                    <a:lnTo>
                      <a:pt x="214231" y="306889"/>
                    </a:lnTo>
                    <a:cubicBezTo>
                      <a:pt x="269095" y="295568"/>
                      <a:pt x="299714" y="57694"/>
                      <a:pt x="323662" y="0"/>
                    </a:cubicBezTo>
                  </a:path>
                </a:pathLst>
              </a:cu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solidFill>
                    <a:schemeClr val="lt1"/>
                  </a:solidFill>
                </a:endParaRPr>
              </a:p>
            </p:txBody>
          </p:sp>
        </p:grpSp>
        <p:sp>
          <p:nvSpPr>
            <p:cNvPr id="68" name="Rectangle 67"/>
            <p:cNvSpPr/>
            <p:nvPr/>
          </p:nvSpPr>
          <p:spPr>
            <a:xfrm rot="21599113">
              <a:off x="5826957" y="2102083"/>
              <a:ext cx="1113968" cy="515084"/>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en-US" sz="1600" dirty="0" smtClean="0">
                  <a:solidFill>
                    <a:schemeClr val="tx1">
                      <a:lumMod val="95000"/>
                      <a:lumOff val="5000"/>
                    </a:schemeClr>
                  </a:solidFill>
                  <a:latin typeface="Comic Sans MS" pitchFamily="66" charset="0"/>
                </a:rPr>
                <a:t>Our Solutions...</a:t>
              </a:r>
              <a:endParaRPr lang="en-US" sz="1600" dirty="0">
                <a:solidFill>
                  <a:schemeClr val="tx1">
                    <a:lumMod val="95000"/>
                    <a:lumOff val="5000"/>
                  </a:schemeClr>
                </a:solidFill>
                <a:latin typeface="Comic Sans MS" pitchFamily="66" charset="0"/>
              </a:endParaRPr>
            </a:p>
          </p:txBody>
        </p:sp>
        <p:grpSp>
          <p:nvGrpSpPr>
            <p:cNvPr id="69" name="Group 68"/>
            <p:cNvGrpSpPr/>
            <p:nvPr/>
          </p:nvGrpSpPr>
          <p:grpSpPr>
            <a:xfrm rot="21599113">
              <a:off x="6172260" y="1576712"/>
              <a:ext cx="184785" cy="186690"/>
              <a:chOff x="4917745" y="2235200"/>
              <a:chExt cx="2584952" cy="2489199"/>
            </a:xfrm>
            <a:effectLst>
              <a:outerShdw blurRad="50800" dist="25400" dir="8100000" algn="tr" rotWithShape="0">
                <a:prstClr val="black">
                  <a:alpha val="45000"/>
                </a:prstClr>
              </a:outerShdw>
            </a:effectLst>
          </p:grpSpPr>
          <p:sp>
            <p:nvSpPr>
              <p:cNvPr id="73" name="Oval 72"/>
              <p:cNvSpPr/>
              <p:nvPr/>
            </p:nvSpPr>
            <p:spPr>
              <a:xfrm>
                <a:off x="4917745" y="2429067"/>
                <a:ext cx="2295331" cy="2295332"/>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74" name="Oval 73"/>
              <p:cNvSpPr/>
              <p:nvPr/>
            </p:nvSpPr>
            <p:spPr>
              <a:xfrm>
                <a:off x="5484130" y="2913213"/>
                <a:ext cx="1253454" cy="1253453"/>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75" name="Oval 74"/>
              <p:cNvSpPr/>
              <p:nvPr/>
            </p:nvSpPr>
            <p:spPr>
              <a:xfrm>
                <a:off x="5972471" y="2235200"/>
                <a:ext cx="1530226" cy="1530226"/>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grpSp>
      </p:grpSp>
      <p:grpSp>
        <p:nvGrpSpPr>
          <p:cNvPr id="10" name="Group 9"/>
          <p:cNvGrpSpPr/>
          <p:nvPr/>
        </p:nvGrpSpPr>
        <p:grpSpPr>
          <a:xfrm>
            <a:off x="1184728" y="2259611"/>
            <a:ext cx="1993663" cy="1925820"/>
            <a:chOff x="382115" y="1581122"/>
            <a:chExt cx="3885085" cy="3752878"/>
          </a:xfrm>
        </p:grpSpPr>
        <p:grpSp>
          <p:nvGrpSpPr>
            <p:cNvPr id="6" name="Group 5"/>
            <p:cNvGrpSpPr/>
            <p:nvPr/>
          </p:nvGrpSpPr>
          <p:grpSpPr>
            <a:xfrm>
              <a:off x="382115" y="1581122"/>
              <a:ext cx="3885085" cy="3752878"/>
              <a:chOff x="724759" y="4481661"/>
              <a:chExt cx="1361698" cy="1315360"/>
            </a:xfrm>
          </p:grpSpPr>
          <p:sp>
            <p:nvSpPr>
              <p:cNvPr id="24"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w="28575">
                <a:solidFill>
                  <a:srgbClr val="FF0000"/>
                </a:solidFill>
              </a:ln>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25"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28" name="Oval 27"/>
                <p:cNvSpPr/>
                <p:nvPr/>
              </p:nvSpPr>
              <p:spPr>
                <a:xfrm>
                  <a:off x="4917745" y="2429067"/>
                  <a:ext cx="2295331" cy="2295332"/>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9" name="Oval 28"/>
                <p:cNvSpPr/>
                <p:nvPr/>
              </p:nvSpPr>
              <p:spPr>
                <a:xfrm>
                  <a:off x="5484130" y="2913213"/>
                  <a:ext cx="1253454" cy="1253453"/>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30" name="Oval 29"/>
                <p:cNvSpPr/>
                <p:nvPr/>
              </p:nvSpPr>
              <p:spPr>
                <a:xfrm>
                  <a:off x="5972471" y="2235200"/>
                  <a:ext cx="1530226" cy="1530226"/>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
          <p:nvSpPr>
            <p:cNvPr id="31" name="Rectangle 30"/>
            <p:cNvSpPr/>
            <p:nvPr/>
          </p:nvSpPr>
          <p:spPr>
            <a:xfrm rot="21372931">
              <a:off x="879453" y="2561551"/>
              <a:ext cx="3158634" cy="1379469"/>
            </a:xfrm>
            <a:prstGeom prst="rect">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wrap="square" anchor="ctr">
              <a:spAutoFit/>
            </a:bodyPr>
            <a:lstStyle/>
            <a:p>
              <a:r>
                <a:rPr lang="en-US" sz="2000" dirty="0" smtClean="0">
                  <a:solidFill>
                    <a:schemeClr val="tx1">
                      <a:lumMod val="95000"/>
                      <a:lumOff val="5000"/>
                    </a:schemeClr>
                  </a:solidFill>
                  <a:latin typeface="Comic Sans MS" pitchFamily="66" charset="0"/>
                </a:rPr>
                <a:t>Criticisms in Lighting</a:t>
              </a:r>
              <a:endParaRPr lang="en-US" sz="2000" dirty="0">
                <a:solidFill>
                  <a:schemeClr val="tx1">
                    <a:lumMod val="95000"/>
                    <a:lumOff val="5000"/>
                  </a:schemeClr>
                </a:solidFill>
                <a:latin typeface="Comic Sans MS" pitchFamily="66" charset="0"/>
              </a:endParaRPr>
            </a:p>
          </p:txBody>
        </p:sp>
      </p:grpSp>
      <p:grpSp>
        <p:nvGrpSpPr>
          <p:cNvPr id="11" name="Group 10"/>
          <p:cNvGrpSpPr/>
          <p:nvPr/>
        </p:nvGrpSpPr>
        <p:grpSpPr>
          <a:xfrm>
            <a:off x="3851920" y="4545927"/>
            <a:ext cx="1811214" cy="1691385"/>
            <a:chOff x="3540714" y="4545927"/>
            <a:chExt cx="1993663" cy="1945706"/>
          </a:xfrm>
        </p:grpSpPr>
        <p:sp>
          <p:nvSpPr>
            <p:cNvPr id="61" name="Rectangle 19"/>
            <p:cNvSpPr/>
            <p:nvPr/>
          </p:nvSpPr>
          <p:spPr>
            <a:xfrm rot="21599113">
              <a:off x="3540714" y="4572863"/>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4"/>
            </a:lnRef>
            <a:fillRef idx="2">
              <a:schemeClr val="accent4"/>
            </a:fillRef>
            <a:effectRef idx="1">
              <a:schemeClr val="accent4"/>
            </a:effectRef>
            <a:fontRef idx="minor">
              <a:schemeClr val="dk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62" name="Rectangle 61"/>
            <p:cNvSpPr/>
            <p:nvPr/>
          </p:nvSpPr>
          <p:spPr>
            <a:xfrm rot="21599113">
              <a:off x="3652156" y="5272891"/>
              <a:ext cx="1794055" cy="672703"/>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Requirements, state of art</a:t>
              </a:r>
              <a:endParaRPr lang="en-US" sz="1600" dirty="0">
                <a:solidFill>
                  <a:schemeClr val="tx1">
                    <a:lumMod val="95000"/>
                    <a:lumOff val="5000"/>
                  </a:schemeClr>
                </a:solidFill>
                <a:latin typeface="Comic Sans MS" pitchFamily="66" charset="0"/>
              </a:endParaRPr>
            </a:p>
          </p:txBody>
        </p:sp>
        <p:grpSp>
          <p:nvGrpSpPr>
            <p:cNvPr id="63" name="Group 62"/>
            <p:cNvGrpSpPr/>
            <p:nvPr/>
          </p:nvGrpSpPr>
          <p:grpSpPr>
            <a:xfrm rot="21599113">
              <a:off x="4430832" y="4545927"/>
              <a:ext cx="270544" cy="273334"/>
              <a:chOff x="4917745" y="2235200"/>
              <a:chExt cx="2584952" cy="2489199"/>
            </a:xfrm>
            <a:effectLst>
              <a:outerShdw blurRad="50800" dist="25400" dir="8100000" algn="tr" rotWithShape="0">
                <a:prstClr val="black">
                  <a:alpha val="45000"/>
                </a:prstClr>
              </a:outerShdw>
            </a:effectLst>
          </p:grpSpPr>
          <p:sp>
            <p:nvSpPr>
              <p:cNvPr id="64" name="Oval 63"/>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5" name="Oval 64"/>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0" name="Oval 69"/>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12" name="Group 11"/>
          <p:cNvGrpSpPr/>
          <p:nvPr/>
        </p:nvGrpSpPr>
        <p:grpSpPr>
          <a:xfrm>
            <a:off x="3624454" y="961235"/>
            <a:ext cx="1993663" cy="2024549"/>
            <a:chOff x="3626123" y="914400"/>
            <a:chExt cx="1993663" cy="2024549"/>
          </a:xfrm>
        </p:grpSpPr>
        <p:sp>
          <p:nvSpPr>
            <p:cNvPr id="54" name="Rectangle 19"/>
            <p:cNvSpPr/>
            <p:nvPr/>
          </p:nvSpPr>
          <p:spPr>
            <a:xfrm rot="165519">
              <a:off x="3626123" y="1020179"/>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it-IT" sz="2000" dirty="0" err="1">
                  <a:solidFill>
                    <a:schemeClr val="bg1">
                      <a:lumMod val="50000"/>
                    </a:schemeClr>
                  </a:solidFill>
                  <a:latin typeface="Comic Sans MS" pitchFamily="66" charset="0"/>
                </a:rPr>
                <a:t>Why</a:t>
              </a:r>
              <a:r>
                <a:rPr lang="it-IT" sz="1200" dirty="0" smtClean="0">
                  <a:solidFill>
                    <a:schemeClr val="bg1">
                      <a:lumMod val="50000"/>
                    </a:schemeClr>
                  </a:solidFill>
                  <a:latin typeface="Arial" pitchFamily="34" charset="0"/>
                  <a:cs typeface="Arial" pitchFamily="34" charset="0"/>
                </a:rPr>
                <a:t> </a:t>
              </a:r>
              <a:r>
                <a:rPr lang="it-IT" sz="2000" dirty="0">
                  <a:solidFill>
                    <a:schemeClr val="bg1">
                      <a:lumMod val="50000"/>
                    </a:schemeClr>
                  </a:solidFill>
                  <a:latin typeface="Comic Sans MS" pitchFamily="66" charset="0"/>
                </a:rPr>
                <a:t>LED?</a:t>
              </a:r>
            </a:p>
            <a:p>
              <a:pPr algn="ctr"/>
              <a:r>
                <a:rPr lang="it-IT" sz="2000" dirty="0">
                  <a:solidFill>
                    <a:schemeClr val="bg1">
                      <a:lumMod val="50000"/>
                    </a:schemeClr>
                  </a:solidFill>
                  <a:latin typeface="Comic Sans MS" pitchFamily="66" charset="0"/>
                </a:rPr>
                <a:t>How do </a:t>
              </a:r>
              <a:r>
                <a:rPr lang="it-IT" sz="2000" dirty="0" err="1">
                  <a:solidFill>
                    <a:schemeClr val="bg1">
                      <a:lumMod val="50000"/>
                    </a:schemeClr>
                  </a:solidFill>
                  <a:latin typeface="Comic Sans MS" pitchFamily="66" charset="0"/>
                </a:rPr>
                <a:t>they</a:t>
              </a:r>
              <a:r>
                <a:rPr lang="it-IT" sz="2000" dirty="0">
                  <a:solidFill>
                    <a:schemeClr val="bg1">
                      <a:lumMod val="50000"/>
                    </a:schemeClr>
                  </a:solidFill>
                  <a:latin typeface="Comic Sans MS" pitchFamily="66" charset="0"/>
                </a:rPr>
                <a:t> work?</a:t>
              </a:r>
              <a:endParaRPr lang="en-US" sz="2000" dirty="0">
                <a:solidFill>
                  <a:schemeClr val="bg1">
                    <a:lumMod val="50000"/>
                  </a:schemeClr>
                </a:solidFill>
                <a:latin typeface="Comic Sans MS" pitchFamily="66" charset="0"/>
              </a:endParaRPr>
            </a:p>
          </p:txBody>
        </p:sp>
        <p:grpSp>
          <p:nvGrpSpPr>
            <p:cNvPr id="71" name="Group 70"/>
            <p:cNvGrpSpPr/>
            <p:nvPr/>
          </p:nvGrpSpPr>
          <p:grpSpPr>
            <a:xfrm>
              <a:off x="4625642" y="914400"/>
              <a:ext cx="327358" cy="300667"/>
              <a:chOff x="4917745" y="2235200"/>
              <a:chExt cx="2584952" cy="2489199"/>
            </a:xfrm>
            <a:effectLst>
              <a:outerShdw blurRad="50800" dist="25400" dir="8100000" algn="tr" rotWithShape="0">
                <a:prstClr val="black">
                  <a:alpha val="45000"/>
                </a:prstClr>
              </a:outerShdw>
            </a:effectLst>
          </p:grpSpPr>
          <p:sp>
            <p:nvSpPr>
              <p:cNvPr id="72" name="Oval 71"/>
              <p:cNvSpPr/>
              <p:nvPr/>
            </p:nvSpPr>
            <p:spPr>
              <a:xfrm>
                <a:off x="4917745" y="2429067"/>
                <a:ext cx="2295331" cy="2295332"/>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8" name="Oval 77"/>
              <p:cNvSpPr/>
              <p:nvPr/>
            </p:nvSpPr>
            <p:spPr>
              <a:xfrm>
                <a:off x="5484130" y="2913213"/>
                <a:ext cx="1253454" cy="1253453"/>
              </a:xfrm>
              <a:prstGeom prst="ellipse">
                <a:avLst/>
              </a:prstGeom>
              <a:solidFill>
                <a:schemeClr val="bg1">
                  <a:lumMod val="6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9" name="Oval 78"/>
              <p:cNvSpPr/>
              <p:nvPr/>
            </p:nvSpPr>
            <p:spPr>
              <a:xfrm>
                <a:off x="5972471" y="2235200"/>
                <a:ext cx="1530226" cy="1530226"/>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Tree>
    <p:extLst>
      <p:ext uri="{BB962C8B-B14F-4D97-AF65-F5344CB8AC3E}">
        <p14:creationId xmlns:p14="http://schemas.microsoft.com/office/powerpoint/2010/main" val="471817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Criticisms</a:t>
            </a:r>
            <a:endParaRPr lang="en-US" dirty="0"/>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67058" y="1176338"/>
            <a:ext cx="8169116" cy="426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e 2"/>
          <p:cNvSpPr/>
          <p:nvPr/>
        </p:nvSpPr>
        <p:spPr>
          <a:xfrm>
            <a:off x="3503952" y="1268760"/>
            <a:ext cx="1860136" cy="15121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5"/>
          <p:cNvGrpSpPr/>
          <p:nvPr/>
        </p:nvGrpSpPr>
        <p:grpSpPr>
          <a:xfrm>
            <a:off x="8457885" y="374977"/>
            <a:ext cx="622615" cy="521317"/>
            <a:chOff x="724759" y="4481661"/>
            <a:chExt cx="1361698" cy="1315360"/>
          </a:xfrm>
        </p:grpSpPr>
        <p:sp>
          <p:nvSpPr>
            <p:cNvPr id="9"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w="28575">
              <a:solidFill>
                <a:schemeClr val="bg1"/>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0"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11" name="Oval 27"/>
              <p:cNvSpPr/>
              <p:nvPr/>
            </p:nvSpPr>
            <p:spPr>
              <a:xfrm>
                <a:off x="4917745" y="2429067"/>
                <a:ext cx="2295331" cy="2295332"/>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2" name="Oval 28"/>
              <p:cNvSpPr/>
              <p:nvPr/>
            </p:nvSpPr>
            <p:spPr>
              <a:xfrm>
                <a:off x="5484130" y="2913213"/>
                <a:ext cx="1253454" cy="1253453"/>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3" name="Oval 29"/>
              <p:cNvSpPr/>
              <p:nvPr/>
            </p:nvSpPr>
            <p:spPr>
              <a:xfrm>
                <a:off x="5972471" y="2235200"/>
                <a:ext cx="1530226" cy="1530226"/>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cxnSp>
        <p:nvCxnSpPr>
          <p:cNvPr id="15" name="Connettore 2 14"/>
          <p:cNvCxnSpPr>
            <a:stCxn id="3" idx="7"/>
          </p:cNvCxnSpPr>
          <p:nvPr/>
        </p:nvCxnSpPr>
        <p:spPr>
          <a:xfrm flipV="1">
            <a:off x="5091677" y="914924"/>
            <a:ext cx="704459" cy="5752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6" name="CasellaDiTesto 15"/>
          <p:cNvSpPr txBox="1"/>
          <p:nvPr/>
        </p:nvSpPr>
        <p:spPr>
          <a:xfrm>
            <a:off x="5940152" y="636589"/>
            <a:ext cx="905697" cy="369332"/>
          </a:xfrm>
          <a:prstGeom prst="rect">
            <a:avLst/>
          </a:prstGeom>
          <a:noFill/>
          <a:ln>
            <a:solidFill>
              <a:srgbClr val="FF0000"/>
            </a:solidFill>
          </a:ln>
        </p:spPr>
        <p:txBody>
          <a:bodyPr wrap="none" rtlCol="0">
            <a:spAutoFit/>
          </a:bodyPr>
          <a:lstStyle/>
          <a:p>
            <a:r>
              <a:rPr lang="it-IT" b="1" dirty="0" err="1" smtClean="0">
                <a:solidFill>
                  <a:srgbClr val="FF0000"/>
                </a:solidFill>
              </a:rPr>
              <a:t>Yttrium</a:t>
            </a:r>
            <a:endParaRPr lang="en-US" b="1" dirty="0">
              <a:solidFill>
                <a:srgbClr val="FF0000"/>
              </a:solidFill>
            </a:endParaRPr>
          </a:p>
        </p:txBody>
      </p:sp>
      <p:cxnSp>
        <p:nvCxnSpPr>
          <p:cNvPr id="18" name="Connettore 2 17"/>
          <p:cNvCxnSpPr/>
          <p:nvPr/>
        </p:nvCxnSpPr>
        <p:spPr>
          <a:xfrm flipH="1" flipV="1">
            <a:off x="2771800" y="2204476"/>
            <a:ext cx="1309990" cy="28764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CasellaDiTesto 19"/>
          <p:cNvSpPr txBox="1"/>
          <p:nvPr/>
        </p:nvSpPr>
        <p:spPr>
          <a:xfrm>
            <a:off x="1866103" y="1840178"/>
            <a:ext cx="870751" cy="369332"/>
          </a:xfrm>
          <a:prstGeom prst="rect">
            <a:avLst/>
          </a:prstGeom>
          <a:noFill/>
          <a:ln>
            <a:solidFill>
              <a:schemeClr val="tx1"/>
            </a:solidFill>
          </a:ln>
        </p:spPr>
        <p:txBody>
          <a:bodyPr wrap="none" rtlCol="0">
            <a:spAutoFit/>
          </a:bodyPr>
          <a:lstStyle/>
          <a:p>
            <a:r>
              <a:rPr lang="it-IT" b="1" dirty="0" err="1" smtClean="0">
                <a:solidFill>
                  <a:schemeClr val="tx2">
                    <a:lumMod val="75000"/>
                  </a:schemeClr>
                </a:solidFill>
              </a:rPr>
              <a:t>Cerium</a:t>
            </a:r>
            <a:endParaRPr lang="en-US" b="1" dirty="0">
              <a:solidFill>
                <a:schemeClr val="tx2">
                  <a:lumMod val="75000"/>
                </a:schemeClr>
              </a:solidFill>
            </a:endParaRPr>
          </a:p>
        </p:txBody>
      </p:sp>
      <p:grpSp>
        <p:nvGrpSpPr>
          <p:cNvPr id="17" name="Gruppo 16"/>
          <p:cNvGrpSpPr/>
          <p:nvPr/>
        </p:nvGrpSpPr>
        <p:grpSpPr>
          <a:xfrm>
            <a:off x="0" y="6309320"/>
            <a:ext cx="9144000" cy="527806"/>
            <a:chOff x="0" y="6309320"/>
            <a:chExt cx="9144000" cy="527806"/>
          </a:xfrm>
        </p:grpSpPr>
        <p:sp>
          <p:nvSpPr>
            <p:cNvPr id="19" name="CasellaDiTesto 18"/>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1" name="Immagine 20"/>
            <p:cNvPicPr>
              <a:picLocks noChangeAspect="1"/>
            </p:cNvPicPr>
            <p:nvPr/>
          </p:nvPicPr>
          <p:blipFill rotWithShape="1">
            <a:blip r:embed="rId4"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22" name="Connettore 1 21"/>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461687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460776"/>
            <a:ext cx="8496944" cy="1754326"/>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tx1"/>
            </a:solidFill>
          </a:ln>
        </p:spPr>
        <p:txBody>
          <a:bodyPr wrap="square">
            <a:spAutoFit/>
          </a:bodyPr>
          <a:lstStyle/>
          <a:p>
            <a:pPr>
              <a:lnSpc>
                <a:spcPct val="150000"/>
              </a:lnSpc>
            </a:pPr>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hlinkClick r:id="rId3"/>
              </a:rPr>
              <a:t>I. Technology Pillar</a:t>
            </a:r>
            <a:endPar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lvl="1">
              <a:lnSpc>
                <a:spcPct val="150000"/>
              </a:lnSpc>
            </a:pPr>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hlinkClick r:id="rId4"/>
              </a:rPr>
              <a:t>I.C Priority Area: Substitution of raw materials</a:t>
            </a:r>
            <a:endPar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lvl="2">
              <a:lnSpc>
                <a:spcPct val="150000"/>
              </a:lnSpc>
            </a:pPr>
            <a:r>
              <a:rPr lang="en-US" sz="2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hlinkClick r:id="rId5"/>
              </a:rPr>
              <a:t>Action area n° I.7: Materials for electronic devices</a:t>
            </a:r>
            <a:endParaRPr lang="en-US" sz="2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lvl="2"/>
            <a:endPar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4" name="CasellaDiTesto 3"/>
          <p:cNvSpPr txBox="1"/>
          <p:nvPr/>
        </p:nvSpPr>
        <p:spPr>
          <a:xfrm>
            <a:off x="539552" y="400308"/>
            <a:ext cx="4684296" cy="58477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Field of applications:</a:t>
            </a:r>
            <a:endPar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ttangolo 2"/>
          <p:cNvSpPr/>
          <p:nvPr/>
        </p:nvSpPr>
        <p:spPr>
          <a:xfrm>
            <a:off x="683568" y="3834281"/>
            <a:ext cx="7848872" cy="123110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lvl="0" indent="-285750" algn="just" eaLnBrk="0" fontAlgn="base" hangingPunct="0">
              <a:spcBef>
                <a:spcPct val="0"/>
              </a:spcBef>
              <a:spcAft>
                <a:spcPct val="0"/>
              </a:spcAft>
              <a:buFont typeface="Arial" pitchFamily="34" charset="0"/>
              <a:buChar char="•"/>
            </a:pPr>
            <a:r>
              <a:rPr lang="it-IT" i="1" cap="all" dirty="0" err="1"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Identification</a:t>
            </a:r>
            <a:r>
              <a:rPr lang="it-IT" i="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 the </a:t>
            </a:r>
            <a:r>
              <a:rPr lang="it-IT" i="1" cap="all" dirty="0" err="1">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most</a:t>
            </a:r>
            <a:r>
              <a:rPr lang="it-IT" i="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 </a:t>
            </a:r>
            <a:r>
              <a:rPr lang="it-IT" i="1" cap="all" dirty="0" err="1">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important</a:t>
            </a:r>
            <a:r>
              <a:rPr lang="it-IT" i="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 </a:t>
            </a:r>
            <a:r>
              <a:rPr lang="it-IT" i="1" cap="all" dirty="0" err="1"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applications</a:t>
            </a:r>
            <a:r>
              <a:rPr lang="it-IT" i="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 </a:t>
            </a:r>
            <a:r>
              <a:rPr lang="it-IT" i="1" cap="all" dirty="0" err="1"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where</a:t>
            </a:r>
            <a:r>
              <a:rPr lang="it-IT" i="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 </a:t>
            </a:r>
            <a:r>
              <a:rPr lang="it-IT" i="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CRM are </a:t>
            </a:r>
            <a:r>
              <a:rPr lang="it-IT" i="1" cap="all" dirty="0" err="1"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key</a:t>
            </a:r>
            <a:r>
              <a:rPr lang="it-IT" i="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 </a:t>
            </a:r>
            <a:r>
              <a:rPr lang="it-IT" i="1" cap="all" dirty="0" err="1"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components</a:t>
            </a:r>
            <a:r>
              <a:rPr lang="it-IT" i="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a:t>
            </a:r>
          </a:p>
          <a:p>
            <a:pPr marL="285750" lvl="0" indent="-285750" algn="just" eaLnBrk="0" fontAlgn="base" hangingPunct="0">
              <a:spcBef>
                <a:spcPct val="0"/>
              </a:spcBef>
              <a:spcAft>
                <a:spcPct val="0"/>
              </a:spcAft>
              <a:buFont typeface="Arial" pitchFamily="34" charset="0"/>
              <a:buChar char="•"/>
            </a:pPr>
            <a:endParaRPr lang="it-IT" i="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endParaRPr>
          </a:p>
          <a:p>
            <a:pPr marL="285750" lvl="0" indent="-285750" algn="just" eaLnBrk="0" fontAlgn="base" hangingPunct="0">
              <a:spcBef>
                <a:spcPct val="0"/>
              </a:spcBef>
              <a:spcAft>
                <a:spcPct val="0"/>
              </a:spcAft>
              <a:buFont typeface="Arial" pitchFamily="34" charset="0"/>
              <a:buChar char="•"/>
            </a:pPr>
            <a:r>
              <a:rPr lang="en-US" i="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Solution along the </a:t>
            </a:r>
            <a:r>
              <a:rPr lang="en-US" i="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rPr>
              <a:t>entire value chain</a:t>
            </a:r>
            <a:endParaRPr lang="it-IT" i="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latin typeface="Arial" pitchFamily="34" charset="0"/>
              <a:cs typeface="Arial" pitchFamily="34" charset="0"/>
            </a:endParaRPr>
          </a:p>
        </p:txBody>
      </p:sp>
      <p:grpSp>
        <p:nvGrpSpPr>
          <p:cNvPr id="10" name="Gruppo 9"/>
          <p:cNvGrpSpPr/>
          <p:nvPr/>
        </p:nvGrpSpPr>
        <p:grpSpPr>
          <a:xfrm>
            <a:off x="0" y="6309320"/>
            <a:ext cx="9144000" cy="527806"/>
            <a:chOff x="0" y="6309320"/>
            <a:chExt cx="9144000" cy="527806"/>
          </a:xfrm>
        </p:grpSpPr>
        <p:sp>
          <p:nvSpPr>
            <p:cNvPr id="7" name="CasellaDiTesto 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8" name="Immagine 7"/>
            <p:cNvPicPr>
              <a:picLocks noChangeAspect="1"/>
            </p:cNvPicPr>
            <p:nvPr/>
          </p:nvPicPr>
          <p:blipFill rotWithShape="1">
            <a:blip r:embed="rId6"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9" name="Connettore 1 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829920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0" y="6309320"/>
            <a:ext cx="9144000" cy="527806"/>
            <a:chOff x="0" y="6309320"/>
            <a:chExt cx="9144000" cy="527806"/>
          </a:xfrm>
        </p:grpSpPr>
        <p:sp>
          <p:nvSpPr>
            <p:cNvPr id="19" name="CasellaDiTesto 18"/>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0" name="Immagine 19"/>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21" name="Connettore 1 20"/>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2" name="Titolo 1"/>
          <p:cNvSpPr>
            <a:spLocks noGrp="1"/>
          </p:cNvSpPr>
          <p:nvPr>
            <p:ph type="title"/>
          </p:nvPr>
        </p:nvSpPr>
        <p:spPr/>
        <p:txBody>
          <a:bodyPr/>
          <a:lstStyle/>
          <a:p>
            <a:r>
              <a:rPr lang="it-IT" dirty="0" err="1" smtClean="0"/>
              <a:t>Criticisms</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925" y="633898"/>
            <a:ext cx="5807075" cy="419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221088"/>
            <a:ext cx="3841947" cy="246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1"/>
          <p:cNvGrpSpPr/>
          <p:nvPr/>
        </p:nvGrpSpPr>
        <p:grpSpPr>
          <a:xfrm>
            <a:off x="683568" y="1412776"/>
            <a:ext cx="2061006" cy="2241679"/>
            <a:chOff x="3131934" y="2514600"/>
            <a:chExt cx="2743200" cy="2983675"/>
          </a:xfrm>
        </p:grpSpPr>
        <p:sp>
          <p:nvSpPr>
            <p:cNvPr id="6" name="Oval 5"/>
            <p:cNvSpPr/>
            <p:nvPr/>
          </p:nvSpPr>
          <p:spPr>
            <a:xfrm>
              <a:off x="3200400" y="4964875"/>
              <a:ext cx="2438400" cy="533400"/>
            </a:xfrm>
            <a:prstGeom prst="ellipse">
              <a:avLst/>
            </a:prstGeom>
            <a:gradFill flip="none" rotWithShape="1">
              <a:gsLst>
                <a:gs pos="0">
                  <a:schemeClr val="tx1">
                    <a:lumMod val="95000"/>
                    <a:lumOff val="5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pic>
          <p:nvPicPr>
            <p:cNvPr id="7" name="Picture Placeholder 6"/>
            <p:cNvPicPr>
              <a:picLocks noChangeAspect="1"/>
            </p:cNvPicPr>
            <p:nvPr/>
          </p:nvPicPr>
          <p:blipFill>
            <a:blip r:embed="rId5">
              <a:extLst>
                <a:ext uri="{BEBA8EAE-BF5A-486C-A8C5-ECC9F3942E4B}">
                  <a14:imgProps xmlns:a14="http://schemas.microsoft.com/office/drawing/2010/main">
                    <a14:imgLayer r:embed="rId6">
                      <a14:imgEffect>
                        <a14:sharpenSoften amount="67000"/>
                      </a14:imgEffect>
                      <a14:imgEffect>
                        <a14:saturation sat="400000"/>
                      </a14:imgEffect>
                    </a14:imgLayer>
                  </a14:imgProps>
                </a:ext>
                <a:ext uri="{28A0092B-C50C-407E-A947-70E740481C1C}">
                  <a14:useLocalDpi xmlns:a14="http://schemas.microsoft.com/office/drawing/2010/main" val="0"/>
                </a:ext>
              </a:extLst>
            </a:blip>
            <a:srcRect l="4000" r="4000"/>
            <a:stretch>
              <a:fillRect/>
            </a:stretch>
          </p:blipFill>
          <p:spPr>
            <a:xfrm>
              <a:off x="3131934" y="2514600"/>
              <a:ext cx="2743200" cy="2743200"/>
            </a:xfrm>
            <a:prstGeom prst="ellipse">
              <a:avLst/>
            </a:prstGeom>
            <a:effectLst/>
            <a:scene3d>
              <a:camera prst="orthographicFront"/>
              <a:lightRig rig="threePt" dir="t"/>
            </a:scene3d>
            <a:sp3d>
              <a:bevelT w="1308100" h="863600"/>
            </a:sp3d>
          </p:spPr>
        </p:pic>
      </p:grpSp>
      <p:grpSp>
        <p:nvGrpSpPr>
          <p:cNvPr id="4" name="Gruppo 3"/>
          <p:cNvGrpSpPr/>
          <p:nvPr/>
        </p:nvGrpSpPr>
        <p:grpSpPr>
          <a:xfrm>
            <a:off x="4939184" y="4653136"/>
            <a:ext cx="2602556" cy="1582435"/>
            <a:chOff x="4939184" y="4507379"/>
            <a:chExt cx="2602556" cy="1582435"/>
          </a:xfrm>
        </p:grpSpPr>
        <p:sp>
          <p:nvSpPr>
            <p:cNvPr id="3" name="CasellaDiTesto 2"/>
            <p:cNvSpPr txBox="1"/>
            <p:nvPr/>
          </p:nvSpPr>
          <p:spPr>
            <a:xfrm>
              <a:off x="5046738" y="5443483"/>
              <a:ext cx="2387448" cy="646331"/>
            </a:xfrm>
            <a:prstGeom prst="rect">
              <a:avLst/>
            </a:prstGeom>
            <a:noFill/>
          </p:spPr>
          <p:txBody>
            <a:bodyPr wrap="none" rtlCol="0">
              <a:spAutoFit/>
            </a:bodyPr>
            <a:lstStyle/>
            <a:p>
              <a:r>
                <a:rPr lang="it-IT" dirty="0" smtClean="0">
                  <a:solidFill>
                    <a:srgbClr val="FF0000"/>
                  </a:solidFill>
                </a:rPr>
                <a:t>99 % </a:t>
              </a:r>
              <a:r>
                <a:rPr lang="it-IT" dirty="0" err="1" smtClean="0">
                  <a:solidFill>
                    <a:srgbClr val="FF0000"/>
                  </a:solidFill>
                </a:rPr>
                <a:t>Heavy</a:t>
              </a:r>
              <a:r>
                <a:rPr lang="it-IT" dirty="0" smtClean="0">
                  <a:solidFill>
                    <a:srgbClr val="FF0000"/>
                  </a:solidFill>
                </a:rPr>
                <a:t> Rare </a:t>
              </a:r>
              <a:r>
                <a:rPr lang="it-IT" dirty="0" err="1" smtClean="0">
                  <a:solidFill>
                    <a:srgbClr val="FF0000"/>
                  </a:solidFill>
                </a:rPr>
                <a:t>Earths</a:t>
              </a:r>
              <a:endParaRPr lang="it-IT" dirty="0" smtClean="0">
                <a:solidFill>
                  <a:srgbClr val="FF0000"/>
                </a:solidFill>
              </a:endParaRPr>
            </a:p>
            <a:p>
              <a:r>
                <a:rPr lang="it-IT" dirty="0" smtClean="0">
                  <a:solidFill>
                    <a:srgbClr val="FF0000"/>
                  </a:solidFill>
                </a:rPr>
                <a:t>87 % Light Rare </a:t>
              </a:r>
              <a:r>
                <a:rPr lang="it-IT" dirty="0" err="1" smtClean="0">
                  <a:solidFill>
                    <a:srgbClr val="FF0000"/>
                  </a:solidFill>
                </a:rPr>
                <a:t>Earths</a:t>
              </a:r>
              <a:endParaRPr lang="en-US" dirty="0">
                <a:solidFill>
                  <a:srgbClr val="FF0000"/>
                </a:solidFill>
              </a:endParaRPr>
            </a:p>
          </p:txBody>
        </p:sp>
        <p:sp>
          <p:nvSpPr>
            <p:cNvPr id="9" name="TextBox 2"/>
            <p:cNvSpPr txBox="1"/>
            <p:nvPr/>
          </p:nvSpPr>
          <p:spPr>
            <a:xfrm>
              <a:off x="4939184" y="4507379"/>
              <a:ext cx="2602556" cy="1107996"/>
            </a:xfrm>
            <a:prstGeom prst="rect">
              <a:avLst/>
            </a:prstGeom>
            <a:noFill/>
          </p:spPr>
          <p:txBody>
            <a:bodyPr wrap="square" rtlCol="0" anchor="ctr">
              <a:spAutoFit/>
            </a:bodyPr>
            <a:lstStyle/>
            <a:p>
              <a:r>
                <a:rPr lang="en-US" sz="6600" b="1" dirty="0" smtClean="0">
                  <a:gradFill>
                    <a:gsLst>
                      <a:gs pos="37000">
                        <a:srgbClr val="72A3BD"/>
                      </a:gs>
                      <a:gs pos="83000">
                        <a:schemeClr val="bg1">
                          <a:alpha val="0"/>
                        </a:schemeClr>
                      </a:gs>
                      <a:gs pos="0">
                        <a:schemeClr val="tx1">
                          <a:lumMod val="65000"/>
                          <a:lumOff val="35000"/>
                        </a:schemeClr>
                      </a:gs>
                    </a:gsLst>
                    <a:lin ang="5400000" scaled="0"/>
                  </a:gradFill>
                  <a:latin typeface="Arial" pitchFamily="34" charset="0"/>
                  <a:cs typeface="Arial" pitchFamily="34" charset="0"/>
                </a:rPr>
                <a:t>China</a:t>
              </a:r>
              <a:endParaRPr lang="en-US" sz="6600" b="1" dirty="0">
                <a:gradFill>
                  <a:gsLst>
                    <a:gs pos="37000">
                      <a:srgbClr val="72A3BD"/>
                    </a:gs>
                    <a:gs pos="83000">
                      <a:schemeClr val="bg1">
                        <a:alpha val="0"/>
                      </a:schemeClr>
                    </a:gs>
                    <a:gs pos="0">
                      <a:schemeClr val="tx1">
                        <a:lumMod val="65000"/>
                        <a:lumOff val="35000"/>
                      </a:schemeClr>
                    </a:gs>
                  </a:gsLst>
                  <a:lin ang="5400000" scaled="0"/>
                </a:gradFill>
                <a:latin typeface="Arial" pitchFamily="34" charset="0"/>
                <a:cs typeface="Arial" pitchFamily="34" charset="0"/>
              </a:endParaRPr>
            </a:p>
          </p:txBody>
        </p:sp>
      </p:grpSp>
      <p:grpSp>
        <p:nvGrpSpPr>
          <p:cNvPr id="12" name="Group 5"/>
          <p:cNvGrpSpPr/>
          <p:nvPr/>
        </p:nvGrpSpPr>
        <p:grpSpPr>
          <a:xfrm>
            <a:off x="8457885" y="374977"/>
            <a:ext cx="622615" cy="521317"/>
            <a:chOff x="724759" y="4481661"/>
            <a:chExt cx="1361698" cy="1315360"/>
          </a:xfrm>
        </p:grpSpPr>
        <p:sp>
          <p:nvSpPr>
            <p:cNvPr id="13"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w="28575">
              <a:solidFill>
                <a:schemeClr val="bg1"/>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4"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15" name="Oval 27"/>
              <p:cNvSpPr/>
              <p:nvPr/>
            </p:nvSpPr>
            <p:spPr>
              <a:xfrm>
                <a:off x="4917745" y="2429067"/>
                <a:ext cx="2295331" cy="2295332"/>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6" name="Oval 28"/>
              <p:cNvSpPr/>
              <p:nvPr/>
            </p:nvSpPr>
            <p:spPr>
              <a:xfrm>
                <a:off x="5484130" y="2913213"/>
                <a:ext cx="1253454" cy="1253453"/>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7" name="Oval 29"/>
              <p:cNvSpPr/>
              <p:nvPr/>
            </p:nvSpPr>
            <p:spPr>
              <a:xfrm>
                <a:off x="5972471" y="2235200"/>
                <a:ext cx="1530226" cy="1530226"/>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Tree>
    <p:extLst>
      <p:ext uri="{BB962C8B-B14F-4D97-AF65-F5344CB8AC3E}">
        <p14:creationId xmlns:p14="http://schemas.microsoft.com/office/powerpoint/2010/main" val="303019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750"/>
                                        <p:tgtEl>
                                          <p:spTgt spid="4"/>
                                        </p:tgtEl>
                                      </p:cBhvr>
                                    </p:animEffect>
                                  </p:childTnLst>
                                </p:cTn>
                              </p:par>
                            </p:childTnLst>
                          </p:cTn>
                        </p:par>
                        <p:par>
                          <p:cTn id="8" fill="hold">
                            <p:stCondLst>
                              <p:cond delay="1750"/>
                            </p:stCondLst>
                            <p:childTnLst>
                              <p:par>
                                <p:cTn id="9" presetID="14" presetClass="entr" presetSubtype="10" fill="hold" nodeType="afterEffect">
                                  <p:stCondLst>
                                    <p:cond delay="0"/>
                                  </p:stCondLst>
                                  <p:childTnLst>
                                    <p:set>
                                      <p:cBhvr>
                                        <p:cTn id="10" dur="1" fill="hold">
                                          <p:stCondLst>
                                            <p:cond delay="0"/>
                                          </p:stCondLst>
                                        </p:cTn>
                                        <p:tgtEl>
                                          <p:spTgt spid="12291"/>
                                        </p:tgtEl>
                                        <p:attrNameLst>
                                          <p:attrName>style.visibility</p:attrName>
                                        </p:attrNameLst>
                                      </p:cBhvr>
                                      <p:to>
                                        <p:strVal val="visible"/>
                                      </p:to>
                                    </p:set>
                                    <p:animEffect transition="in" filter="randombar(horizontal)">
                                      <p:cBhvr>
                                        <p:cTn id="11" dur="1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p:nvPr/>
        </p:nvGrpSpPr>
        <p:grpSpPr>
          <a:xfrm>
            <a:off x="0" y="6309320"/>
            <a:ext cx="9144000" cy="527806"/>
            <a:chOff x="0" y="6309320"/>
            <a:chExt cx="9144000" cy="527806"/>
          </a:xfrm>
        </p:grpSpPr>
        <p:sp>
          <p:nvSpPr>
            <p:cNvPr id="17" name="CasellaDiTesto 1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9" name="Connettore 1 1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2" name="Titolo 1"/>
          <p:cNvSpPr>
            <a:spLocks noGrp="1"/>
          </p:cNvSpPr>
          <p:nvPr>
            <p:ph type="title"/>
          </p:nvPr>
        </p:nvSpPr>
        <p:spPr/>
        <p:txBody>
          <a:bodyPr/>
          <a:lstStyle/>
          <a:p>
            <a:r>
              <a:rPr lang="it-IT" dirty="0" err="1" smtClean="0"/>
              <a:t>Criticisms</a:t>
            </a:r>
            <a:endParaRPr lang="en-US" dirty="0"/>
          </a:p>
        </p:txBody>
      </p:sp>
      <p:graphicFrame>
        <p:nvGraphicFramePr>
          <p:cNvPr id="3" name="Tabella 2"/>
          <p:cNvGraphicFramePr>
            <a:graphicFrameLocks noGrp="1"/>
          </p:cNvGraphicFramePr>
          <p:nvPr>
            <p:extLst>
              <p:ext uri="{D42A27DB-BD31-4B8C-83A1-F6EECF244321}">
                <p14:modId xmlns:p14="http://schemas.microsoft.com/office/powerpoint/2010/main" val="564987329"/>
              </p:ext>
            </p:extLst>
          </p:nvPr>
        </p:nvGraphicFramePr>
        <p:xfrm>
          <a:off x="899592" y="1556792"/>
          <a:ext cx="6992188" cy="2339737"/>
        </p:xfrm>
        <a:graphic>
          <a:graphicData uri="http://schemas.openxmlformats.org/drawingml/2006/table">
            <a:tbl>
              <a:tblPr firstRow="1" firstCol="1" bandRow="1">
                <a:tableStyleId>{5C22544A-7EE6-4342-B048-85BDC9FD1C3A}</a:tableStyleId>
              </a:tblPr>
              <a:tblGrid>
                <a:gridCol w="1589559"/>
                <a:gridCol w="1558798"/>
                <a:gridCol w="1370886"/>
                <a:gridCol w="2472945"/>
              </a:tblGrid>
              <a:tr h="269642">
                <a:tc gridSpan="4">
                  <a:txBody>
                    <a:bodyPr/>
                    <a:lstStyle/>
                    <a:p>
                      <a:pPr marR="139700" algn="ctr">
                        <a:lnSpc>
                          <a:spcPct val="115000"/>
                        </a:lnSpc>
                        <a:spcBef>
                          <a:spcPts val="1000"/>
                        </a:spcBef>
                        <a:spcAft>
                          <a:spcPts val="0"/>
                        </a:spcAft>
                      </a:pPr>
                      <a:r>
                        <a:rPr lang="en-US" sz="1400" dirty="0">
                          <a:effectLst/>
                        </a:rPr>
                        <a:t>Main actors in LED lighting supply chain</a:t>
                      </a:r>
                      <a:r>
                        <a:rPr lang="en-US" sz="1100" dirty="0">
                          <a:effectLst/>
                        </a:rPr>
                        <a:t>.</a:t>
                      </a:r>
                      <a:r>
                        <a:rPr lang="en-US" sz="1100" baseline="30000" dirty="0">
                          <a:effectLst/>
                        </a:rPr>
                        <a:t>1</a:t>
                      </a:r>
                      <a:r>
                        <a:rPr lang="en-US" sz="1100" dirty="0">
                          <a:effectLst/>
                        </a:rPr>
                        <a:t> </a:t>
                      </a:r>
                      <a:endParaRPr lang="en-US" sz="1100" dirty="0">
                        <a:solidFill>
                          <a:srgbClr val="000000"/>
                        </a:solidFill>
                        <a:effectLst/>
                        <a:latin typeface="Calibri"/>
                        <a:ea typeface="MS Mincho"/>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211888">
                <a:tc>
                  <a:txBody>
                    <a:bodyPr/>
                    <a:lstStyle/>
                    <a:p>
                      <a:pPr marR="139700" algn="ctr">
                        <a:lnSpc>
                          <a:spcPct val="115000"/>
                        </a:lnSpc>
                        <a:spcBef>
                          <a:spcPts val="1000"/>
                        </a:spcBef>
                        <a:spcAft>
                          <a:spcPts val="0"/>
                        </a:spcAft>
                      </a:pPr>
                      <a:r>
                        <a:rPr lang="en-US" sz="1100">
                          <a:effectLst/>
                        </a:rPr>
                        <a:t> </a:t>
                      </a:r>
                      <a:endParaRPr lang="en-US" sz="1100">
                        <a:solidFill>
                          <a:srgbClr val="000000"/>
                        </a:solidFill>
                        <a:effectLst/>
                        <a:latin typeface="Calibri"/>
                        <a:ea typeface="MS Mincho"/>
                        <a:cs typeface="Times New Roman"/>
                      </a:endParaRPr>
                    </a:p>
                  </a:txBody>
                  <a:tcPr marL="68580" marR="68580" marT="0" marB="0"/>
                </a:tc>
                <a:tc>
                  <a:txBody>
                    <a:bodyPr/>
                    <a:lstStyle/>
                    <a:p>
                      <a:pPr marR="139700" algn="ctr">
                        <a:lnSpc>
                          <a:spcPct val="115000"/>
                        </a:lnSpc>
                        <a:spcBef>
                          <a:spcPts val="1000"/>
                        </a:spcBef>
                        <a:spcAft>
                          <a:spcPts val="0"/>
                        </a:spcAft>
                      </a:pPr>
                      <a:r>
                        <a:rPr lang="en-US" sz="1100">
                          <a:effectLst/>
                        </a:rPr>
                        <a:t>Europe</a:t>
                      </a:r>
                      <a:endParaRPr lang="en-US" sz="1100">
                        <a:solidFill>
                          <a:srgbClr val="000000"/>
                        </a:solidFill>
                        <a:effectLst/>
                        <a:latin typeface="Calibri"/>
                        <a:ea typeface="MS Mincho"/>
                        <a:cs typeface="Times New Roman"/>
                      </a:endParaRPr>
                    </a:p>
                  </a:txBody>
                  <a:tcPr marL="68580" marR="68580" marT="0" marB="0"/>
                </a:tc>
                <a:tc>
                  <a:txBody>
                    <a:bodyPr/>
                    <a:lstStyle/>
                    <a:p>
                      <a:pPr marR="139700" algn="ctr">
                        <a:lnSpc>
                          <a:spcPct val="115000"/>
                        </a:lnSpc>
                        <a:spcBef>
                          <a:spcPts val="1000"/>
                        </a:spcBef>
                        <a:spcAft>
                          <a:spcPts val="0"/>
                        </a:spcAft>
                      </a:pPr>
                      <a:r>
                        <a:rPr lang="en-US" sz="1100">
                          <a:effectLst/>
                        </a:rPr>
                        <a:t>North America</a:t>
                      </a:r>
                      <a:endParaRPr lang="en-US" sz="1100">
                        <a:solidFill>
                          <a:srgbClr val="000000"/>
                        </a:solidFill>
                        <a:effectLst/>
                        <a:latin typeface="Calibri"/>
                        <a:ea typeface="MS Mincho"/>
                        <a:cs typeface="Times New Roman"/>
                      </a:endParaRPr>
                    </a:p>
                  </a:txBody>
                  <a:tcPr marL="68580" marR="68580" marT="0" marB="0"/>
                </a:tc>
                <a:tc>
                  <a:txBody>
                    <a:bodyPr/>
                    <a:lstStyle/>
                    <a:p>
                      <a:pPr marR="139700" algn="ctr">
                        <a:lnSpc>
                          <a:spcPct val="115000"/>
                        </a:lnSpc>
                        <a:spcBef>
                          <a:spcPts val="1000"/>
                        </a:spcBef>
                        <a:spcAft>
                          <a:spcPts val="0"/>
                        </a:spcAft>
                      </a:pPr>
                      <a:r>
                        <a:rPr lang="en-US" sz="1100">
                          <a:effectLst/>
                        </a:rPr>
                        <a:t>Asia</a:t>
                      </a:r>
                      <a:endParaRPr lang="en-US" sz="1100">
                        <a:solidFill>
                          <a:srgbClr val="000000"/>
                        </a:solidFill>
                        <a:effectLst/>
                        <a:latin typeface="Calibri"/>
                        <a:ea typeface="MS Mincho"/>
                        <a:cs typeface="Times New Roman"/>
                      </a:endParaRPr>
                    </a:p>
                  </a:txBody>
                  <a:tcPr marL="68580" marR="68580" marT="0" marB="0"/>
                </a:tc>
              </a:tr>
              <a:tr h="314347">
                <a:tc>
                  <a:txBody>
                    <a:bodyPr/>
                    <a:lstStyle/>
                    <a:p>
                      <a:pPr marR="139700" algn="ctr">
                        <a:lnSpc>
                          <a:spcPct val="115000"/>
                        </a:lnSpc>
                        <a:spcBef>
                          <a:spcPts val="1000"/>
                        </a:spcBef>
                        <a:spcAft>
                          <a:spcPts val="0"/>
                        </a:spcAft>
                      </a:pPr>
                      <a:r>
                        <a:rPr lang="en-US" sz="1100">
                          <a:effectLst/>
                        </a:rPr>
                        <a:t>REE Production</a:t>
                      </a:r>
                      <a:endParaRPr lang="en-US" sz="1100">
                        <a:solidFill>
                          <a:srgbClr val="000000"/>
                        </a:solidFill>
                        <a:effectLst/>
                        <a:latin typeface="Calibri"/>
                        <a:ea typeface="MS Mincho"/>
                        <a:cs typeface="Times New Roman"/>
                      </a:endParaRPr>
                    </a:p>
                  </a:txBody>
                  <a:tcPr marL="68580" marR="68580" marT="0" marB="0" anchor="ctr"/>
                </a:tc>
                <a:tc>
                  <a:txBody>
                    <a:bodyPr/>
                    <a:lstStyle/>
                    <a:p>
                      <a:pPr marR="139700" algn="ctr">
                        <a:lnSpc>
                          <a:spcPct val="115000"/>
                        </a:lnSpc>
                        <a:spcBef>
                          <a:spcPts val="1000"/>
                        </a:spcBef>
                        <a:spcAft>
                          <a:spcPts val="0"/>
                        </a:spcAft>
                      </a:pPr>
                      <a:r>
                        <a:rPr lang="en-US" sz="1100">
                          <a:solidFill>
                            <a:srgbClr val="FF0000"/>
                          </a:solidFill>
                          <a:effectLst/>
                        </a:rPr>
                        <a:t>- - -</a:t>
                      </a:r>
                      <a:endParaRPr lang="en-US" sz="1100">
                        <a:solidFill>
                          <a:srgbClr val="FF0000"/>
                        </a:solidFill>
                        <a:effectLst/>
                        <a:latin typeface="Calibri"/>
                        <a:ea typeface="MS Mincho"/>
                        <a:cs typeface="Times New Roman"/>
                      </a:endParaRPr>
                    </a:p>
                  </a:txBody>
                  <a:tcPr marL="68580" marR="68580" marT="0" marB="0" anchor="ctr"/>
                </a:tc>
                <a:tc>
                  <a:txBody>
                    <a:bodyPr/>
                    <a:lstStyle/>
                    <a:p>
                      <a:pPr marR="139700" algn="ctr">
                        <a:lnSpc>
                          <a:spcPct val="115000"/>
                        </a:lnSpc>
                        <a:spcBef>
                          <a:spcPts val="1000"/>
                        </a:spcBef>
                        <a:spcAft>
                          <a:spcPts val="0"/>
                        </a:spcAft>
                      </a:pPr>
                      <a:r>
                        <a:rPr lang="en-US" sz="1100" dirty="0">
                          <a:solidFill>
                            <a:srgbClr val="FF0000"/>
                          </a:solidFill>
                          <a:effectLst/>
                        </a:rPr>
                        <a:t>- - -</a:t>
                      </a:r>
                      <a:endParaRPr lang="en-US" sz="1100" dirty="0">
                        <a:solidFill>
                          <a:srgbClr val="FF0000"/>
                        </a:solidFill>
                        <a:effectLst/>
                        <a:latin typeface="Calibri"/>
                        <a:ea typeface="MS Mincho"/>
                        <a:cs typeface="Times New Roman"/>
                      </a:endParaRPr>
                    </a:p>
                  </a:txBody>
                  <a:tcPr marL="68580" marR="68580" marT="0" marB="0" anchor="ctr"/>
                </a:tc>
                <a:tc>
                  <a:txBody>
                    <a:bodyPr/>
                    <a:lstStyle/>
                    <a:p>
                      <a:pPr marR="139700" algn="ctr">
                        <a:lnSpc>
                          <a:spcPct val="115000"/>
                        </a:lnSpc>
                        <a:spcBef>
                          <a:spcPts val="1000"/>
                        </a:spcBef>
                        <a:spcAft>
                          <a:spcPts val="0"/>
                        </a:spcAft>
                      </a:pPr>
                      <a:r>
                        <a:rPr lang="en-US" sz="1100" dirty="0">
                          <a:solidFill>
                            <a:srgbClr val="FF0000"/>
                          </a:solidFill>
                          <a:effectLst/>
                        </a:rPr>
                        <a:t>95–99% China</a:t>
                      </a:r>
                      <a:endParaRPr lang="en-US" sz="1100" dirty="0">
                        <a:solidFill>
                          <a:srgbClr val="FF0000"/>
                        </a:solidFill>
                        <a:effectLst/>
                        <a:latin typeface="Calibri"/>
                        <a:ea typeface="MS Mincho"/>
                        <a:cs typeface="Times New Roman"/>
                      </a:endParaRPr>
                    </a:p>
                  </a:txBody>
                  <a:tcPr marL="68580" marR="68580" marT="0" marB="0" anchor="ctr"/>
                </a:tc>
              </a:tr>
              <a:tr h="585249">
                <a:tc>
                  <a:txBody>
                    <a:bodyPr/>
                    <a:lstStyle/>
                    <a:p>
                      <a:pPr marR="139700" algn="ctr">
                        <a:lnSpc>
                          <a:spcPct val="115000"/>
                        </a:lnSpc>
                        <a:spcBef>
                          <a:spcPts val="1000"/>
                        </a:spcBef>
                        <a:spcAft>
                          <a:spcPts val="0"/>
                        </a:spcAft>
                      </a:pPr>
                      <a:r>
                        <a:rPr lang="en-US" sz="1100">
                          <a:effectLst/>
                        </a:rPr>
                        <a:t>LED Manufacturing</a:t>
                      </a:r>
                      <a:endParaRPr lang="en-US" sz="1100">
                        <a:solidFill>
                          <a:srgbClr val="000000"/>
                        </a:solidFill>
                        <a:effectLst/>
                        <a:latin typeface="Calibri"/>
                        <a:ea typeface="MS Mincho"/>
                        <a:cs typeface="Times New Roman"/>
                      </a:endParaRPr>
                    </a:p>
                  </a:txBody>
                  <a:tcPr marL="68580" marR="68580" marT="0" marB="0" anchor="ctr"/>
                </a:tc>
                <a:tc>
                  <a:txBody>
                    <a:bodyPr/>
                    <a:lstStyle/>
                    <a:p>
                      <a:pPr marR="139700" algn="ctr">
                        <a:lnSpc>
                          <a:spcPct val="115000"/>
                        </a:lnSpc>
                        <a:spcBef>
                          <a:spcPts val="1000"/>
                        </a:spcBef>
                        <a:spcAft>
                          <a:spcPts val="0"/>
                        </a:spcAft>
                      </a:pPr>
                      <a:r>
                        <a:rPr lang="en-US" sz="1100">
                          <a:effectLst/>
                        </a:rPr>
                        <a:t>OSRAM,Optogan,</a:t>
                      </a:r>
                    </a:p>
                    <a:p>
                      <a:pPr marR="139700" algn="ctr">
                        <a:lnSpc>
                          <a:spcPct val="115000"/>
                        </a:lnSpc>
                        <a:spcBef>
                          <a:spcPts val="1000"/>
                        </a:spcBef>
                        <a:spcAft>
                          <a:spcPts val="0"/>
                        </a:spcAft>
                      </a:pPr>
                      <a:r>
                        <a:rPr lang="en-US" sz="1100">
                          <a:effectLst/>
                        </a:rPr>
                        <a:t>Valtavalo</a:t>
                      </a:r>
                      <a:endParaRPr lang="en-US" sz="1100">
                        <a:solidFill>
                          <a:srgbClr val="000000"/>
                        </a:solidFill>
                        <a:effectLst/>
                        <a:latin typeface="Calibri"/>
                        <a:ea typeface="MS Mincho"/>
                        <a:cs typeface="Times New Roman"/>
                      </a:endParaRPr>
                    </a:p>
                  </a:txBody>
                  <a:tcPr marL="68580" marR="68580" marT="0" marB="0" anchor="ctr"/>
                </a:tc>
                <a:tc>
                  <a:txBody>
                    <a:bodyPr/>
                    <a:lstStyle/>
                    <a:p>
                      <a:pPr marR="139700" algn="ctr">
                        <a:lnSpc>
                          <a:spcPct val="115000"/>
                        </a:lnSpc>
                        <a:spcBef>
                          <a:spcPts val="1000"/>
                        </a:spcBef>
                        <a:spcAft>
                          <a:spcPts val="0"/>
                        </a:spcAft>
                      </a:pPr>
                      <a:r>
                        <a:rPr lang="en-US" sz="1100">
                          <a:effectLst/>
                        </a:rPr>
                        <a:t>Philips LumiLed</a:t>
                      </a:r>
                      <a:endParaRPr lang="en-US" sz="1100">
                        <a:solidFill>
                          <a:srgbClr val="000000"/>
                        </a:solidFill>
                        <a:effectLst/>
                        <a:latin typeface="Calibri"/>
                        <a:ea typeface="MS Mincho"/>
                        <a:cs typeface="Times New Roman"/>
                      </a:endParaRPr>
                    </a:p>
                  </a:txBody>
                  <a:tcPr marL="68580" marR="68580" marT="0" marB="0" anchor="ctr"/>
                </a:tc>
                <a:tc>
                  <a:txBody>
                    <a:bodyPr/>
                    <a:lstStyle/>
                    <a:p>
                      <a:pPr marR="139700" algn="ctr">
                        <a:lnSpc>
                          <a:spcPct val="115000"/>
                        </a:lnSpc>
                        <a:spcBef>
                          <a:spcPts val="1000"/>
                        </a:spcBef>
                        <a:spcAft>
                          <a:spcPts val="0"/>
                        </a:spcAft>
                      </a:pPr>
                      <a:r>
                        <a:rPr lang="en-US" sz="1100" dirty="0">
                          <a:effectLst/>
                        </a:rPr>
                        <a:t>75- 80 % Asia</a:t>
                      </a:r>
                    </a:p>
                    <a:p>
                      <a:pPr marR="139700" algn="ctr">
                        <a:lnSpc>
                          <a:spcPct val="115000"/>
                        </a:lnSpc>
                        <a:spcBef>
                          <a:spcPts val="1000"/>
                        </a:spcBef>
                        <a:spcAft>
                          <a:spcPts val="0"/>
                        </a:spcAft>
                      </a:pPr>
                      <a:r>
                        <a:rPr lang="en-US" sz="1100" dirty="0">
                          <a:effectLst/>
                        </a:rPr>
                        <a:t>Nichia, Edison </a:t>
                      </a:r>
                      <a:r>
                        <a:rPr lang="en-US" sz="1100" dirty="0" err="1">
                          <a:effectLst/>
                        </a:rPr>
                        <a:t>Opto</a:t>
                      </a:r>
                      <a:r>
                        <a:rPr lang="en-US" sz="1100" dirty="0">
                          <a:effectLst/>
                        </a:rPr>
                        <a:t>, </a:t>
                      </a:r>
                      <a:r>
                        <a:rPr lang="en-US" sz="1100" dirty="0" err="1">
                          <a:effectLst/>
                        </a:rPr>
                        <a:t>Epistar</a:t>
                      </a:r>
                      <a:endParaRPr lang="en-US" sz="1100" dirty="0">
                        <a:solidFill>
                          <a:srgbClr val="000000"/>
                        </a:solidFill>
                        <a:effectLst/>
                        <a:latin typeface="Calibri"/>
                        <a:ea typeface="MS Mincho"/>
                        <a:cs typeface="Times New Roman"/>
                      </a:endParaRPr>
                    </a:p>
                  </a:txBody>
                  <a:tcPr marL="68580" marR="68580" marT="0" marB="0" anchor="ctr"/>
                </a:tc>
              </a:tr>
              <a:tr h="958611">
                <a:tc>
                  <a:txBody>
                    <a:bodyPr/>
                    <a:lstStyle/>
                    <a:p>
                      <a:pPr marR="139700" algn="ctr">
                        <a:lnSpc>
                          <a:spcPct val="115000"/>
                        </a:lnSpc>
                        <a:spcBef>
                          <a:spcPts val="1000"/>
                        </a:spcBef>
                        <a:spcAft>
                          <a:spcPts val="0"/>
                        </a:spcAft>
                      </a:pPr>
                      <a:r>
                        <a:rPr lang="en-US" sz="1100">
                          <a:effectLst/>
                        </a:rPr>
                        <a:t>LED Assembly</a:t>
                      </a:r>
                      <a:endParaRPr lang="en-US" sz="1100">
                        <a:solidFill>
                          <a:srgbClr val="000000"/>
                        </a:solidFill>
                        <a:effectLst/>
                        <a:latin typeface="Calibri"/>
                        <a:ea typeface="MS Mincho"/>
                        <a:cs typeface="Times New Roman"/>
                      </a:endParaRPr>
                    </a:p>
                  </a:txBody>
                  <a:tcPr marL="68580" marR="68580" marT="0" marB="0" anchor="ctr"/>
                </a:tc>
                <a:tc>
                  <a:txBody>
                    <a:bodyPr/>
                    <a:lstStyle/>
                    <a:p>
                      <a:pPr marR="139700" algn="ctr">
                        <a:lnSpc>
                          <a:spcPct val="115000"/>
                        </a:lnSpc>
                        <a:spcBef>
                          <a:spcPts val="1000"/>
                        </a:spcBef>
                        <a:spcAft>
                          <a:spcPts val="0"/>
                        </a:spcAft>
                      </a:pPr>
                      <a:r>
                        <a:rPr lang="en-US" sz="1100">
                          <a:effectLst/>
                        </a:rPr>
                        <a:t>OSRAM</a:t>
                      </a:r>
                    </a:p>
                    <a:p>
                      <a:pPr marR="139700" algn="ctr">
                        <a:lnSpc>
                          <a:spcPct val="115000"/>
                        </a:lnSpc>
                        <a:spcBef>
                          <a:spcPts val="1000"/>
                        </a:spcBef>
                        <a:spcAft>
                          <a:spcPts val="0"/>
                        </a:spcAft>
                      </a:pPr>
                      <a:r>
                        <a:rPr lang="en-US" sz="1100">
                          <a:effectLst/>
                        </a:rPr>
                        <a:t>Philips Lighting</a:t>
                      </a:r>
                    </a:p>
                    <a:p>
                      <a:pPr marR="139700" algn="ctr">
                        <a:lnSpc>
                          <a:spcPct val="115000"/>
                        </a:lnSpc>
                        <a:spcBef>
                          <a:spcPts val="1000"/>
                        </a:spcBef>
                        <a:spcAft>
                          <a:spcPts val="0"/>
                        </a:spcAft>
                      </a:pPr>
                      <a:r>
                        <a:rPr lang="en-US" sz="1100">
                          <a:effectLst/>
                        </a:rPr>
                        <a:t>Havells-Sylvania</a:t>
                      </a:r>
                      <a:endParaRPr lang="en-US" sz="1100">
                        <a:solidFill>
                          <a:srgbClr val="000000"/>
                        </a:solidFill>
                        <a:effectLst/>
                        <a:latin typeface="Calibri"/>
                        <a:ea typeface="MS Mincho"/>
                        <a:cs typeface="Times New Roman"/>
                      </a:endParaRPr>
                    </a:p>
                  </a:txBody>
                  <a:tcPr marL="68580" marR="68580" marT="0" marB="0" anchor="ctr"/>
                </a:tc>
                <a:tc>
                  <a:txBody>
                    <a:bodyPr/>
                    <a:lstStyle/>
                    <a:p>
                      <a:pPr marR="139700" algn="ctr">
                        <a:lnSpc>
                          <a:spcPct val="115000"/>
                        </a:lnSpc>
                        <a:spcBef>
                          <a:spcPts val="1000"/>
                        </a:spcBef>
                        <a:spcAft>
                          <a:spcPts val="0"/>
                        </a:spcAft>
                      </a:pPr>
                      <a:r>
                        <a:rPr lang="en-US" sz="1100" dirty="0">
                          <a:effectLst/>
                        </a:rPr>
                        <a:t>Ge Lighting</a:t>
                      </a:r>
                      <a:endParaRPr lang="en-US" sz="1100" dirty="0">
                        <a:solidFill>
                          <a:srgbClr val="000000"/>
                        </a:solidFill>
                        <a:effectLst/>
                        <a:latin typeface="Calibri"/>
                        <a:ea typeface="MS Mincho"/>
                        <a:cs typeface="Times New Roman"/>
                      </a:endParaRPr>
                    </a:p>
                  </a:txBody>
                  <a:tcPr marL="68580" marR="68580" marT="0" marB="0" anchor="ctr"/>
                </a:tc>
                <a:tc>
                  <a:txBody>
                    <a:bodyPr/>
                    <a:lstStyle/>
                    <a:p>
                      <a:pPr marR="139700" algn="ctr">
                        <a:lnSpc>
                          <a:spcPct val="115000"/>
                        </a:lnSpc>
                        <a:spcBef>
                          <a:spcPts val="1000"/>
                        </a:spcBef>
                        <a:spcAft>
                          <a:spcPts val="0"/>
                        </a:spcAft>
                      </a:pPr>
                      <a:r>
                        <a:rPr lang="en-US" sz="1100" dirty="0">
                          <a:effectLst/>
                        </a:rPr>
                        <a:t>Samsung </a:t>
                      </a:r>
                      <a:r>
                        <a:rPr lang="en-US" sz="1100" dirty="0" err="1">
                          <a:effectLst/>
                        </a:rPr>
                        <a:t>LED,Nichia</a:t>
                      </a:r>
                      <a:r>
                        <a:rPr lang="en-US" sz="1100" dirty="0">
                          <a:effectLst/>
                        </a:rPr>
                        <a:t>, </a:t>
                      </a:r>
                      <a:r>
                        <a:rPr lang="en-US" sz="1100" dirty="0" err="1">
                          <a:effectLst/>
                        </a:rPr>
                        <a:t>Epistar</a:t>
                      </a:r>
                      <a:r>
                        <a:rPr lang="en-US" sz="1100" dirty="0">
                          <a:effectLst/>
                        </a:rPr>
                        <a:t>, Toshiba, Sharp,  LG electronics</a:t>
                      </a:r>
                      <a:endParaRPr lang="en-US" sz="1100" dirty="0">
                        <a:solidFill>
                          <a:srgbClr val="000000"/>
                        </a:solidFill>
                        <a:effectLst/>
                        <a:latin typeface="Calibri"/>
                        <a:ea typeface="MS Mincho"/>
                        <a:cs typeface="Times New Roman"/>
                      </a:endParaRPr>
                    </a:p>
                  </a:txBody>
                  <a:tcPr marL="68580" marR="68580" marT="0" marB="0" anchor="ctr"/>
                </a:tc>
              </a:tr>
            </a:tbl>
          </a:graphicData>
        </a:graphic>
      </p:graphicFrame>
      <p:sp>
        <p:nvSpPr>
          <p:cNvPr id="4" name="Ovale 3"/>
          <p:cNvSpPr/>
          <p:nvPr/>
        </p:nvSpPr>
        <p:spPr>
          <a:xfrm>
            <a:off x="683568" y="1844824"/>
            <a:ext cx="7272808"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 name="Group 5"/>
          <p:cNvGrpSpPr/>
          <p:nvPr/>
        </p:nvGrpSpPr>
        <p:grpSpPr>
          <a:xfrm>
            <a:off x="8457885" y="374977"/>
            <a:ext cx="622615" cy="521317"/>
            <a:chOff x="724759" y="4481661"/>
            <a:chExt cx="1361698" cy="1315360"/>
          </a:xfrm>
        </p:grpSpPr>
        <p:sp>
          <p:nvSpPr>
            <p:cNvPr id="7"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w="28575">
              <a:solidFill>
                <a:schemeClr val="bg1"/>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8"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9" name="Oval 27"/>
              <p:cNvSpPr/>
              <p:nvPr/>
            </p:nvSpPr>
            <p:spPr>
              <a:xfrm>
                <a:off x="4917745" y="2429067"/>
                <a:ext cx="2295331" cy="2295332"/>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0" name="Oval 28"/>
              <p:cNvSpPr/>
              <p:nvPr/>
            </p:nvSpPr>
            <p:spPr>
              <a:xfrm>
                <a:off x="5484130" y="2913213"/>
                <a:ext cx="1253454" cy="1253453"/>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1" name="Oval 29"/>
              <p:cNvSpPr/>
              <p:nvPr/>
            </p:nvSpPr>
            <p:spPr>
              <a:xfrm>
                <a:off x="5972471" y="2235200"/>
                <a:ext cx="1530226" cy="1530226"/>
              </a:xfrm>
              <a:prstGeom prst="ellipse">
                <a:avLst/>
              </a:prstGeom>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41" y="5036369"/>
            <a:ext cx="2072671" cy="937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0612" y="5436852"/>
            <a:ext cx="1944216" cy="130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975" y="5265675"/>
            <a:ext cx="219075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102" y="4418390"/>
            <a:ext cx="2137420" cy="112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sellaDiTesto 12"/>
          <p:cNvSpPr txBox="1"/>
          <p:nvPr/>
        </p:nvSpPr>
        <p:spPr>
          <a:xfrm>
            <a:off x="695636" y="4263876"/>
            <a:ext cx="4341701" cy="646331"/>
          </a:xfrm>
          <a:prstGeom prst="rect">
            <a:avLst/>
          </a:prstGeom>
          <a:noFill/>
        </p:spPr>
        <p:txBody>
          <a:bodyPr wrap="none" rtlCol="0">
            <a:spAutoFit/>
          </a:bodyPr>
          <a:lstStyle/>
          <a:p>
            <a:r>
              <a:rPr lang="it-IT" b="1" dirty="0" err="1" smtClean="0">
                <a:solidFill>
                  <a:srgbClr val="FF0000"/>
                </a:solidFill>
              </a:rPr>
              <a:t>Toxic</a:t>
            </a:r>
            <a:r>
              <a:rPr lang="it-IT" b="1" dirty="0" smtClean="0">
                <a:solidFill>
                  <a:srgbClr val="FF0000"/>
                </a:solidFill>
              </a:rPr>
              <a:t> Lake in Baotou (China)</a:t>
            </a:r>
          </a:p>
          <a:p>
            <a:r>
              <a:rPr lang="it-IT" b="1" dirty="0" err="1" smtClean="0">
                <a:solidFill>
                  <a:srgbClr val="FF0000"/>
                </a:solidFill>
              </a:rPr>
              <a:t>About</a:t>
            </a:r>
            <a:r>
              <a:rPr lang="it-IT" b="1" dirty="0" smtClean="0">
                <a:solidFill>
                  <a:srgbClr val="FF0000"/>
                </a:solidFill>
              </a:rPr>
              <a:t> 75 % world production of rare </a:t>
            </a:r>
            <a:r>
              <a:rPr lang="it-IT" b="1" dirty="0" err="1" smtClean="0">
                <a:solidFill>
                  <a:srgbClr val="FF0000"/>
                </a:solidFill>
              </a:rPr>
              <a:t>earths</a:t>
            </a:r>
            <a:endParaRPr lang="en-US" b="1" dirty="0">
              <a:solidFill>
                <a:srgbClr val="FF0000"/>
              </a:solidFill>
            </a:endParaRPr>
          </a:p>
        </p:txBody>
      </p:sp>
    </p:spTree>
    <p:extLst>
      <p:ext uri="{BB962C8B-B14F-4D97-AF65-F5344CB8AC3E}">
        <p14:creationId xmlns:p14="http://schemas.microsoft.com/office/powerpoint/2010/main" val="120484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fade">
                                      <p:cBhvr>
                                        <p:cTn id="15" dur="500"/>
                                        <p:tgtEl>
                                          <p:spTgt spid="28674"/>
                                        </p:tgtEl>
                                      </p:cBhvr>
                                    </p:animEffect>
                                  </p:childTnLst>
                                </p:cTn>
                              </p:par>
                              <p:par>
                                <p:cTn id="16" presetID="10" presetClass="entr" presetSubtype="0" fill="hold" nodeType="withEffect">
                                  <p:stCondLst>
                                    <p:cond delay="0"/>
                                  </p:stCondLst>
                                  <p:childTnLst>
                                    <p:set>
                                      <p:cBhvr>
                                        <p:cTn id="17" dur="1" fill="hold">
                                          <p:stCondLst>
                                            <p:cond delay="0"/>
                                          </p:stCondLst>
                                        </p:cTn>
                                        <p:tgtEl>
                                          <p:spTgt spid="28675"/>
                                        </p:tgtEl>
                                        <p:attrNameLst>
                                          <p:attrName>style.visibility</p:attrName>
                                        </p:attrNameLst>
                                      </p:cBhvr>
                                      <p:to>
                                        <p:strVal val="visible"/>
                                      </p:to>
                                    </p:set>
                                    <p:animEffect transition="in" filter="fade">
                                      <p:cBhvr>
                                        <p:cTn id="18" dur="500"/>
                                        <p:tgtEl>
                                          <p:spTgt spid="28675"/>
                                        </p:tgtEl>
                                      </p:cBhvr>
                                    </p:animEffect>
                                  </p:childTnLst>
                                </p:cTn>
                              </p:par>
                              <p:par>
                                <p:cTn id="19" presetID="10" presetClass="entr" presetSubtype="0" fill="hold" nodeType="withEffect">
                                  <p:stCondLst>
                                    <p:cond delay="0"/>
                                  </p:stCondLst>
                                  <p:childTnLst>
                                    <p:set>
                                      <p:cBhvr>
                                        <p:cTn id="20" dur="1" fill="hold">
                                          <p:stCondLst>
                                            <p:cond delay="0"/>
                                          </p:stCondLst>
                                        </p:cTn>
                                        <p:tgtEl>
                                          <p:spTgt spid="28676"/>
                                        </p:tgtEl>
                                        <p:attrNameLst>
                                          <p:attrName>style.visibility</p:attrName>
                                        </p:attrNameLst>
                                      </p:cBhvr>
                                      <p:to>
                                        <p:strVal val="visible"/>
                                      </p:to>
                                    </p:set>
                                    <p:animEffect transition="in" filter="fade">
                                      <p:cBhvr>
                                        <p:cTn id="21" dur="500"/>
                                        <p:tgtEl>
                                          <p:spTgt spid="28676"/>
                                        </p:tgtEl>
                                      </p:cBhvr>
                                    </p:animEffect>
                                  </p:childTnLst>
                                </p:cTn>
                              </p:par>
                              <p:par>
                                <p:cTn id="22" presetID="10" presetClass="entr" presetSubtype="0" fill="hold" nodeType="withEffect">
                                  <p:stCondLst>
                                    <p:cond delay="0"/>
                                  </p:stCondLst>
                                  <p:childTnLst>
                                    <p:set>
                                      <p:cBhvr>
                                        <p:cTn id="23" dur="1" fill="hold">
                                          <p:stCondLst>
                                            <p:cond delay="0"/>
                                          </p:stCondLst>
                                        </p:cTn>
                                        <p:tgtEl>
                                          <p:spTgt spid="28677"/>
                                        </p:tgtEl>
                                        <p:attrNameLst>
                                          <p:attrName>style.visibility</p:attrName>
                                        </p:attrNameLst>
                                      </p:cBhvr>
                                      <p:to>
                                        <p:strVal val="visible"/>
                                      </p:to>
                                    </p:set>
                                    <p:animEffect transition="in" filter="fade">
                                      <p:cBhvr>
                                        <p:cTn id="24"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moxa.com/Innovation/images/DT-diagra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6341365" y="2195005"/>
            <a:ext cx="1620971" cy="1594035"/>
            <a:chOff x="5572332" y="1576712"/>
            <a:chExt cx="1368593" cy="1315363"/>
          </a:xfrm>
        </p:grpSpPr>
        <p:sp>
          <p:nvSpPr>
            <p:cNvPr id="66" name="Rectangle 19"/>
            <p:cNvSpPr/>
            <p:nvPr/>
          </p:nvSpPr>
          <p:spPr>
            <a:xfrm rot="21599113">
              <a:off x="5572332" y="1581530"/>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2">
              <a:schemeClr val="accent2"/>
            </a:fillRef>
            <a:effectRef idx="1">
              <a:schemeClr val="accent2"/>
            </a:effectRef>
            <a:fontRef idx="minor">
              <a:schemeClr val="dk1"/>
            </a:fontRef>
          </p:style>
          <p:txBody>
            <a:bodyPr lIns="45720" tIns="45720" rIns="45720" bIns="45720" rtlCol="0" anchor="ctr"/>
            <a:lstStyle/>
            <a:p>
              <a:pPr algn="ctr"/>
              <a:endParaRPr lang="en-US" sz="2000" dirty="0">
                <a:solidFill>
                  <a:schemeClr val="tx1"/>
                </a:solidFill>
                <a:latin typeface="Arial" pitchFamily="34" charset="0"/>
                <a:cs typeface="Arial" pitchFamily="34" charset="0"/>
              </a:endParaRPr>
            </a:p>
          </p:txBody>
        </p:sp>
        <p:grpSp>
          <p:nvGrpSpPr>
            <p:cNvPr id="67" name="Group 66"/>
            <p:cNvGrpSpPr/>
            <p:nvPr/>
          </p:nvGrpSpPr>
          <p:grpSpPr>
            <a:xfrm rot="21599113">
              <a:off x="5983932" y="1879944"/>
              <a:ext cx="525215" cy="108470"/>
              <a:chOff x="1608385" y="4223894"/>
              <a:chExt cx="727444" cy="150236"/>
            </a:xfrm>
          </p:grpSpPr>
          <p:sp>
            <p:nvSpPr>
              <p:cNvPr id="76" name="Freeform 75"/>
              <p:cNvSpPr/>
              <p:nvPr/>
            </p:nvSpPr>
            <p:spPr>
              <a:xfrm rot="5400000" flipH="1" flipV="1">
                <a:off x="1937187" y="3956303"/>
                <a:ext cx="45719" cy="703323"/>
              </a:xfrm>
              <a:custGeom>
                <a:avLst/>
                <a:gdLst>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592317 w 1860336"/>
                  <a:gd name="connsiteY18" fmla="*/ 977462 h 1513490"/>
                  <a:gd name="connsiteX19" fmla="*/ 1639614 w 1860336"/>
                  <a:gd name="connsiteY19" fmla="*/ 1008993 h 1513490"/>
                  <a:gd name="connsiteX20" fmla="*/ 1686910 w 1860336"/>
                  <a:gd name="connsiteY20" fmla="*/ 1056290 h 1513490"/>
                  <a:gd name="connsiteX21" fmla="*/ 1734207 w 1860336"/>
                  <a:gd name="connsiteY21" fmla="*/ 1182414 h 1513490"/>
                  <a:gd name="connsiteX22" fmla="*/ 1749973 w 1860336"/>
                  <a:gd name="connsiteY22" fmla="*/ 1229710 h 1513490"/>
                  <a:gd name="connsiteX23" fmla="*/ 1797269 w 1860336"/>
                  <a:gd name="connsiteY23" fmla="*/ 1261241 h 1513490"/>
                  <a:gd name="connsiteX24" fmla="*/ 1813035 w 1860336"/>
                  <a:gd name="connsiteY24" fmla="*/ 1340069 h 1513490"/>
                  <a:gd name="connsiteX25" fmla="*/ 1844566 w 1860336"/>
                  <a:gd name="connsiteY25" fmla="*/ 1387365 h 1513490"/>
                  <a:gd name="connsiteX26" fmla="*/ 1860331 w 1860336"/>
                  <a:gd name="connsiteY26"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592317 w 1860336"/>
                  <a:gd name="connsiteY18" fmla="*/ 977462 h 1513490"/>
                  <a:gd name="connsiteX19" fmla="*/ 1686910 w 1860336"/>
                  <a:gd name="connsiteY19" fmla="*/ 1056290 h 1513490"/>
                  <a:gd name="connsiteX20" fmla="*/ 1734207 w 1860336"/>
                  <a:gd name="connsiteY20" fmla="*/ 1182414 h 1513490"/>
                  <a:gd name="connsiteX21" fmla="*/ 1749973 w 1860336"/>
                  <a:gd name="connsiteY21" fmla="*/ 1229710 h 1513490"/>
                  <a:gd name="connsiteX22" fmla="*/ 1797269 w 1860336"/>
                  <a:gd name="connsiteY22" fmla="*/ 1261241 h 1513490"/>
                  <a:gd name="connsiteX23" fmla="*/ 1813035 w 1860336"/>
                  <a:gd name="connsiteY23" fmla="*/ 1340069 h 1513490"/>
                  <a:gd name="connsiteX24" fmla="*/ 1844566 w 1860336"/>
                  <a:gd name="connsiteY24" fmla="*/ 1387365 h 1513490"/>
                  <a:gd name="connsiteX25" fmla="*/ 1860331 w 1860336"/>
                  <a:gd name="connsiteY25"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686910 w 1860336"/>
                  <a:gd name="connsiteY18" fmla="*/ 1056290 h 1513490"/>
                  <a:gd name="connsiteX19" fmla="*/ 1734207 w 1860336"/>
                  <a:gd name="connsiteY19" fmla="*/ 1182414 h 1513490"/>
                  <a:gd name="connsiteX20" fmla="*/ 1749973 w 1860336"/>
                  <a:gd name="connsiteY20" fmla="*/ 1229710 h 1513490"/>
                  <a:gd name="connsiteX21" fmla="*/ 1797269 w 1860336"/>
                  <a:gd name="connsiteY21" fmla="*/ 1261241 h 1513490"/>
                  <a:gd name="connsiteX22" fmla="*/ 1813035 w 1860336"/>
                  <a:gd name="connsiteY22" fmla="*/ 1340069 h 1513490"/>
                  <a:gd name="connsiteX23" fmla="*/ 1844566 w 1860336"/>
                  <a:gd name="connsiteY23" fmla="*/ 1387365 h 1513490"/>
                  <a:gd name="connsiteX24" fmla="*/ 1860331 w 1860336"/>
                  <a:gd name="connsiteY24"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686910 w 1860336"/>
                  <a:gd name="connsiteY17" fmla="*/ 1056290 h 1513490"/>
                  <a:gd name="connsiteX18" fmla="*/ 1734207 w 1860336"/>
                  <a:gd name="connsiteY18" fmla="*/ 1182414 h 1513490"/>
                  <a:gd name="connsiteX19" fmla="*/ 1749973 w 1860336"/>
                  <a:gd name="connsiteY19" fmla="*/ 1229710 h 1513490"/>
                  <a:gd name="connsiteX20" fmla="*/ 1797269 w 1860336"/>
                  <a:gd name="connsiteY20" fmla="*/ 1261241 h 1513490"/>
                  <a:gd name="connsiteX21" fmla="*/ 1813035 w 1860336"/>
                  <a:gd name="connsiteY21" fmla="*/ 1340069 h 1513490"/>
                  <a:gd name="connsiteX22" fmla="*/ 1844566 w 1860336"/>
                  <a:gd name="connsiteY22" fmla="*/ 1387365 h 1513490"/>
                  <a:gd name="connsiteX23" fmla="*/ 1860331 w 1860336"/>
                  <a:gd name="connsiteY23"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686910 w 1860336"/>
                  <a:gd name="connsiteY16" fmla="*/ 1056290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07097 w 1860336"/>
                  <a:gd name="connsiteY16" fmla="*/ 1149306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18007 w 1860336"/>
                  <a:gd name="connsiteY16" fmla="*/ 1129571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49973 w 1860336"/>
                  <a:gd name="connsiteY16" fmla="*/ 1229710 h 1513490"/>
                  <a:gd name="connsiteX17" fmla="*/ 1797269 w 1860336"/>
                  <a:gd name="connsiteY17" fmla="*/ 1261241 h 1513490"/>
                  <a:gd name="connsiteX18" fmla="*/ 1813035 w 1860336"/>
                  <a:gd name="connsiteY18" fmla="*/ 1340069 h 1513490"/>
                  <a:gd name="connsiteX19" fmla="*/ 1844566 w 1860336"/>
                  <a:gd name="connsiteY19" fmla="*/ 1387365 h 1513490"/>
                  <a:gd name="connsiteX20" fmla="*/ 1860331 w 1860336"/>
                  <a:gd name="connsiteY20"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97269 w 1860336"/>
                  <a:gd name="connsiteY16" fmla="*/ 1261241 h 1513490"/>
                  <a:gd name="connsiteX17" fmla="*/ 1813035 w 1860336"/>
                  <a:gd name="connsiteY17" fmla="*/ 1340069 h 1513490"/>
                  <a:gd name="connsiteX18" fmla="*/ 1844566 w 1860336"/>
                  <a:gd name="connsiteY18" fmla="*/ 1387365 h 1513490"/>
                  <a:gd name="connsiteX19" fmla="*/ 1860331 w 1860336"/>
                  <a:gd name="connsiteY19"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813035 w 1860336"/>
                  <a:gd name="connsiteY16" fmla="*/ 1340069 h 1513490"/>
                  <a:gd name="connsiteX17" fmla="*/ 1844566 w 1860336"/>
                  <a:gd name="connsiteY17" fmla="*/ 1387365 h 1513490"/>
                  <a:gd name="connsiteX18" fmla="*/ 1860331 w 1860336"/>
                  <a:gd name="connsiteY18"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844566 w 1860336"/>
                  <a:gd name="connsiteY16" fmla="*/ 1387365 h 1513490"/>
                  <a:gd name="connsiteX17" fmla="*/ 1860331 w 1860336"/>
                  <a:gd name="connsiteY17"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229710 w 1860331"/>
                  <a:gd name="connsiteY13" fmla="*/ 536028 h 1513490"/>
                  <a:gd name="connsiteX14" fmla="*/ 1308538 w 1860331"/>
                  <a:gd name="connsiteY14" fmla="*/ 599090 h 1513490"/>
                  <a:gd name="connsiteX15" fmla="*/ 1686910 w 1860331"/>
                  <a:gd name="connsiteY15" fmla="*/ 1056290 h 1513490"/>
                  <a:gd name="connsiteX16" fmla="*/ 1860331 w 1860331"/>
                  <a:gd name="connsiteY16"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229710 w 1860331"/>
                  <a:gd name="connsiteY13" fmla="*/ 536028 h 1513490"/>
                  <a:gd name="connsiteX14" fmla="*/ 1686910 w 1860331"/>
                  <a:gd name="connsiteY14" fmla="*/ 1056290 h 1513490"/>
                  <a:gd name="connsiteX15" fmla="*/ 1860331 w 1860331"/>
                  <a:gd name="connsiteY15"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686910 w 1860331"/>
                  <a:gd name="connsiteY13" fmla="*/ 1056290 h 1513490"/>
                  <a:gd name="connsiteX14" fmla="*/ 1860331 w 1860331"/>
                  <a:gd name="connsiteY14"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182414 w 1860331"/>
                  <a:gd name="connsiteY11" fmla="*/ 488731 h 1513490"/>
                  <a:gd name="connsiteX12" fmla="*/ 1686910 w 1860331"/>
                  <a:gd name="connsiteY12" fmla="*/ 1056290 h 1513490"/>
                  <a:gd name="connsiteX13" fmla="*/ 1860331 w 1860331"/>
                  <a:gd name="connsiteY13" fmla="*/ 1513490 h 1513490"/>
                  <a:gd name="connsiteX0" fmla="*/ 0 w 1860331"/>
                  <a:gd name="connsiteY0" fmla="*/ 0 h 1513490"/>
                  <a:gd name="connsiteX1" fmla="*/ 378373 w 1860331"/>
                  <a:gd name="connsiteY1" fmla="*/ 78828 h 1513490"/>
                  <a:gd name="connsiteX2" fmla="*/ 457200 w 1860331"/>
                  <a:gd name="connsiteY2" fmla="*/ 94593 h 1513490"/>
                  <a:gd name="connsiteX3" fmla="*/ 536028 w 1860331"/>
                  <a:gd name="connsiteY3" fmla="*/ 126124 h 1513490"/>
                  <a:gd name="connsiteX4" fmla="*/ 583324 w 1860331"/>
                  <a:gd name="connsiteY4" fmla="*/ 141890 h 1513490"/>
                  <a:gd name="connsiteX5" fmla="*/ 630621 w 1860331"/>
                  <a:gd name="connsiteY5" fmla="*/ 173421 h 1513490"/>
                  <a:gd name="connsiteX6" fmla="*/ 740979 w 1860331"/>
                  <a:gd name="connsiteY6" fmla="*/ 204952 h 1513490"/>
                  <a:gd name="connsiteX7" fmla="*/ 851338 w 1860331"/>
                  <a:gd name="connsiteY7" fmla="*/ 252248 h 1513490"/>
                  <a:gd name="connsiteX8" fmla="*/ 898635 w 1860331"/>
                  <a:gd name="connsiteY8" fmla="*/ 283779 h 1513490"/>
                  <a:gd name="connsiteX9" fmla="*/ 945931 w 1860331"/>
                  <a:gd name="connsiteY9" fmla="*/ 299545 h 1513490"/>
                  <a:gd name="connsiteX10" fmla="*/ 1182414 w 1860331"/>
                  <a:gd name="connsiteY10" fmla="*/ 488731 h 1513490"/>
                  <a:gd name="connsiteX11" fmla="*/ 1686910 w 1860331"/>
                  <a:gd name="connsiteY11" fmla="*/ 1056290 h 1513490"/>
                  <a:gd name="connsiteX12" fmla="*/ 1860331 w 1860331"/>
                  <a:gd name="connsiteY12" fmla="*/ 1513490 h 1513490"/>
                  <a:gd name="connsiteX0" fmla="*/ 0 w 1860331"/>
                  <a:gd name="connsiteY0" fmla="*/ 0 h 1513490"/>
                  <a:gd name="connsiteX1" fmla="*/ 457200 w 1860331"/>
                  <a:gd name="connsiteY1" fmla="*/ 94593 h 1513490"/>
                  <a:gd name="connsiteX2" fmla="*/ 536028 w 1860331"/>
                  <a:gd name="connsiteY2" fmla="*/ 126124 h 1513490"/>
                  <a:gd name="connsiteX3" fmla="*/ 583324 w 1860331"/>
                  <a:gd name="connsiteY3" fmla="*/ 141890 h 1513490"/>
                  <a:gd name="connsiteX4" fmla="*/ 630621 w 1860331"/>
                  <a:gd name="connsiteY4" fmla="*/ 173421 h 1513490"/>
                  <a:gd name="connsiteX5" fmla="*/ 740979 w 1860331"/>
                  <a:gd name="connsiteY5" fmla="*/ 204952 h 1513490"/>
                  <a:gd name="connsiteX6" fmla="*/ 851338 w 1860331"/>
                  <a:gd name="connsiteY6" fmla="*/ 252248 h 1513490"/>
                  <a:gd name="connsiteX7" fmla="*/ 898635 w 1860331"/>
                  <a:gd name="connsiteY7" fmla="*/ 283779 h 1513490"/>
                  <a:gd name="connsiteX8" fmla="*/ 945931 w 1860331"/>
                  <a:gd name="connsiteY8" fmla="*/ 299545 h 1513490"/>
                  <a:gd name="connsiteX9" fmla="*/ 1182414 w 1860331"/>
                  <a:gd name="connsiteY9" fmla="*/ 488731 h 1513490"/>
                  <a:gd name="connsiteX10" fmla="*/ 1686910 w 1860331"/>
                  <a:gd name="connsiteY10" fmla="*/ 1056290 h 1513490"/>
                  <a:gd name="connsiteX11" fmla="*/ 1860331 w 1860331"/>
                  <a:gd name="connsiteY11" fmla="*/ 1513490 h 1513490"/>
                  <a:gd name="connsiteX0" fmla="*/ 0 w 1860331"/>
                  <a:gd name="connsiteY0" fmla="*/ 0 h 1513490"/>
                  <a:gd name="connsiteX1" fmla="*/ 536028 w 1860331"/>
                  <a:gd name="connsiteY1" fmla="*/ 126124 h 1513490"/>
                  <a:gd name="connsiteX2" fmla="*/ 583324 w 1860331"/>
                  <a:gd name="connsiteY2" fmla="*/ 141890 h 1513490"/>
                  <a:gd name="connsiteX3" fmla="*/ 630621 w 1860331"/>
                  <a:gd name="connsiteY3" fmla="*/ 173421 h 1513490"/>
                  <a:gd name="connsiteX4" fmla="*/ 740979 w 1860331"/>
                  <a:gd name="connsiteY4" fmla="*/ 204952 h 1513490"/>
                  <a:gd name="connsiteX5" fmla="*/ 851338 w 1860331"/>
                  <a:gd name="connsiteY5" fmla="*/ 252248 h 1513490"/>
                  <a:gd name="connsiteX6" fmla="*/ 898635 w 1860331"/>
                  <a:gd name="connsiteY6" fmla="*/ 283779 h 1513490"/>
                  <a:gd name="connsiteX7" fmla="*/ 945931 w 1860331"/>
                  <a:gd name="connsiteY7" fmla="*/ 299545 h 1513490"/>
                  <a:gd name="connsiteX8" fmla="*/ 1182414 w 1860331"/>
                  <a:gd name="connsiteY8" fmla="*/ 488731 h 1513490"/>
                  <a:gd name="connsiteX9" fmla="*/ 1686910 w 1860331"/>
                  <a:gd name="connsiteY9" fmla="*/ 1056290 h 1513490"/>
                  <a:gd name="connsiteX10" fmla="*/ 1860331 w 1860331"/>
                  <a:gd name="connsiteY10" fmla="*/ 1513490 h 1513490"/>
                  <a:gd name="connsiteX0" fmla="*/ 0 w 1860331"/>
                  <a:gd name="connsiteY0" fmla="*/ 0 h 1513490"/>
                  <a:gd name="connsiteX1" fmla="*/ 583324 w 1860331"/>
                  <a:gd name="connsiteY1" fmla="*/ 141890 h 1513490"/>
                  <a:gd name="connsiteX2" fmla="*/ 630621 w 1860331"/>
                  <a:gd name="connsiteY2" fmla="*/ 173421 h 1513490"/>
                  <a:gd name="connsiteX3" fmla="*/ 740979 w 1860331"/>
                  <a:gd name="connsiteY3" fmla="*/ 204952 h 1513490"/>
                  <a:gd name="connsiteX4" fmla="*/ 851338 w 1860331"/>
                  <a:gd name="connsiteY4" fmla="*/ 252248 h 1513490"/>
                  <a:gd name="connsiteX5" fmla="*/ 898635 w 1860331"/>
                  <a:gd name="connsiteY5" fmla="*/ 283779 h 1513490"/>
                  <a:gd name="connsiteX6" fmla="*/ 945931 w 1860331"/>
                  <a:gd name="connsiteY6" fmla="*/ 299545 h 1513490"/>
                  <a:gd name="connsiteX7" fmla="*/ 1182414 w 1860331"/>
                  <a:gd name="connsiteY7" fmla="*/ 488731 h 1513490"/>
                  <a:gd name="connsiteX8" fmla="*/ 1686910 w 1860331"/>
                  <a:gd name="connsiteY8" fmla="*/ 1056290 h 1513490"/>
                  <a:gd name="connsiteX9" fmla="*/ 1860331 w 1860331"/>
                  <a:gd name="connsiteY9" fmla="*/ 1513490 h 1513490"/>
                  <a:gd name="connsiteX0" fmla="*/ 0 w 1860331"/>
                  <a:gd name="connsiteY0" fmla="*/ 0 h 1513490"/>
                  <a:gd name="connsiteX1" fmla="*/ 630621 w 1860331"/>
                  <a:gd name="connsiteY1" fmla="*/ 173421 h 1513490"/>
                  <a:gd name="connsiteX2" fmla="*/ 740979 w 1860331"/>
                  <a:gd name="connsiteY2" fmla="*/ 204952 h 1513490"/>
                  <a:gd name="connsiteX3" fmla="*/ 851338 w 1860331"/>
                  <a:gd name="connsiteY3" fmla="*/ 252248 h 1513490"/>
                  <a:gd name="connsiteX4" fmla="*/ 898635 w 1860331"/>
                  <a:gd name="connsiteY4" fmla="*/ 283779 h 1513490"/>
                  <a:gd name="connsiteX5" fmla="*/ 945931 w 1860331"/>
                  <a:gd name="connsiteY5" fmla="*/ 299545 h 1513490"/>
                  <a:gd name="connsiteX6" fmla="*/ 1182414 w 1860331"/>
                  <a:gd name="connsiteY6" fmla="*/ 488731 h 1513490"/>
                  <a:gd name="connsiteX7" fmla="*/ 1686910 w 1860331"/>
                  <a:gd name="connsiteY7" fmla="*/ 1056290 h 1513490"/>
                  <a:gd name="connsiteX8" fmla="*/ 1860331 w 1860331"/>
                  <a:gd name="connsiteY8" fmla="*/ 1513490 h 1513490"/>
                  <a:gd name="connsiteX0" fmla="*/ 0 w 1860331"/>
                  <a:gd name="connsiteY0" fmla="*/ 0 h 1513490"/>
                  <a:gd name="connsiteX1" fmla="*/ 740979 w 1860331"/>
                  <a:gd name="connsiteY1" fmla="*/ 204952 h 1513490"/>
                  <a:gd name="connsiteX2" fmla="*/ 851338 w 1860331"/>
                  <a:gd name="connsiteY2" fmla="*/ 252248 h 1513490"/>
                  <a:gd name="connsiteX3" fmla="*/ 898635 w 1860331"/>
                  <a:gd name="connsiteY3" fmla="*/ 283779 h 1513490"/>
                  <a:gd name="connsiteX4" fmla="*/ 945931 w 1860331"/>
                  <a:gd name="connsiteY4" fmla="*/ 299545 h 1513490"/>
                  <a:gd name="connsiteX5" fmla="*/ 1182414 w 1860331"/>
                  <a:gd name="connsiteY5" fmla="*/ 488731 h 1513490"/>
                  <a:gd name="connsiteX6" fmla="*/ 1686910 w 1860331"/>
                  <a:gd name="connsiteY6" fmla="*/ 1056290 h 1513490"/>
                  <a:gd name="connsiteX7" fmla="*/ 1860331 w 1860331"/>
                  <a:gd name="connsiteY7" fmla="*/ 1513490 h 1513490"/>
                  <a:gd name="connsiteX0" fmla="*/ 0 w 1860331"/>
                  <a:gd name="connsiteY0" fmla="*/ 0 h 1513490"/>
                  <a:gd name="connsiteX1" fmla="*/ 851338 w 1860331"/>
                  <a:gd name="connsiteY1" fmla="*/ 252248 h 1513490"/>
                  <a:gd name="connsiteX2" fmla="*/ 898635 w 1860331"/>
                  <a:gd name="connsiteY2" fmla="*/ 283779 h 1513490"/>
                  <a:gd name="connsiteX3" fmla="*/ 945931 w 1860331"/>
                  <a:gd name="connsiteY3" fmla="*/ 299545 h 1513490"/>
                  <a:gd name="connsiteX4" fmla="*/ 1182414 w 1860331"/>
                  <a:gd name="connsiteY4" fmla="*/ 488731 h 1513490"/>
                  <a:gd name="connsiteX5" fmla="*/ 1686910 w 1860331"/>
                  <a:gd name="connsiteY5" fmla="*/ 1056290 h 1513490"/>
                  <a:gd name="connsiteX6" fmla="*/ 1860331 w 1860331"/>
                  <a:gd name="connsiteY6" fmla="*/ 1513490 h 1513490"/>
                  <a:gd name="connsiteX0" fmla="*/ 0 w 1860331"/>
                  <a:gd name="connsiteY0" fmla="*/ 0 h 1513490"/>
                  <a:gd name="connsiteX1" fmla="*/ 898635 w 1860331"/>
                  <a:gd name="connsiteY1" fmla="*/ 283779 h 1513490"/>
                  <a:gd name="connsiteX2" fmla="*/ 945931 w 1860331"/>
                  <a:gd name="connsiteY2" fmla="*/ 299545 h 1513490"/>
                  <a:gd name="connsiteX3" fmla="*/ 1182414 w 1860331"/>
                  <a:gd name="connsiteY3" fmla="*/ 488731 h 1513490"/>
                  <a:gd name="connsiteX4" fmla="*/ 1686910 w 1860331"/>
                  <a:gd name="connsiteY4" fmla="*/ 1056290 h 1513490"/>
                  <a:gd name="connsiteX5" fmla="*/ 1860331 w 1860331"/>
                  <a:gd name="connsiteY5" fmla="*/ 1513490 h 1513490"/>
                  <a:gd name="connsiteX0" fmla="*/ 0 w 1860331"/>
                  <a:gd name="connsiteY0" fmla="*/ 0 h 1513490"/>
                  <a:gd name="connsiteX1" fmla="*/ 945931 w 1860331"/>
                  <a:gd name="connsiteY1" fmla="*/ 299545 h 1513490"/>
                  <a:gd name="connsiteX2" fmla="*/ 1182414 w 1860331"/>
                  <a:gd name="connsiteY2" fmla="*/ 488731 h 1513490"/>
                  <a:gd name="connsiteX3" fmla="*/ 1686910 w 1860331"/>
                  <a:gd name="connsiteY3" fmla="*/ 1056290 h 1513490"/>
                  <a:gd name="connsiteX4" fmla="*/ 1860331 w 1860331"/>
                  <a:gd name="connsiteY4"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686910 w 1860331"/>
                  <a:gd name="connsiteY1" fmla="*/ 1056290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Lst>
                <a:ahLst/>
                <a:cxnLst>
                  <a:cxn ang="0">
                    <a:pos x="connsiteX0" y="connsiteY0"/>
                  </a:cxn>
                  <a:cxn ang="0">
                    <a:pos x="connsiteX1" y="connsiteY1"/>
                  </a:cxn>
                  <a:cxn ang="0">
                    <a:pos x="connsiteX2" y="connsiteY2"/>
                  </a:cxn>
                </a:cxnLst>
                <a:rect l="l" t="t" r="r" b="b"/>
                <a:pathLst>
                  <a:path w="1860331" h="1513490">
                    <a:moveTo>
                      <a:pt x="0" y="0"/>
                    </a:moveTo>
                    <a:cubicBezTo>
                      <a:pt x="401019" y="16170"/>
                      <a:pt x="969843" y="261328"/>
                      <a:pt x="1227327" y="498644"/>
                    </a:cubicBezTo>
                    <a:cubicBezTo>
                      <a:pt x="1484811" y="735960"/>
                      <a:pt x="1762688" y="1094770"/>
                      <a:pt x="1860331" y="1513490"/>
                    </a:cubicBezTo>
                  </a:path>
                </a:pathLst>
              </a:cu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solidFill>
                    <a:schemeClr val="lt1"/>
                  </a:solidFill>
                </a:endParaRPr>
              </a:p>
            </p:txBody>
          </p:sp>
          <p:sp>
            <p:nvSpPr>
              <p:cNvPr id="77" name="Freeform 76"/>
              <p:cNvSpPr/>
              <p:nvPr/>
            </p:nvSpPr>
            <p:spPr>
              <a:xfrm rot="5789802" flipH="1" flipV="1">
                <a:off x="2134538" y="4172839"/>
                <a:ext cx="150236" cy="252346"/>
              </a:xfrm>
              <a:custGeom>
                <a:avLst/>
                <a:gdLst>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56032 w 329184"/>
                  <a:gd name="connsiteY15" fmla="*/ 135854 h 276933"/>
                  <a:gd name="connsiteX16" fmla="*/ 266483 w 329184"/>
                  <a:gd name="connsiteY16" fmla="*/ 120178 h 276933"/>
                  <a:gd name="connsiteX17" fmla="*/ 282158 w 329184"/>
                  <a:gd name="connsiteY17" fmla="*/ 83602 h 276933"/>
                  <a:gd name="connsiteX18" fmla="*/ 297834 w 329184"/>
                  <a:gd name="connsiteY18" fmla="*/ 52252 h 276933"/>
                  <a:gd name="connsiteX19" fmla="*/ 313509 w 329184"/>
                  <a:gd name="connsiteY19" fmla="*/ 20901 h 276933"/>
                  <a:gd name="connsiteX20" fmla="*/ 329184 w 329184"/>
                  <a:gd name="connsiteY20"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66483 w 329184"/>
                  <a:gd name="connsiteY15" fmla="*/ 120178 h 276933"/>
                  <a:gd name="connsiteX16" fmla="*/ 282158 w 329184"/>
                  <a:gd name="connsiteY16" fmla="*/ 83602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82158 w 329184"/>
                  <a:gd name="connsiteY16" fmla="*/ 83602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13509 w 329184"/>
                  <a:gd name="connsiteY18" fmla="*/ 20901 h 276933"/>
                  <a:gd name="connsiteX19" fmla="*/ 329184 w 329184"/>
                  <a:gd name="connsiteY19" fmla="*/ 0 h 276933"/>
                  <a:gd name="connsiteX0" fmla="*/ 0 w 329184"/>
                  <a:gd name="connsiteY0" fmla="*/ 80052 h 289058"/>
                  <a:gd name="connsiteX1" fmla="*/ 31351 w 329184"/>
                  <a:gd name="connsiteY1" fmla="*/ 90502 h 289058"/>
                  <a:gd name="connsiteX2" fmla="*/ 36576 w 329184"/>
                  <a:gd name="connsiteY2" fmla="*/ 106178 h 289058"/>
                  <a:gd name="connsiteX3" fmla="*/ 62702 w 329184"/>
                  <a:gd name="connsiteY3" fmla="*/ 137529 h 289058"/>
                  <a:gd name="connsiteX4" fmla="*/ 67927 w 329184"/>
                  <a:gd name="connsiteY4" fmla="*/ 153204 h 289058"/>
                  <a:gd name="connsiteX5" fmla="*/ 78378 w 329184"/>
                  <a:gd name="connsiteY5" fmla="*/ 174105 h 289058"/>
                  <a:gd name="connsiteX6" fmla="*/ 83603 w 329184"/>
                  <a:gd name="connsiteY6" fmla="*/ 189780 h 289058"/>
                  <a:gd name="connsiteX7" fmla="*/ 114954 w 329184"/>
                  <a:gd name="connsiteY7" fmla="*/ 221131 h 289058"/>
                  <a:gd name="connsiteX8" fmla="*/ 130629 w 329184"/>
                  <a:gd name="connsiteY8" fmla="*/ 236806 h 289058"/>
                  <a:gd name="connsiteX9" fmla="*/ 146304 w 329184"/>
                  <a:gd name="connsiteY9" fmla="*/ 252482 h 289058"/>
                  <a:gd name="connsiteX10" fmla="*/ 161980 w 329184"/>
                  <a:gd name="connsiteY10" fmla="*/ 257707 h 289058"/>
                  <a:gd name="connsiteX11" fmla="*/ 182880 w 329184"/>
                  <a:gd name="connsiteY11" fmla="*/ 273382 h 289058"/>
                  <a:gd name="connsiteX12" fmla="*/ 198556 w 329184"/>
                  <a:gd name="connsiteY12" fmla="*/ 278607 h 289058"/>
                  <a:gd name="connsiteX13" fmla="*/ 214231 w 329184"/>
                  <a:gd name="connsiteY13" fmla="*/ 289058 h 289058"/>
                  <a:gd name="connsiteX14" fmla="*/ 245582 w 329184"/>
                  <a:gd name="connsiteY14" fmla="*/ 231581 h 289058"/>
                  <a:gd name="connsiteX15" fmla="*/ 282703 w 329184"/>
                  <a:gd name="connsiteY15" fmla="*/ 146495 h 289058"/>
                  <a:gd name="connsiteX16" fmla="*/ 298378 w 329184"/>
                  <a:gd name="connsiteY16" fmla="*/ 101809 h 289058"/>
                  <a:gd name="connsiteX17" fmla="*/ 309999 w 329184"/>
                  <a:gd name="connsiteY17" fmla="*/ 68432 h 289058"/>
                  <a:gd name="connsiteX18" fmla="*/ 293234 w 329184"/>
                  <a:gd name="connsiteY18" fmla="*/ 2614 h 289058"/>
                  <a:gd name="connsiteX19" fmla="*/ 329184 w 329184"/>
                  <a:gd name="connsiteY19" fmla="*/ 12125 h 289058"/>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29184 w 329184"/>
                  <a:gd name="connsiteY18"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51665 w 329184"/>
                  <a:gd name="connsiteY14" fmla="*/ 225539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29184 w 329184"/>
                  <a:gd name="connsiteY18"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114954 w 329184"/>
                  <a:gd name="connsiteY6" fmla="*/ 209006 h 276933"/>
                  <a:gd name="connsiteX7" fmla="*/ 130629 w 329184"/>
                  <a:gd name="connsiteY7" fmla="*/ 224681 h 276933"/>
                  <a:gd name="connsiteX8" fmla="*/ 146304 w 329184"/>
                  <a:gd name="connsiteY8" fmla="*/ 240357 h 276933"/>
                  <a:gd name="connsiteX9" fmla="*/ 161980 w 329184"/>
                  <a:gd name="connsiteY9" fmla="*/ 245582 h 276933"/>
                  <a:gd name="connsiteX10" fmla="*/ 182880 w 329184"/>
                  <a:gd name="connsiteY10" fmla="*/ 261257 h 276933"/>
                  <a:gd name="connsiteX11" fmla="*/ 198556 w 329184"/>
                  <a:gd name="connsiteY11" fmla="*/ 266482 h 276933"/>
                  <a:gd name="connsiteX12" fmla="*/ 214231 w 329184"/>
                  <a:gd name="connsiteY12" fmla="*/ 276933 h 276933"/>
                  <a:gd name="connsiteX13" fmla="*/ 251665 w 329184"/>
                  <a:gd name="connsiteY13" fmla="*/ 225539 h 276933"/>
                  <a:gd name="connsiteX14" fmla="*/ 282703 w 329184"/>
                  <a:gd name="connsiteY14" fmla="*/ 134370 h 276933"/>
                  <a:gd name="connsiteX15" fmla="*/ 298378 w 329184"/>
                  <a:gd name="connsiteY15" fmla="*/ 89684 h 276933"/>
                  <a:gd name="connsiteX16" fmla="*/ 309999 w 329184"/>
                  <a:gd name="connsiteY16" fmla="*/ 56307 h 276933"/>
                  <a:gd name="connsiteX17" fmla="*/ 329184 w 329184"/>
                  <a:gd name="connsiteY17"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114954 w 329184"/>
                  <a:gd name="connsiteY5" fmla="*/ 209006 h 276933"/>
                  <a:gd name="connsiteX6" fmla="*/ 130629 w 329184"/>
                  <a:gd name="connsiteY6" fmla="*/ 224681 h 276933"/>
                  <a:gd name="connsiteX7" fmla="*/ 146304 w 329184"/>
                  <a:gd name="connsiteY7" fmla="*/ 240357 h 276933"/>
                  <a:gd name="connsiteX8" fmla="*/ 161980 w 329184"/>
                  <a:gd name="connsiteY8" fmla="*/ 245582 h 276933"/>
                  <a:gd name="connsiteX9" fmla="*/ 182880 w 329184"/>
                  <a:gd name="connsiteY9" fmla="*/ 261257 h 276933"/>
                  <a:gd name="connsiteX10" fmla="*/ 198556 w 329184"/>
                  <a:gd name="connsiteY10" fmla="*/ 266482 h 276933"/>
                  <a:gd name="connsiteX11" fmla="*/ 214231 w 329184"/>
                  <a:gd name="connsiteY11" fmla="*/ 276933 h 276933"/>
                  <a:gd name="connsiteX12" fmla="*/ 251665 w 329184"/>
                  <a:gd name="connsiteY12" fmla="*/ 225539 h 276933"/>
                  <a:gd name="connsiteX13" fmla="*/ 282703 w 329184"/>
                  <a:gd name="connsiteY13" fmla="*/ 134370 h 276933"/>
                  <a:gd name="connsiteX14" fmla="*/ 298378 w 329184"/>
                  <a:gd name="connsiteY14" fmla="*/ 89684 h 276933"/>
                  <a:gd name="connsiteX15" fmla="*/ 309999 w 329184"/>
                  <a:gd name="connsiteY15" fmla="*/ 56307 h 276933"/>
                  <a:gd name="connsiteX16" fmla="*/ 329184 w 329184"/>
                  <a:gd name="connsiteY16"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114954 w 329184"/>
                  <a:gd name="connsiteY4" fmla="*/ 209006 h 276933"/>
                  <a:gd name="connsiteX5" fmla="*/ 130629 w 329184"/>
                  <a:gd name="connsiteY5" fmla="*/ 224681 h 276933"/>
                  <a:gd name="connsiteX6" fmla="*/ 146304 w 329184"/>
                  <a:gd name="connsiteY6" fmla="*/ 240357 h 276933"/>
                  <a:gd name="connsiteX7" fmla="*/ 161980 w 329184"/>
                  <a:gd name="connsiteY7" fmla="*/ 245582 h 276933"/>
                  <a:gd name="connsiteX8" fmla="*/ 182880 w 329184"/>
                  <a:gd name="connsiteY8" fmla="*/ 261257 h 276933"/>
                  <a:gd name="connsiteX9" fmla="*/ 198556 w 329184"/>
                  <a:gd name="connsiteY9" fmla="*/ 266482 h 276933"/>
                  <a:gd name="connsiteX10" fmla="*/ 214231 w 329184"/>
                  <a:gd name="connsiteY10" fmla="*/ 276933 h 276933"/>
                  <a:gd name="connsiteX11" fmla="*/ 251665 w 329184"/>
                  <a:gd name="connsiteY11" fmla="*/ 225539 h 276933"/>
                  <a:gd name="connsiteX12" fmla="*/ 282703 w 329184"/>
                  <a:gd name="connsiteY12" fmla="*/ 134370 h 276933"/>
                  <a:gd name="connsiteX13" fmla="*/ 298378 w 329184"/>
                  <a:gd name="connsiteY13" fmla="*/ 89684 h 276933"/>
                  <a:gd name="connsiteX14" fmla="*/ 309999 w 329184"/>
                  <a:gd name="connsiteY14" fmla="*/ 56307 h 276933"/>
                  <a:gd name="connsiteX15" fmla="*/ 329184 w 329184"/>
                  <a:gd name="connsiteY15" fmla="*/ 0 h 276933"/>
                  <a:gd name="connsiteX0" fmla="*/ 0 w 329184"/>
                  <a:gd name="connsiteY0" fmla="*/ 67927 h 276933"/>
                  <a:gd name="connsiteX1" fmla="*/ 31351 w 329184"/>
                  <a:gd name="connsiteY1" fmla="*/ 78377 h 276933"/>
                  <a:gd name="connsiteX2" fmla="*/ 36576 w 329184"/>
                  <a:gd name="connsiteY2" fmla="*/ 94053 h 276933"/>
                  <a:gd name="connsiteX3" fmla="*/ 56228 w 329184"/>
                  <a:gd name="connsiteY3" fmla="*/ 100544 h 276933"/>
                  <a:gd name="connsiteX4" fmla="*/ 62702 w 329184"/>
                  <a:gd name="connsiteY4" fmla="*/ 125404 h 276933"/>
                  <a:gd name="connsiteX5" fmla="*/ 114954 w 329184"/>
                  <a:gd name="connsiteY5" fmla="*/ 209006 h 276933"/>
                  <a:gd name="connsiteX6" fmla="*/ 130629 w 329184"/>
                  <a:gd name="connsiteY6" fmla="*/ 224681 h 276933"/>
                  <a:gd name="connsiteX7" fmla="*/ 146304 w 329184"/>
                  <a:gd name="connsiteY7" fmla="*/ 240357 h 276933"/>
                  <a:gd name="connsiteX8" fmla="*/ 161980 w 329184"/>
                  <a:gd name="connsiteY8" fmla="*/ 245582 h 276933"/>
                  <a:gd name="connsiteX9" fmla="*/ 182880 w 329184"/>
                  <a:gd name="connsiteY9" fmla="*/ 261257 h 276933"/>
                  <a:gd name="connsiteX10" fmla="*/ 198556 w 329184"/>
                  <a:gd name="connsiteY10" fmla="*/ 266482 h 276933"/>
                  <a:gd name="connsiteX11" fmla="*/ 214231 w 329184"/>
                  <a:gd name="connsiteY11" fmla="*/ 276933 h 276933"/>
                  <a:gd name="connsiteX12" fmla="*/ 251665 w 329184"/>
                  <a:gd name="connsiteY12" fmla="*/ 225539 h 276933"/>
                  <a:gd name="connsiteX13" fmla="*/ 282703 w 329184"/>
                  <a:gd name="connsiteY13" fmla="*/ 134370 h 276933"/>
                  <a:gd name="connsiteX14" fmla="*/ 298378 w 329184"/>
                  <a:gd name="connsiteY14" fmla="*/ 89684 h 276933"/>
                  <a:gd name="connsiteX15" fmla="*/ 309999 w 329184"/>
                  <a:gd name="connsiteY15" fmla="*/ 56307 h 276933"/>
                  <a:gd name="connsiteX16" fmla="*/ 329184 w 329184"/>
                  <a:gd name="connsiteY16" fmla="*/ 0 h 276933"/>
                  <a:gd name="connsiteX0" fmla="*/ 0 w 329184"/>
                  <a:gd name="connsiteY0" fmla="*/ 67927 h 276933"/>
                  <a:gd name="connsiteX1" fmla="*/ 31351 w 329184"/>
                  <a:gd name="connsiteY1" fmla="*/ 78377 h 276933"/>
                  <a:gd name="connsiteX2" fmla="*/ 56228 w 329184"/>
                  <a:gd name="connsiteY2" fmla="*/ 100544 h 276933"/>
                  <a:gd name="connsiteX3" fmla="*/ 62702 w 329184"/>
                  <a:gd name="connsiteY3" fmla="*/ 125404 h 276933"/>
                  <a:gd name="connsiteX4" fmla="*/ 114954 w 329184"/>
                  <a:gd name="connsiteY4" fmla="*/ 209006 h 276933"/>
                  <a:gd name="connsiteX5" fmla="*/ 130629 w 329184"/>
                  <a:gd name="connsiteY5" fmla="*/ 224681 h 276933"/>
                  <a:gd name="connsiteX6" fmla="*/ 146304 w 329184"/>
                  <a:gd name="connsiteY6" fmla="*/ 240357 h 276933"/>
                  <a:gd name="connsiteX7" fmla="*/ 161980 w 329184"/>
                  <a:gd name="connsiteY7" fmla="*/ 245582 h 276933"/>
                  <a:gd name="connsiteX8" fmla="*/ 182880 w 329184"/>
                  <a:gd name="connsiteY8" fmla="*/ 261257 h 276933"/>
                  <a:gd name="connsiteX9" fmla="*/ 198556 w 329184"/>
                  <a:gd name="connsiteY9" fmla="*/ 266482 h 276933"/>
                  <a:gd name="connsiteX10" fmla="*/ 214231 w 329184"/>
                  <a:gd name="connsiteY10" fmla="*/ 276933 h 276933"/>
                  <a:gd name="connsiteX11" fmla="*/ 251665 w 329184"/>
                  <a:gd name="connsiteY11" fmla="*/ 225539 h 276933"/>
                  <a:gd name="connsiteX12" fmla="*/ 282703 w 329184"/>
                  <a:gd name="connsiteY12" fmla="*/ 134370 h 276933"/>
                  <a:gd name="connsiteX13" fmla="*/ 298378 w 329184"/>
                  <a:gd name="connsiteY13" fmla="*/ 89684 h 276933"/>
                  <a:gd name="connsiteX14" fmla="*/ 309999 w 329184"/>
                  <a:gd name="connsiteY14" fmla="*/ 56307 h 276933"/>
                  <a:gd name="connsiteX15" fmla="*/ 329184 w 329184"/>
                  <a:gd name="connsiteY15" fmla="*/ 0 h 276933"/>
                  <a:gd name="connsiteX0" fmla="*/ 0 w 329184"/>
                  <a:gd name="connsiteY0" fmla="*/ 67927 h 276933"/>
                  <a:gd name="connsiteX1" fmla="*/ 31351 w 329184"/>
                  <a:gd name="connsiteY1" fmla="*/ 78377 h 276933"/>
                  <a:gd name="connsiteX2" fmla="*/ 56228 w 329184"/>
                  <a:gd name="connsiteY2" fmla="*/ 100544 h 276933"/>
                  <a:gd name="connsiteX3" fmla="*/ 114954 w 329184"/>
                  <a:gd name="connsiteY3" fmla="*/ 209006 h 276933"/>
                  <a:gd name="connsiteX4" fmla="*/ 130629 w 329184"/>
                  <a:gd name="connsiteY4" fmla="*/ 224681 h 276933"/>
                  <a:gd name="connsiteX5" fmla="*/ 146304 w 329184"/>
                  <a:gd name="connsiteY5" fmla="*/ 240357 h 276933"/>
                  <a:gd name="connsiteX6" fmla="*/ 161980 w 329184"/>
                  <a:gd name="connsiteY6" fmla="*/ 245582 h 276933"/>
                  <a:gd name="connsiteX7" fmla="*/ 182880 w 329184"/>
                  <a:gd name="connsiteY7" fmla="*/ 261257 h 276933"/>
                  <a:gd name="connsiteX8" fmla="*/ 198556 w 329184"/>
                  <a:gd name="connsiteY8" fmla="*/ 266482 h 276933"/>
                  <a:gd name="connsiteX9" fmla="*/ 214231 w 329184"/>
                  <a:gd name="connsiteY9" fmla="*/ 276933 h 276933"/>
                  <a:gd name="connsiteX10" fmla="*/ 251665 w 329184"/>
                  <a:gd name="connsiteY10" fmla="*/ 225539 h 276933"/>
                  <a:gd name="connsiteX11" fmla="*/ 282703 w 329184"/>
                  <a:gd name="connsiteY11" fmla="*/ 134370 h 276933"/>
                  <a:gd name="connsiteX12" fmla="*/ 298378 w 329184"/>
                  <a:gd name="connsiteY12" fmla="*/ 89684 h 276933"/>
                  <a:gd name="connsiteX13" fmla="*/ 309999 w 329184"/>
                  <a:gd name="connsiteY13" fmla="*/ 56307 h 276933"/>
                  <a:gd name="connsiteX14" fmla="*/ 329184 w 329184"/>
                  <a:gd name="connsiteY14" fmla="*/ 0 h 276933"/>
                  <a:gd name="connsiteX0" fmla="*/ 0 w 329184"/>
                  <a:gd name="connsiteY0" fmla="*/ 67927 h 276933"/>
                  <a:gd name="connsiteX1" fmla="*/ 31351 w 329184"/>
                  <a:gd name="connsiteY1" fmla="*/ 78377 h 276933"/>
                  <a:gd name="connsiteX2" fmla="*/ 114954 w 329184"/>
                  <a:gd name="connsiteY2" fmla="*/ 209006 h 276933"/>
                  <a:gd name="connsiteX3" fmla="*/ 130629 w 329184"/>
                  <a:gd name="connsiteY3" fmla="*/ 224681 h 276933"/>
                  <a:gd name="connsiteX4" fmla="*/ 146304 w 329184"/>
                  <a:gd name="connsiteY4" fmla="*/ 240357 h 276933"/>
                  <a:gd name="connsiteX5" fmla="*/ 161980 w 329184"/>
                  <a:gd name="connsiteY5" fmla="*/ 245582 h 276933"/>
                  <a:gd name="connsiteX6" fmla="*/ 182880 w 329184"/>
                  <a:gd name="connsiteY6" fmla="*/ 261257 h 276933"/>
                  <a:gd name="connsiteX7" fmla="*/ 198556 w 329184"/>
                  <a:gd name="connsiteY7" fmla="*/ 266482 h 276933"/>
                  <a:gd name="connsiteX8" fmla="*/ 214231 w 329184"/>
                  <a:gd name="connsiteY8" fmla="*/ 276933 h 276933"/>
                  <a:gd name="connsiteX9" fmla="*/ 251665 w 329184"/>
                  <a:gd name="connsiteY9" fmla="*/ 225539 h 276933"/>
                  <a:gd name="connsiteX10" fmla="*/ 282703 w 329184"/>
                  <a:gd name="connsiteY10" fmla="*/ 134370 h 276933"/>
                  <a:gd name="connsiteX11" fmla="*/ 298378 w 329184"/>
                  <a:gd name="connsiteY11" fmla="*/ 89684 h 276933"/>
                  <a:gd name="connsiteX12" fmla="*/ 309999 w 329184"/>
                  <a:gd name="connsiteY12" fmla="*/ 56307 h 276933"/>
                  <a:gd name="connsiteX13" fmla="*/ 329184 w 329184"/>
                  <a:gd name="connsiteY13" fmla="*/ 0 h 276933"/>
                  <a:gd name="connsiteX0" fmla="*/ 0 w 329184"/>
                  <a:gd name="connsiteY0" fmla="*/ 67927 h 276933"/>
                  <a:gd name="connsiteX1" fmla="*/ 114954 w 329184"/>
                  <a:gd name="connsiteY1" fmla="*/ 209006 h 276933"/>
                  <a:gd name="connsiteX2" fmla="*/ 130629 w 329184"/>
                  <a:gd name="connsiteY2" fmla="*/ 224681 h 276933"/>
                  <a:gd name="connsiteX3" fmla="*/ 146304 w 329184"/>
                  <a:gd name="connsiteY3" fmla="*/ 240357 h 276933"/>
                  <a:gd name="connsiteX4" fmla="*/ 161980 w 329184"/>
                  <a:gd name="connsiteY4" fmla="*/ 245582 h 276933"/>
                  <a:gd name="connsiteX5" fmla="*/ 182880 w 329184"/>
                  <a:gd name="connsiteY5" fmla="*/ 261257 h 276933"/>
                  <a:gd name="connsiteX6" fmla="*/ 198556 w 329184"/>
                  <a:gd name="connsiteY6" fmla="*/ 266482 h 276933"/>
                  <a:gd name="connsiteX7" fmla="*/ 214231 w 329184"/>
                  <a:gd name="connsiteY7" fmla="*/ 276933 h 276933"/>
                  <a:gd name="connsiteX8" fmla="*/ 251665 w 329184"/>
                  <a:gd name="connsiteY8" fmla="*/ 225539 h 276933"/>
                  <a:gd name="connsiteX9" fmla="*/ 282703 w 329184"/>
                  <a:gd name="connsiteY9" fmla="*/ 134370 h 276933"/>
                  <a:gd name="connsiteX10" fmla="*/ 298378 w 329184"/>
                  <a:gd name="connsiteY10" fmla="*/ 89684 h 276933"/>
                  <a:gd name="connsiteX11" fmla="*/ 309999 w 329184"/>
                  <a:gd name="connsiteY11" fmla="*/ 56307 h 276933"/>
                  <a:gd name="connsiteX12" fmla="*/ 329184 w 329184"/>
                  <a:gd name="connsiteY12" fmla="*/ 0 h 276933"/>
                  <a:gd name="connsiteX0" fmla="*/ 0 w 329184"/>
                  <a:gd name="connsiteY0" fmla="*/ 67927 h 276933"/>
                  <a:gd name="connsiteX1" fmla="*/ 130629 w 329184"/>
                  <a:gd name="connsiteY1" fmla="*/ 224681 h 276933"/>
                  <a:gd name="connsiteX2" fmla="*/ 146304 w 329184"/>
                  <a:gd name="connsiteY2" fmla="*/ 240357 h 276933"/>
                  <a:gd name="connsiteX3" fmla="*/ 161980 w 329184"/>
                  <a:gd name="connsiteY3" fmla="*/ 245582 h 276933"/>
                  <a:gd name="connsiteX4" fmla="*/ 182880 w 329184"/>
                  <a:gd name="connsiteY4" fmla="*/ 261257 h 276933"/>
                  <a:gd name="connsiteX5" fmla="*/ 198556 w 329184"/>
                  <a:gd name="connsiteY5" fmla="*/ 266482 h 276933"/>
                  <a:gd name="connsiteX6" fmla="*/ 214231 w 329184"/>
                  <a:gd name="connsiteY6" fmla="*/ 276933 h 276933"/>
                  <a:gd name="connsiteX7" fmla="*/ 251665 w 329184"/>
                  <a:gd name="connsiteY7" fmla="*/ 225539 h 276933"/>
                  <a:gd name="connsiteX8" fmla="*/ 282703 w 329184"/>
                  <a:gd name="connsiteY8" fmla="*/ 134370 h 276933"/>
                  <a:gd name="connsiteX9" fmla="*/ 298378 w 329184"/>
                  <a:gd name="connsiteY9" fmla="*/ 89684 h 276933"/>
                  <a:gd name="connsiteX10" fmla="*/ 309999 w 329184"/>
                  <a:gd name="connsiteY10" fmla="*/ 56307 h 276933"/>
                  <a:gd name="connsiteX11" fmla="*/ 329184 w 329184"/>
                  <a:gd name="connsiteY11" fmla="*/ 0 h 276933"/>
                  <a:gd name="connsiteX0" fmla="*/ 0 w 329184"/>
                  <a:gd name="connsiteY0" fmla="*/ 67927 h 276933"/>
                  <a:gd name="connsiteX1" fmla="*/ 130629 w 329184"/>
                  <a:gd name="connsiteY1" fmla="*/ 224681 h 276933"/>
                  <a:gd name="connsiteX2" fmla="*/ 146304 w 329184"/>
                  <a:gd name="connsiteY2" fmla="*/ 240357 h 276933"/>
                  <a:gd name="connsiteX3" fmla="*/ 182880 w 329184"/>
                  <a:gd name="connsiteY3" fmla="*/ 261257 h 276933"/>
                  <a:gd name="connsiteX4" fmla="*/ 198556 w 329184"/>
                  <a:gd name="connsiteY4" fmla="*/ 266482 h 276933"/>
                  <a:gd name="connsiteX5" fmla="*/ 214231 w 329184"/>
                  <a:gd name="connsiteY5" fmla="*/ 276933 h 276933"/>
                  <a:gd name="connsiteX6" fmla="*/ 251665 w 329184"/>
                  <a:gd name="connsiteY6" fmla="*/ 225539 h 276933"/>
                  <a:gd name="connsiteX7" fmla="*/ 282703 w 329184"/>
                  <a:gd name="connsiteY7" fmla="*/ 134370 h 276933"/>
                  <a:gd name="connsiteX8" fmla="*/ 298378 w 329184"/>
                  <a:gd name="connsiteY8" fmla="*/ 89684 h 276933"/>
                  <a:gd name="connsiteX9" fmla="*/ 309999 w 329184"/>
                  <a:gd name="connsiteY9" fmla="*/ 56307 h 276933"/>
                  <a:gd name="connsiteX10" fmla="*/ 329184 w 329184"/>
                  <a:gd name="connsiteY10" fmla="*/ 0 h 276933"/>
                  <a:gd name="connsiteX0" fmla="*/ 0 w 329184"/>
                  <a:gd name="connsiteY0" fmla="*/ 67927 h 276933"/>
                  <a:gd name="connsiteX1" fmla="*/ 130629 w 329184"/>
                  <a:gd name="connsiteY1" fmla="*/ 224681 h 276933"/>
                  <a:gd name="connsiteX2" fmla="*/ 146304 w 329184"/>
                  <a:gd name="connsiteY2" fmla="*/ 240357 h 276933"/>
                  <a:gd name="connsiteX3" fmla="*/ 198556 w 329184"/>
                  <a:gd name="connsiteY3" fmla="*/ 266482 h 276933"/>
                  <a:gd name="connsiteX4" fmla="*/ 214231 w 329184"/>
                  <a:gd name="connsiteY4" fmla="*/ 276933 h 276933"/>
                  <a:gd name="connsiteX5" fmla="*/ 251665 w 329184"/>
                  <a:gd name="connsiteY5" fmla="*/ 225539 h 276933"/>
                  <a:gd name="connsiteX6" fmla="*/ 282703 w 329184"/>
                  <a:gd name="connsiteY6" fmla="*/ 134370 h 276933"/>
                  <a:gd name="connsiteX7" fmla="*/ 298378 w 329184"/>
                  <a:gd name="connsiteY7" fmla="*/ 89684 h 276933"/>
                  <a:gd name="connsiteX8" fmla="*/ 309999 w 329184"/>
                  <a:gd name="connsiteY8" fmla="*/ 56307 h 276933"/>
                  <a:gd name="connsiteX9" fmla="*/ 329184 w 329184"/>
                  <a:gd name="connsiteY9" fmla="*/ 0 h 276933"/>
                  <a:gd name="connsiteX0" fmla="*/ 0 w 329184"/>
                  <a:gd name="connsiteY0" fmla="*/ 67927 h 276933"/>
                  <a:gd name="connsiteX1" fmla="*/ 130629 w 329184"/>
                  <a:gd name="connsiteY1" fmla="*/ 224681 h 276933"/>
                  <a:gd name="connsiteX2" fmla="*/ 146304 w 329184"/>
                  <a:gd name="connsiteY2" fmla="*/ 240357 h 276933"/>
                  <a:gd name="connsiteX3" fmla="*/ 214231 w 329184"/>
                  <a:gd name="connsiteY3" fmla="*/ 276933 h 276933"/>
                  <a:gd name="connsiteX4" fmla="*/ 251665 w 329184"/>
                  <a:gd name="connsiteY4" fmla="*/ 225539 h 276933"/>
                  <a:gd name="connsiteX5" fmla="*/ 282703 w 329184"/>
                  <a:gd name="connsiteY5" fmla="*/ 134370 h 276933"/>
                  <a:gd name="connsiteX6" fmla="*/ 298378 w 329184"/>
                  <a:gd name="connsiteY6" fmla="*/ 89684 h 276933"/>
                  <a:gd name="connsiteX7" fmla="*/ 309999 w 329184"/>
                  <a:gd name="connsiteY7" fmla="*/ 56307 h 276933"/>
                  <a:gd name="connsiteX8" fmla="*/ 329184 w 329184"/>
                  <a:gd name="connsiteY8" fmla="*/ 0 h 276933"/>
                  <a:gd name="connsiteX0" fmla="*/ 0 w 329184"/>
                  <a:gd name="connsiteY0" fmla="*/ 67927 h 276933"/>
                  <a:gd name="connsiteX1" fmla="*/ 130629 w 329184"/>
                  <a:gd name="connsiteY1" fmla="*/ 224681 h 276933"/>
                  <a:gd name="connsiteX2" fmla="*/ 214231 w 329184"/>
                  <a:gd name="connsiteY2" fmla="*/ 276933 h 276933"/>
                  <a:gd name="connsiteX3" fmla="*/ 251665 w 329184"/>
                  <a:gd name="connsiteY3" fmla="*/ 225539 h 276933"/>
                  <a:gd name="connsiteX4" fmla="*/ 282703 w 329184"/>
                  <a:gd name="connsiteY4" fmla="*/ 134370 h 276933"/>
                  <a:gd name="connsiteX5" fmla="*/ 298378 w 329184"/>
                  <a:gd name="connsiteY5" fmla="*/ 89684 h 276933"/>
                  <a:gd name="connsiteX6" fmla="*/ 309999 w 329184"/>
                  <a:gd name="connsiteY6" fmla="*/ 56307 h 276933"/>
                  <a:gd name="connsiteX7" fmla="*/ 329184 w 329184"/>
                  <a:gd name="connsiteY7" fmla="*/ 0 h 276933"/>
                  <a:gd name="connsiteX0" fmla="*/ 0 w 329184"/>
                  <a:gd name="connsiteY0" fmla="*/ 67927 h 276933"/>
                  <a:gd name="connsiteX1" fmla="*/ 214231 w 329184"/>
                  <a:gd name="connsiteY1" fmla="*/ 276933 h 276933"/>
                  <a:gd name="connsiteX2" fmla="*/ 251665 w 329184"/>
                  <a:gd name="connsiteY2" fmla="*/ 225539 h 276933"/>
                  <a:gd name="connsiteX3" fmla="*/ 282703 w 329184"/>
                  <a:gd name="connsiteY3" fmla="*/ 134370 h 276933"/>
                  <a:gd name="connsiteX4" fmla="*/ 298378 w 329184"/>
                  <a:gd name="connsiteY4" fmla="*/ 89684 h 276933"/>
                  <a:gd name="connsiteX5" fmla="*/ 309999 w 329184"/>
                  <a:gd name="connsiteY5" fmla="*/ 56307 h 276933"/>
                  <a:gd name="connsiteX6" fmla="*/ 329184 w 329184"/>
                  <a:gd name="connsiteY6" fmla="*/ 0 h 276933"/>
                  <a:gd name="connsiteX0" fmla="*/ 0 w 329184"/>
                  <a:gd name="connsiteY0" fmla="*/ 67927 h 276933"/>
                  <a:gd name="connsiteX1" fmla="*/ 214231 w 329184"/>
                  <a:gd name="connsiteY1" fmla="*/ 276933 h 276933"/>
                  <a:gd name="connsiteX2" fmla="*/ 251665 w 329184"/>
                  <a:gd name="connsiteY2" fmla="*/ 225539 h 276933"/>
                  <a:gd name="connsiteX3" fmla="*/ 282703 w 329184"/>
                  <a:gd name="connsiteY3" fmla="*/ 134370 h 276933"/>
                  <a:gd name="connsiteX4" fmla="*/ 298378 w 329184"/>
                  <a:gd name="connsiteY4" fmla="*/ 89684 h 276933"/>
                  <a:gd name="connsiteX5" fmla="*/ 329184 w 329184"/>
                  <a:gd name="connsiteY5" fmla="*/ 0 h 276933"/>
                  <a:gd name="connsiteX0" fmla="*/ 0 w 329184"/>
                  <a:gd name="connsiteY0" fmla="*/ 67927 h 276933"/>
                  <a:gd name="connsiteX1" fmla="*/ 214231 w 329184"/>
                  <a:gd name="connsiteY1" fmla="*/ 276933 h 276933"/>
                  <a:gd name="connsiteX2" fmla="*/ 251665 w 329184"/>
                  <a:gd name="connsiteY2" fmla="*/ 225539 h 276933"/>
                  <a:gd name="connsiteX3" fmla="*/ 298378 w 329184"/>
                  <a:gd name="connsiteY3" fmla="*/ 89684 h 276933"/>
                  <a:gd name="connsiteX4" fmla="*/ 329184 w 329184"/>
                  <a:gd name="connsiteY4" fmla="*/ 0 h 276933"/>
                  <a:gd name="connsiteX0" fmla="*/ 0 w 329184"/>
                  <a:gd name="connsiteY0" fmla="*/ 67927 h 276999"/>
                  <a:gd name="connsiteX1" fmla="*/ 214231 w 329184"/>
                  <a:gd name="connsiteY1" fmla="*/ 276933 h 276999"/>
                  <a:gd name="connsiteX2" fmla="*/ 298378 w 329184"/>
                  <a:gd name="connsiteY2" fmla="*/ 89684 h 276999"/>
                  <a:gd name="connsiteX3" fmla="*/ 329184 w 329184"/>
                  <a:gd name="connsiteY3" fmla="*/ 0 h 276999"/>
                  <a:gd name="connsiteX0" fmla="*/ 0 w 329184"/>
                  <a:gd name="connsiteY0" fmla="*/ 67927 h 276933"/>
                  <a:gd name="connsiteX1" fmla="*/ 214231 w 329184"/>
                  <a:gd name="connsiteY1" fmla="*/ 276933 h 276933"/>
                  <a:gd name="connsiteX2" fmla="*/ 329184 w 329184"/>
                  <a:gd name="connsiteY2" fmla="*/ 0 h 276933"/>
                  <a:gd name="connsiteX0" fmla="*/ 0 w 323662"/>
                  <a:gd name="connsiteY0" fmla="*/ 97883 h 306889"/>
                  <a:gd name="connsiteX1" fmla="*/ 214231 w 323662"/>
                  <a:gd name="connsiteY1" fmla="*/ 306889 h 306889"/>
                  <a:gd name="connsiteX2" fmla="*/ 323662 w 323662"/>
                  <a:gd name="connsiteY2" fmla="*/ 0 h 306889"/>
                </a:gdLst>
                <a:ahLst/>
                <a:cxnLst>
                  <a:cxn ang="0">
                    <a:pos x="connsiteX0" y="connsiteY0"/>
                  </a:cxn>
                  <a:cxn ang="0">
                    <a:pos x="connsiteX1" y="connsiteY1"/>
                  </a:cxn>
                  <a:cxn ang="0">
                    <a:pos x="connsiteX2" y="connsiteY2"/>
                  </a:cxn>
                </a:cxnLst>
                <a:rect l="l" t="t" r="r" b="b"/>
                <a:pathLst>
                  <a:path w="323662" h="306889">
                    <a:moveTo>
                      <a:pt x="0" y="97883"/>
                    </a:moveTo>
                    <a:lnTo>
                      <a:pt x="214231" y="306889"/>
                    </a:lnTo>
                    <a:cubicBezTo>
                      <a:pt x="269095" y="295568"/>
                      <a:pt x="299714" y="57694"/>
                      <a:pt x="323662" y="0"/>
                    </a:cubicBezTo>
                  </a:path>
                </a:pathLst>
              </a:cu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solidFill>
                    <a:schemeClr val="lt1"/>
                  </a:solidFill>
                </a:endParaRPr>
              </a:p>
            </p:txBody>
          </p:sp>
        </p:grpSp>
        <p:sp>
          <p:nvSpPr>
            <p:cNvPr id="68" name="Rectangle 67"/>
            <p:cNvSpPr/>
            <p:nvPr/>
          </p:nvSpPr>
          <p:spPr>
            <a:xfrm rot="21599113">
              <a:off x="5826957" y="2092956"/>
              <a:ext cx="1113968" cy="533338"/>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en-US" sz="1600" dirty="0" smtClean="0">
                  <a:solidFill>
                    <a:schemeClr val="tx1">
                      <a:lumMod val="95000"/>
                      <a:lumOff val="5000"/>
                    </a:schemeClr>
                  </a:solidFill>
                  <a:latin typeface="Comic Sans MS" pitchFamily="66" charset="0"/>
                </a:rPr>
                <a:t>Our Solutions</a:t>
              </a:r>
              <a:r>
                <a:rPr lang="en-US" sz="2000" dirty="0" smtClean="0">
                  <a:solidFill>
                    <a:schemeClr val="tx1">
                      <a:lumMod val="95000"/>
                      <a:lumOff val="5000"/>
                    </a:schemeClr>
                  </a:solidFill>
                  <a:latin typeface="Comic Sans MS" pitchFamily="66" charset="0"/>
                </a:rPr>
                <a:t>...</a:t>
              </a:r>
              <a:endParaRPr lang="en-US" sz="2000" dirty="0">
                <a:solidFill>
                  <a:schemeClr val="tx1">
                    <a:lumMod val="95000"/>
                    <a:lumOff val="5000"/>
                  </a:schemeClr>
                </a:solidFill>
                <a:latin typeface="Comic Sans MS" pitchFamily="66" charset="0"/>
              </a:endParaRPr>
            </a:p>
          </p:txBody>
        </p:sp>
        <p:grpSp>
          <p:nvGrpSpPr>
            <p:cNvPr id="69" name="Group 68"/>
            <p:cNvGrpSpPr/>
            <p:nvPr/>
          </p:nvGrpSpPr>
          <p:grpSpPr>
            <a:xfrm rot="21599113">
              <a:off x="6172260" y="1576712"/>
              <a:ext cx="184785" cy="186690"/>
              <a:chOff x="4917745" y="2235200"/>
              <a:chExt cx="2584952" cy="2489199"/>
            </a:xfrm>
            <a:effectLst>
              <a:outerShdw blurRad="50800" dist="25400" dir="8100000" algn="tr" rotWithShape="0">
                <a:prstClr val="black">
                  <a:alpha val="45000"/>
                </a:prstClr>
              </a:outerShdw>
            </a:effectLst>
          </p:grpSpPr>
          <p:sp>
            <p:nvSpPr>
              <p:cNvPr id="73" name="Oval 72"/>
              <p:cNvSpPr/>
              <p:nvPr/>
            </p:nvSpPr>
            <p:spPr>
              <a:xfrm>
                <a:off x="4917745" y="2429067"/>
                <a:ext cx="2295331" cy="2295332"/>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74" name="Oval 73"/>
              <p:cNvSpPr/>
              <p:nvPr/>
            </p:nvSpPr>
            <p:spPr>
              <a:xfrm>
                <a:off x="5484130" y="2913213"/>
                <a:ext cx="1253454" cy="1253453"/>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75" name="Oval 74"/>
              <p:cNvSpPr/>
              <p:nvPr/>
            </p:nvSpPr>
            <p:spPr>
              <a:xfrm>
                <a:off x="5972471" y="2235200"/>
                <a:ext cx="1530226" cy="1530226"/>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grpSp>
      </p:grpSp>
      <p:grpSp>
        <p:nvGrpSpPr>
          <p:cNvPr id="10" name="Group 9"/>
          <p:cNvGrpSpPr/>
          <p:nvPr/>
        </p:nvGrpSpPr>
        <p:grpSpPr>
          <a:xfrm>
            <a:off x="1184728" y="2259611"/>
            <a:ext cx="1993663" cy="1925820"/>
            <a:chOff x="382115" y="1581122"/>
            <a:chExt cx="3885085" cy="3752878"/>
          </a:xfrm>
        </p:grpSpPr>
        <p:grpSp>
          <p:nvGrpSpPr>
            <p:cNvPr id="6" name="Group 5"/>
            <p:cNvGrpSpPr/>
            <p:nvPr/>
          </p:nvGrpSpPr>
          <p:grpSpPr>
            <a:xfrm>
              <a:off x="382115" y="1581122"/>
              <a:ext cx="3885085" cy="3752878"/>
              <a:chOff x="724759" y="4481661"/>
              <a:chExt cx="1361698" cy="1315360"/>
            </a:xfrm>
          </p:grpSpPr>
          <p:sp>
            <p:nvSpPr>
              <p:cNvPr id="24"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dirty="0">
                  <a:solidFill>
                    <a:schemeClr val="bg1">
                      <a:lumMod val="50000"/>
                    </a:schemeClr>
                  </a:solidFill>
                  <a:latin typeface="Comic Sans MS" pitchFamily="66" charset="0"/>
                </a:endParaRPr>
              </a:p>
            </p:txBody>
          </p:sp>
          <p:grpSp>
            <p:nvGrpSpPr>
              <p:cNvPr id="25"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28" name="Oval 27"/>
                <p:cNvSpPr/>
                <p:nvPr/>
              </p:nvSpPr>
              <p:spPr>
                <a:xfrm>
                  <a:off x="4917745" y="2429067"/>
                  <a:ext cx="2295331" cy="2295332"/>
                </a:xfrm>
                <a:prstGeom prst="ellipse">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a:solidFill>
                      <a:schemeClr val="bg1">
                        <a:lumMod val="50000"/>
                      </a:schemeClr>
                    </a:solidFill>
                    <a:latin typeface="Comic Sans MS" pitchFamily="66" charset="0"/>
                  </a:endParaRPr>
                </a:p>
              </p:txBody>
            </p:sp>
            <p:sp>
              <p:nvSpPr>
                <p:cNvPr id="29" name="Oval 28"/>
                <p:cNvSpPr/>
                <p:nvPr/>
              </p:nvSpPr>
              <p:spPr>
                <a:xfrm>
                  <a:off x="5484130" y="2913213"/>
                  <a:ext cx="1253454" cy="1253453"/>
                </a:xfrm>
                <a:prstGeom prst="ellipse">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a:solidFill>
                      <a:schemeClr val="bg1">
                        <a:lumMod val="50000"/>
                      </a:schemeClr>
                    </a:solidFill>
                    <a:latin typeface="Comic Sans MS" pitchFamily="66" charset="0"/>
                  </a:endParaRPr>
                </a:p>
              </p:txBody>
            </p:sp>
            <p:sp>
              <p:nvSpPr>
                <p:cNvPr id="30" name="Oval 29"/>
                <p:cNvSpPr/>
                <p:nvPr/>
              </p:nvSpPr>
              <p:spPr>
                <a:xfrm>
                  <a:off x="5972471" y="2235200"/>
                  <a:ext cx="1530226" cy="1530226"/>
                </a:xfrm>
                <a:prstGeom prst="ellipse">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a:solidFill>
                      <a:schemeClr val="bg1">
                        <a:lumMod val="50000"/>
                      </a:schemeClr>
                    </a:solidFill>
                    <a:latin typeface="Comic Sans MS" pitchFamily="66" charset="0"/>
                  </a:endParaRPr>
                </a:p>
              </p:txBody>
            </p:sp>
          </p:grpSp>
        </p:grpSp>
        <p:sp>
          <p:nvSpPr>
            <p:cNvPr id="31" name="Rectangle 30"/>
            <p:cNvSpPr/>
            <p:nvPr/>
          </p:nvSpPr>
          <p:spPr>
            <a:xfrm rot="21372931">
              <a:off x="879453" y="2561551"/>
              <a:ext cx="3158634" cy="1379469"/>
            </a:xfrm>
            <a:prstGeom prst="rect">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2000" dirty="0">
                  <a:solidFill>
                    <a:schemeClr val="bg1">
                      <a:lumMod val="50000"/>
                    </a:schemeClr>
                  </a:solidFill>
                  <a:latin typeface="Comic Sans MS" pitchFamily="66" charset="0"/>
                </a:rPr>
                <a:t>Criticisms in Lighting</a:t>
              </a:r>
            </a:p>
          </p:txBody>
        </p:sp>
      </p:grpSp>
      <p:grpSp>
        <p:nvGrpSpPr>
          <p:cNvPr id="11" name="Group 10"/>
          <p:cNvGrpSpPr/>
          <p:nvPr/>
        </p:nvGrpSpPr>
        <p:grpSpPr>
          <a:xfrm>
            <a:off x="3540714" y="4545927"/>
            <a:ext cx="2122420" cy="1945707"/>
            <a:chOff x="3540714" y="4545927"/>
            <a:chExt cx="1993663" cy="1945706"/>
          </a:xfrm>
        </p:grpSpPr>
        <p:sp>
          <p:nvSpPr>
            <p:cNvPr id="61" name="Rectangle 19"/>
            <p:cNvSpPr/>
            <p:nvPr/>
          </p:nvSpPr>
          <p:spPr>
            <a:xfrm rot="21599113">
              <a:off x="3540714" y="4572863"/>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w="28575">
              <a:solidFill>
                <a:srgbClr val="FF0000"/>
              </a:solidFill>
            </a:ln>
          </p:spPr>
          <p:style>
            <a:lnRef idx="0">
              <a:schemeClr val="accent4"/>
            </a:lnRef>
            <a:fillRef idx="3">
              <a:schemeClr val="accent4"/>
            </a:fillRef>
            <a:effectRef idx="3">
              <a:schemeClr val="accent4"/>
            </a:effectRef>
            <a:fontRef idx="minor">
              <a:schemeClr val="lt1"/>
            </a:fontRef>
          </p:style>
          <p:txBody>
            <a:bodyPr lIns="45720" tIns="45720" rIns="45720" bIns="45720" rtlCol="0" anchor="ctr"/>
            <a:lstStyle/>
            <a:p>
              <a:pPr algn="ctr"/>
              <a:endParaRPr lang="en-US" sz="1200" dirty="0">
                <a:solidFill>
                  <a:schemeClr val="bg1"/>
                </a:solidFill>
                <a:latin typeface="Arial" pitchFamily="34" charset="0"/>
                <a:cs typeface="Arial" pitchFamily="34" charset="0"/>
              </a:endParaRPr>
            </a:p>
          </p:txBody>
        </p:sp>
        <p:sp>
          <p:nvSpPr>
            <p:cNvPr id="62" name="Rectangle 61"/>
            <p:cNvSpPr/>
            <p:nvPr/>
          </p:nvSpPr>
          <p:spPr>
            <a:xfrm rot="21599113">
              <a:off x="3652156" y="5255299"/>
              <a:ext cx="1794055" cy="707886"/>
            </a:xfrm>
            <a:prstGeom prst="rect">
              <a:avLst/>
            </a:prstGeom>
            <a:ln w="28575">
              <a:solidFill>
                <a:srgbClr val="FF0000"/>
              </a:solidFill>
            </a:ln>
          </p:spPr>
          <p:style>
            <a:lnRef idx="0">
              <a:schemeClr val="accent4"/>
            </a:lnRef>
            <a:fillRef idx="3">
              <a:schemeClr val="accent4"/>
            </a:fillRef>
            <a:effectRef idx="3">
              <a:schemeClr val="accent4"/>
            </a:effectRef>
            <a:fontRef idx="minor">
              <a:schemeClr val="lt1"/>
            </a:fontRef>
          </p:style>
          <p:txBody>
            <a:bodyPr lIns="45720" tIns="45720" rIns="45720" bIns="45720" rtlCol="0" anchor="ctr"/>
            <a:lstStyle/>
            <a:p>
              <a:pPr algn="ctr"/>
              <a:r>
                <a:rPr lang="en-US" sz="2000" dirty="0">
                  <a:solidFill>
                    <a:schemeClr val="bg1"/>
                  </a:solidFill>
                  <a:latin typeface="Comic Sans MS" panose="030F0702030302020204" pitchFamily="66" charset="0"/>
                  <a:cs typeface="Arial" pitchFamily="34" charset="0"/>
                </a:rPr>
                <a:t>Requirements, state of art</a:t>
              </a:r>
            </a:p>
          </p:txBody>
        </p:sp>
        <p:grpSp>
          <p:nvGrpSpPr>
            <p:cNvPr id="63" name="Group 62"/>
            <p:cNvGrpSpPr/>
            <p:nvPr/>
          </p:nvGrpSpPr>
          <p:grpSpPr>
            <a:xfrm rot="21599113">
              <a:off x="4430832" y="4545927"/>
              <a:ext cx="270544" cy="273334"/>
              <a:chOff x="4917745" y="2235200"/>
              <a:chExt cx="2584952" cy="2489199"/>
            </a:xfrm>
            <a:effectLst>
              <a:outerShdw blurRad="50800" dist="25400" dir="8100000" algn="tr" rotWithShape="0">
                <a:prstClr val="black">
                  <a:alpha val="45000"/>
                </a:prstClr>
              </a:outerShdw>
            </a:effectLst>
          </p:grpSpPr>
          <p:sp>
            <p:nvSpPr>
              <p:cNvPr id="64" name="Oval 63"/>
              <p:cNvSpPr/>
              <p:nvPr/>
            </p:nvSpPr>
            <p:spPr>
              <a:xfrm>
                <a:off x="4917745" y="2429067"/>
                <a:ext cx="2295331" cy="2295332"/>
              </a:xfrm>
              <a:prstGeom prst="ellipse">
                <a:avLst/>
              </a:prstGeom>
              <a:ln w="28575">
                <a:solidFill>
                  <a:srgbClr val="FF0000"/>
                </a:solidFill>
              </a:ln>
            </p:spPr>
            <p:style>
              <a:lnRef idx="0">
                <a:schemeClr val="accent4"/>
              </a:lnRef>
              <a:fillRef idx="3">
                <a:schemeClr val="accent4"/>
              </a:fillRef>
              <a:effectRef idx="3">
                <a:schemeClr val="accent4"/>
              </a:effectRef>
              <a:fontRef idx="minor">
                <a:schemeClr val="lt1"/>
              </a:fontRef>
            </p:style>
            <p:txBody>
              <a:bodyPr lIns="45720" tIns="45720" rIns="45720" bIns="45720" rtlCol="0" anchor="ctr"/>
              <a:lstStyle/>
              <a:p>
                <a:pPr algn="ctr"/>
                <a:endParaRPr lang="en-US" sz="1200">
                  <a:solidFill>
                    <a:schemeClr val="bg1"/>
                  </a:solidFill>
                  <a:latin typeface="Arial" pitchFamily="34" charset="0"/>
                  <a:cs typeface="Arial" pitchFamily="34" charset="0"/>
                </a:endParaRPr>
              </a:p>
            </p:txBody>
          </p:sp>
          <p:sp>
            <p:nvSpPr>
              <p:cNvPr id="65" name="Oval 64"/>
              <p:cNvSpPr/>
              <p:nvPr/>
            </p:nvSpPr>
            <p:spPr>
              <a:xfrm>
                <a:off x="5484130" y="2913213"/>
                <a:ext cx="1253454" cy="1253453"/>
              </a:xfrm>
              <a:prstGeom prst="ellipse">
                <a:avLst/>
              </a:prstGeom>
              <a:ln w="28575">
                <a:solidFill>
                  <a:srgbClr val="FF0000"/>
                </a:solidFill>
              </a:ln>
            </p:spPr>
            <p:style>
              <a:lnRef idx="0">
                <a:schemeClr val="accent4"/>
              </a:lnRef>
              <a:fillRef idx="3">
                <a:schemeClr val="accent4"/>
              </a:fillRef>
              <a:effectRef idx="3">
                <a:schemeClr val="accent4"/>
              </a:effectRef>
              <a:fontRef idx="minor">
                <a:schemeClr val="lt1"/>
              </a:fontRef>
            </p:style>
            <p:txBody>
              <a:bodyPr lIns="45720" tIns="45720" rIns="45720" bIns="45720" rtlCol="0" anchor="ctr"/>
              <a:lstStyle/>
              <a:p>
                <a:pPr algn="ctr"/>
                <a:endParaRPr lang="en-US" sz="1200">
                  <a:solidFill>
                    <a:schemeClr val="bg1"/>
                  </a:solidFill>
                  <a:latin typeface="Arial" pitchFamily="34" charset="0"/>
                  <a:cs typeface="Arial" pitchFamily="34" charset="0"/>
                </a:endParaRPr>
              </a:p>
            </p:txBody>
          </p:sp>
          <p:sp>
            <p:nvSpPr>
              <p:cNvPr id="70" name="Oval 69"/>
              <p:cNvSpPr/>
              <p:nvPr/>
            </p:nvSpPr>
            <p:spPr>
              <a:xfrm>
                <a:off x="5972471" y="2235200"/>
                <a:ext cx="1530226" cy="1530226"/>
              </a:xfrm>
              <a:prstGeom prst="ellipse">
                <a:avLst/>
              </a:prstGeom>
              <a:ln w="28575">
                <a:solidFill>
                  <a:srgbClr val="FF0000"/>
                </a:solidFill>
              </a:ln>
            </p:spPr>
            <p:style>
              <a:lnRef idx="0">
                <a:schemeClr val="accent4"/>
              </a:lnRef>
              <a:fillRef idx="3">
                <a:schemeClr val="accent4"/>
              </a:fillRef>
              <a:effectRef idx="3">
                <a:schemeClr val="accent4"/>
              </a:effectRef>
              <a:fontRef idx="minor">
                <a:schemeClr val="lt1"/>
              </a:fontRef>
            </p:style>
            <p:txBody>
              <a:bodyPr lIns="45720" tIns="45720" rIns="45720" bIns="45720" rtlCol="0" anchor="ctr"/>
              <a:lstStyle/>
              <a:p>
                <a:pPr algn="ctr"/>
                <a:endParaRPr lang="en-US" sz="1200">
                  <a:solidFill>
                    <a:schemeClr val="bg1"/>
                  </a:solidFill>
                  <a:latin typeface="Arial" pitchFamily="34" charset="0"/>
                  <a:cs typeface="Arial" pitchFamily="34" charset="0"/>
                </a:endParaRPr>
              </a:p>
            </p:txBody>
          </p:sp>
        </p:grpSp>
      </p:grpSp>
      <p:grpSp>
        <p:nvGrpSpPr>
          <p:cNvPr id="12" name="Group 11"/>
          <p:cNvGrpSpPr/>
          <p:nvPr/>
        </p:nvGrpSpPr>
        <p:grpSpPr>
          <a:xfrm>
            <a:off x="3624454" y="961235"/>
            <a:ext cx="1993663" cy="2024549"/>
            <a:chOff x="3626123" y="914400"/>
            <a:chExt cx="1993663" cy="2024549"/>
          </a:xfrm>
        </p:grpSpPr>
        <p:sp>
          <p:nvSpPr>
            <p:cNvPr id="54" name="Rectangle 19"/>
            <p:cNvSpPr/>
            <p:nvPr/>
          </p:nvSpPr>
          <p:spPr>
            <a:xfrm rot="165519">
              <a:off x="3626123" y="1020179"/>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it-IT" sz="2000" dirty="0" err="1">
                  <a:solidFill>
                    <a:schemeClr val="bg1">
                      <a:lumMod val="50000"/>
                    </a:schemeClr>
                  </a:solidFill>
                  <a:latin typeface="Comic Sans MS" pitchFamily="66" charset="0"/>
                </a:rPr>
                <a:t>Why</a:t>
              </a:r>
              <a:r>
                <a:rPr lang="it-IT" sz="1200" dirty="0" smtClean="0">
                  <a:solidFill>
                    <a:schemeClr val="bg1">
                      <a:lumMod val="50000"/>
                    </a:schemeClr>
                  </a:solidFill>
                  <a:latin typeface="Arial" pitchFamily="34" charset="0"/>
                  <a:cs typeface="Arial" pitchFamily="34" charset="0"/>
                </a:rPr>
                <a:t> </a:t>
              </a:r>
              <a:r>
                <a:rPr lang="it-IT" sz="2000" dirty="0">
                  <a:solidFill>
                    <a:schemeClr val="bg1">
                      <a:lumMod val="50000"/>
                    </a:schemeClr>
                  </a:solidFill>
                  <a:latin typeface="Comic Sans MS" pitchFamily="66" charset="0"/>
                </a:rPr>
                <a:t>LED?</a:t>
              </a:r>
            </a:p>
            <a:p>
              <a:pPr algn="ctr"/>
              <a:r>
                <a:rPr lang="it-IT" sz="2000" dirty="0">
                  <a:solidFill>
                    <a:schemeClr val="bg1">
                      <a:lumMod val="50000"/>
                    </a:schemeClr>
                  </a:solidFill>
                  <a:latin typeface="Comic Sans MS" pitchFamily="66" charset="0"/>
                </a:rPr>
                <a:t>How do </a:t>
              </a:r>
              <a:r>
                <a:rPr lang="it-IT" sz="2000" dirty="0" err="1">
                  <a:solidFill>
                    <a:schemeClr val="bg1">
                      <a:lumMod val="50000"/>
                    </a:schemeClr>
                  </a:solidFill>
                  <a:latin typeface="Comic Sans MS" pitchFamily="66" charset="0"/>
                </a:rPr>
                <a:t>they</a:t>
              </a:r>
              <a:r>
                <a:rPr lang="it-IT" sz="2000" dirty="0">
                  <a:solidFill>
                    <a:schemeClr val="bg1">
                      <a:lumMod val="50000"/>
                    </a:schemeClr>
                  </a:solidFill>
                  <a:latin typeface="Comic Sans MS" pitchFamily="66" charset="0"/>
                </a:rPr>
                <a:t> work?</a:t>
              </a:r>
              <a:endParaRPr lang="en-US" sz="2000" dirty="0">
                <a:solidFill>
                  <a:schemeClr val="bg1">
                    <a:lumMod val="50000"/>
                  </a:schemeClr>
                </a:solidFill>
                <a:latin typeface="Comic Sans MS" pitchFamily="66" charset="0"/>
              </a:endParaRPr>
            </a:p>
          </p:txBody>
        </p:sp>
        <p:grpSp>
          <p:nvGrpSpPr>
            <p:cNvPr id="71" name="Group 70"/>
            <p:cNvGrpSpPr/>
            <p:nvPr/>
          </p:nvGrpSpPr>
          <p:grpSpPr>
            <a:xfrm>
              <a:off x="4625642" y="914400"/>
              <a:ext cx="327358" cy="300667"/>
              <a:chOff x="4917745" y="2235200"/>
              <a:chExt cx="2584952" cy="2489199"/>
            </a:xfrm>
            <a:effectLst>
              <a:outerShdw blurRad="50800" dist="25400" dir="8100000" algn="tr" rotWithShape="0">
                <a:prstClr val="black">
                  <a:alpha val="45000"/>
                </a:prstClr>
              </a:outerShdw>
            </a:effectLst>
          </p:grpSpPr>
          <p:sp>
            <p:nvSpPr>
              <p:cNvPr id="72" name="Oval 71"/>
              <p:cNvSpPr/>
              <p:nvPr/>
            </p:nvSpPr>
            <p:spPr>
              <a:xfrm>
                <a:off x="4917745" y="2429067"/>
                <a:ext cx="2295331" cy="2295332"/>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8" name="Oval 77"/>
              <p:cNvSpPr/>
              <p:nvPr/>
            </p:nvSpPr>
            <p:spPr>
              <a:xfrm>
                <a:off x="5484130" y="2913213"/>
                <a:ext cx="1253454" cy="1253453"/>
              </a:xfrm>
              <a:prstGeom prst="ellipse">
                <a:avLst/>
              </a:prstGeom>
              <a:solidFill>
                <a:schemeClr val="bg1">
                  <a:lumMod val="6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9" name="Oval 78"/>
              <p:cNvSpPr/>
              <p:nvPr/>
            </p:nvSpPr>
            <p:spPr>
              <a:xfrm>
                <a:off x="5972471" y="2235200"/>
                <a:ext cx="1530226" cy="1530226"/>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Tree>
    <p:extLst>
      <p:ext uri="{BB962C8B-B14F-4D97-AF65-F5344CB8AC3E}">
        <p14:creationId xmlns:p14="http://schemas.microsoft.com/office/powerpoint/2010/main" val="74821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p:cNvGrpSpPr/>
          <p:nvPr/>
        </p:nvGrpSpPr>
        <p:grpSpPr>
          <a:xfrm>
            <a:off x="0" y="6309320"/>
            <a:ext cx="9144000" cy="527806"/>
            <a:chOff x="0" y="6309320"/>
            <a:chExt cx="9144000" cy="527806"/>
          </a:xfrm>
        </p:grpSpPr>
        <p:sp>
          <p:nvSpPr>
            <p:cNvPr id="15" name="CasellaDiTesto 14"/>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9" name="Connettore 1 1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2" name="Titolo 1"/>
          <p:cNvSpPr>
            <a:spLocks noGrp="1"/>
          </p:cNvSpPr>
          <p:nvPr>
            <p:ph type="title"/>
          </p:nvPr>
        </p:nvSpPr>
        <p:spPr/>
        <p:txBody>
          <a:bodyPr/>
          <a:lstStyle/>
          <a:p>
            <a:r>
              <a:rPr lang="it-IT" dirty="0" smtClean="0"/>
              <a:t>State </a:t>
            </a:r>
            <a:r>
              <a:rPr lang="it-IT" dirty="0"/>
              <a:t>of art</a:t>
            </a:r>
          </a:p>
        </p:txBody>
      </p:sp>
      <p:pic>
        <p:nvPicPr>
          <p:cNvPr id="16387"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2883"/>
          <a:stretch/>
        </p:blipFill>
        <p:spPr bwMode="auto">
          <a:xfrm>
            <a:off x="1547664" y="1124744"/>
            <a:ext cx="6223895" cy="287544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Ovale 15"/>
          <p:cNvSpPr/>
          <p:nvPr/>
        </p:nvSpPr>
        <p:spPr>
          <a:xfrm>
            <a:off x="539553" y="2420888"/>
            <a:ext cx="7232006" cy="15793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16"/>
          <p:cNvSpPr txBox="1"/>
          <p:nvPr/>
        </p:nvSpPr>
        <p:spPr>
          <a:xfrm>
            <a:off x="1619672" y="4581128"/>
            <a:ext cx="4455259" cy="1697068"/>
          </a:xfrm>
          <a:prstGeom prst="rect">
            <a:avLst/>
          </a:prstGeom>
          <a:noFill/>
          <a:ln>
            <a:solidFill>
              <a:srgbClr val="FF0000"/>
            </a:solidFill>
          </a:ln>
        </p:spPr>
        <p:txBody>
          <a:bodyPr wrap="none" rtlCol="0">
            <a:spAutoFit/>
          </a:bodyPr>
          <a:lstStyle/>
          <a:p>
            <a:pPr marL="285750" indent="-285750">
              <a:lnSpc>
                <a:spcPct val="150000"/>
              </a:lnSpc>
              <a:buFont typeface="Arial" panose="020B0604020202020204" pitchFamily="34" charset="0"/>
              <a:buChar char="•"/>
            </a:pPr>
            <a:r>
              <a:rPr lang="it-IT"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Dependences</a:t>
            </a:r>
            <a:r>
              <a:rPr lang="it-IT"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from Rare </a:t>
            </a:r>
            <a:r>
              <a:rPr lang="it-IT"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Earths</a:t>
            </a:r>
            <a:endParaRPr lang="it-IT"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285750" indent="-285750">
              <a:lnSpc>
                <a:spcPct val="150000"/>
              </a:lnSpc>
              <a:buFont typeface="Arial" panose="020B0604020202020204" pitchFamily="34" charset="0"/>
              <a:buChar char="•"/>
            </a:pPr>
            <a:r>
              <a:rPr lang="it-IT"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Low</a:t>
            </a:r>
            <a:r>
              <a:rPr lang="it-IT"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Thermal </a:t>
            </a:r>
            <a:r>
              <a:rPr lang="it-IT"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Stability</a:t>
            </a:r>
            <a:endParaRPr lang="it-IT"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285750" indent="-285750">
              <a:lnSpc>
                <a:spcPct val="150000"/>
              </a:lnSpc>
              <a:buFont typeface="Arial" panose="020B0604020202020204" pitchFamily="34" charset="0"/>
              <a:buChar char="•"/>
            </a:pPr>
            <a:r>
              <a:rPr lang="it-IT"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Increased</a:t>
            </a:r>
            <a:r>
              <a:rPr lang="it-IT"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production </a:t>
            </a:r>
            <a:r>
              <a:rPr lang="it-IT"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problems</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7" name="Group 5"/>
          <p:cNvGrpSpPr/>
          <p:nvPr/>
        </p:nvGrpSpPr>
        <p:grpSpPr>
          <a:xfrm>
            <a:off x="8457885" y="374977"/>
            <a:ext cx="622615" cy="521317"/>
            <a:chOff x="724759" y="4481661"/>
            <a:chExt cx="1361698" cy="1315360"/>
          </a:xfrm>
          <a:solidFill>
            <a:schemeClr val="accent4">
              <a:lumMod val="40000"/>
              <a:lumOff val="60000"/>
            </a:schemeClr>
          </a:solidFill>
        </p:grpSpPr>
        <p:sp>
          <p:nvSpPr>
            <p:cNvPr id="9"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pFill/>
            <a:ln w="28575">
              <a:solidFill>
                <a:schemeClr val="bg1"/>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0"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1" name="Oval 27"/>
              <p:cNvSpPr/>
              <p:nvPr/>
            </p:nvSpPr>
            <p:spPr>
              <a:xfrm>
                <a:off x="4917745" y="2429067"/>
                <a:ext cx="2295331" cy="2295332"/>
              </a:xfrm>
              <a:prstGeom prst="ellipse">
                <a:avLst/>
              </a:prstGeom>
              <a:grpFill/>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2" name="Oval 28"/>
              <p:cNvSpPr/>
              <p:nvPr/>
            </p:nvSpPr>
            <p:spPr>
              <a:xfrm>
                <a:off x="5484130" y="2913213"/>
                <a:ext cx="1253454" cy="1253453"/>
              </a:xfrm>
              <a:prstGeom prst="ellipse">
                <a:avLst/>
              </a:prstGeom>
              <a:grpFill/>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3" name="Oval 29"/>
              <p:cNvSpPr/>
              <p:nvPr/>
            </p:nvSpPr>
            <p:spPr>
              <a:xfrm>
                <a:off x="5972471" y="2235200"/>
                <a:ext cx="1530226" cy="1530226"/>
              </a:xfrm>
              <a:prstGeom prst="ellipse">
                <a:avLst/>
              </a:prstGeom>
              <a:grpFill/>
              <a:ln w="28575">
                <a:solidFill>
                  <a:srgbClr val="FF0000"/>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Tree>
    <p:extLst>
      <p:ext uri="{BB962C8B-B14F-4D97-AF65-F5344CB8AC3E}">
        <p14:creationId xmlns:p14="http://schemas.microsoft.com/office/powerpoint/2010/main" val="318095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moxa.com/Innovation/images/DT-diagra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5970965" y="2195005"/>
            <a:ext cx="1991371" cy="1913919"/>
            <a:chOff x="5572332" y="1576712"/>
            <a:chExt cx="1368593" cy="1315363"/>
          </a:xfrm>
        </p:grpSpPr>
        <p:sp>
          <p:nvSpPr>
            <p:cNvPr id="66" name="Rectangle 19"/>
            <p:cNvSpPr/>
            <p:nvPr/>
          </p:nvSpPr>
          <p:spPr>
            <a:xfrm rot="21599113">
              <a:off x="5572332" y="1581530"/>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0">
              <a:schemeClr val="accent2"/>
            </a:lnRef>
            <a:fillRef idx="3">
              <a:schemeClr val="accent2"/>
            </a:fillRef>
            <a:effectRef idx="3">
              <a:schemeClr val="accent2"/>
            </a:effectRef>
            <a:fontRef idx="minor">
              <a:schemeClr val="lt1"/>
            </a:fontRef>
          </p:style>
          <p:txBody>
            <a:bodyPr lIns="45720" tIns="45720" rIns="45720" bIns="45720" rtlCol="0" anchor="ctr"/>
            <a:lstStyle/>
            <a:p>
              <a:pPr algn="ctr"/>
              <a:endParaRPr lang="en-US" sz="2000" dirty="0">
                <a:solidFill>
                  <a:schemeClr val="tx1"/>
                </a:solidFill>
                <a:latin typeface="Arial" pitchFamily="34" charset="0"/>
                <a:cs typeface="Arial" pitchFamily="34" charset="0"/>
              </a:endParaRPr>
            </a:p>
          </p:txBody>
        </p:sp>
        <p:grpSp>
          <p:nvGrpSpPr>
            <p:cNvPr id="67" name="Group 66"/>
            <p:cNvGrpSpPr/>
            <p:nvPr/>
          </p:nvGrpSpPr>
          <p:grpSpPr>
            <a:xfrm rot="21599113">
              <a:off x="5983932" y="1879944"/>
              <a:ext cx="525215" cy="108470"/>
              <a:chOff x="1608385" y="4223894"/>
              <a:chExt cx="727444" cy="150236"/>
            </a:xfrm>
          </p:grpSpPr>
          <p:sp>
            <p:nvSpPr>
              <p:cNvPr id="76" name="Freeform 75"/>
              <p:cNvSpPr/>
              <p:nvPr/>
            </p:nvSpPr>
            <p:spPr>
              <a:xfrm rot="5400000" flipH="1" flipV="1">
                <a:off x="1937187" y="3956303"/>
                <a:ext cx="45719" cy="703323"/>
              </a:xfrm>
              <a:custGeom>
                <a:avLst/>
                <a:gdLst>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592317 w 1860336"/>
                  <a:gd name="connsiteY18" fmla="*/ 977462 h 1513490"/>
                  <a:gd name="connsiteX19" fmla="*/ 1639614 w 1860336"/>
                  <a:gd name="connsiteY19" fmla="*/ 1008993 h 1513490"/>
                  <a:gd name="connsiteX20" fmla="*/ 1686910 w 1860336"/>
                  <a:gd name="connsiteY20" fmla="*/ 1056290 h 1513490"/>
                  <a:gd name="connsiteX21" fmla="*/ 1734207 w 1860336"/>
                  <a:gd name="connsiteY21" fmla="*/ 1182414 h 1513490"/>
                  <a:gd name="connsiteX22" fmla="*/ 1749973 w 1860336"/>
                  <a:gd name="connsiteY22" fmla="*/ 1229710 h 1513490"/>
                  <a:gd name="connsiteX23" fmla="*/ 1797269 w 1860336"/>
                  <a:gd name="connsiteY23" fmla="*/ 1261241 h 1513490"/>
                  <a:gd name="connsiteX24" fmla="*/ 1813035 w 1860336"/>
                  <a:gd name="connsiteY24" fmla="*/ 1340069 h 1513490"/>
                  <a:gd name="connsiteX25" fmla="*/ 1844566 w 1860336"/>
                  <a:gd name="connsiteY25" fmla="*/ 1387365 h 1513490"/>
                  <a:gd name="connsiteX26" fmla="*/ 1860331 w 1860336"/>
                  <a:gd name="connsiteY26"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592317 w 1860336"/>
                  <a:gd name="connsiteY18" fmla="*/ 977462 h 1513490"/>
                  <a:gd name="connsiteX19" fmla="*/ 1686910 w 1860336"/>
                  <a:gd name="connsiteY19" fmla="*/ 1056290 h 1513490"/>
                  <a:gd name="connsiteX20" fmla="*/ 1734207 w 1860336"/>
                  <a:gd name="connsiteY20" fmla="*/ 1182414 h 1513490"/>
                  <a:gd name="connsiteX21" fmla="*/ 1749973 w 1860336"/>
                  <a:gd name="connsiteY21" fmla="*/ 1229710 h 1513490"/>
                  <a:gd name="connsiteX22" fmla="*/ 1797269 w 1860336"/>
                  <a:gd name="connsiteY22" fmla="*/ 1261241 h 1513490"/>
                  <a:gd name="connsiteX23" fmla="*/ 1813035 w 1860336"/>
                  <a:gd name="connsiteY23" fmla="*/ 1340069 h 1513490"/>
                  <a:gd name="connsiteX24" fmla="*/ 1844566 w 1860336"/>
                  <a:gd name="connsiteY24" fmla="*/ 1387365 h 1513490"/>
                  <a:gd name="connsiteX25" fmla="*/ 1860331 w 1860336"/>
                  <a:gd name="connsiteY25"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545021 w 1860336"/>
                  <a:gd name="connsiteY17" fmla="*/ 882869 h 1513490"/>
                  <a:gd name="connsiteX18" fmla="*/ 1686910 w 1860336"/>
                  <a:gd name="connsiteY18" fmla="*/ 1056290 h 1513490"/>
                  <a:gd name="connsiteX19" fmla="*/ 1734207 w 1860336"/>
                  <a:gd name="connsiteY19" fmla="*/ 1182414 h 1513490"/>
                  <a:gd name="connsiteX20" fmla="*/ 1749973 w 1860336"/>
                  <a:gd name="connsiteY20" fmla="*/ 1229710 h 1513490"/>
                  <a:gd name="connsiteX21" fmla="*/ 1797269 w 1860336"/>
                  <a:gd name="connsiteY21" fmla="*/ 1261241 h 1513490"/>
                  <a:gd name="connsiteX22" fmla="*/ 1813035 w 1860336"/>
                  <a:gd name="connsiteY22" fmla="*/ 1340069 h 1513490"/>
                  <a:gd name="connsiteX23" fmla="*/ 1844566 w 1860336"/>
                  <a:gd name="connsiteY23" fmla="*/ 1387365 h 1513490"/>
                  <a:gd name="connsiteX24" fmla="*/ 1860331 w 1860336"/>
                  <a:gd name="connsiteY24"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497724 w 1860336"/>
                  <a:gd name="connsiteY16" fmla="*/ 788276 h 1513490"/>
                  <a:gd name="connsiteX17" fmla="*/ 1686910 w 1860336"/>
                  <a:gd name="connsiteY17" fmla="*/ 1056290 h 1513490"/>
                  <a:gd name="connsiteX18" fmla="*/ 1734207 w 1860336"/>
                  <a:gd name="connsiteY18" fmla="*/ 1182414 h 1513490"/>
                  <a:gd name="connsiteX19" fmla="*/ 1749973 w 1860336"/>
                  <a:gd name="connsiteY19" fmla="*/ 1229710 h 1513490"/>
                  <a:gd name="connsiteX20" fmla="*/ 1797269 w 1860336"/>
                  <a:gd name="connsiteY20" fmla="*/ 1261241 h 1513490"/>
                  <a:gd name="connsiteX21" fmla="*/ 1813035 w 1860336"/>
                  <a:gd name="connsiteY21" fmla="*/ 1340069 h 1513490"/>
                  <a:gd name="connsiteX22" fmla="*/ 1844566 w 1860336"/>
                  <a:gd name="connsiteY22" fmla="*/ 1387365 h 1513490"/>
                  <a:gd name="connsiteX23" fmla="*/ 1860331 w 1860336"/>
                  <a:gd name="connsiteY23"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450428 w 1860336"/>
                  <a:gd name="connsiteY15" fmla="*/ 740979 h 1513490"/>
                  <a:gd name="connsiteX16" fmla="*/ 1686910 w 1860336"/>
                  <a:gd name="connsiteY16" fmla="*/ 1056290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07097 w 1860336"/>
                  <a:gd name="connsiteY16" fmla="*/ 1149306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18007 w 1860336"/>
                  <a:gd name="connsiteY16" fmla="*/ 1129571 h 1513490"/>
                  <a:gd name="connsiteX17" fmla="*/ 1734207 w 1860336"/>
                  <a:gd name="connsiteY17" fmla="*/ 1182414 h 1513490"/>
                  <a:gd name="connsiteX18" fmla="*/ 1749973 w 1860336"/>
                  <a:gd name="connsiteY18" fmla="*/ 1229710 h 1513490"/>
                  <a:gd name="connsiteX19" fmla="*/ 1797269 w 1860336"/>
                  <a:gd name="connsiteY19" fmla="*/ 1261241 h 1513490"/>
                  <a:gd name="connsiteX20" fmla="*/ 1813035 w 1860336"/>
                  <a:gd name="connsiteY20" fmla="*/ 1340069 h 1513490"/>
                  <a:gd name="connsiteX21" fmla="*/ 1844566 w 1860336"/>
                  <a:gd name="connsiteY21" fmla="*/ 1387365 h 1513490"/>
                  <a:gd name="connsiteX22" fmla="*/ 1860331 w 1860336"/>
                  <a:gd name="connsiteY22"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34207 w 1860336"/>
                  <a:gd name="connsiteY16" fmla="*/ 1182414 h 1513490"/>
                  <a:gd name="connsiteX17" fmla="*/ 1749973 w 1860336"/>
                  <a:gd name="connsiteY17" fmla="*/ 1229710 h 1513490"/>
                  <a:gd name="connsiteX18" fmla="*/ 1797269 w 1860336"/>
                  <a:gd name="connsiteY18" fmla="*/ 1261241 h 1513490"/>
                  <a:gd name="connsiteX19" fmla="*/ 1813035 w 1860336"/>
                  <a:gd name="connsiteY19" fmla="*/ 1340069 h 1513490"/>
                  <a:gd name="connsiteX20" fmla="*/ 1844566 w 1860336"/>
                  <a:gd name="connsiteY20" fmla="*/ 1387365 h 1513490"/>
                  <a:gd name="connsiteX21" fmla="*/ 1860331 w 1860336"/>
                  <a:gd name="connsiteY21"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49973 w 1860336"/>
                  <a:gd name="connsiteY16" fmla="*/ 1229710 h 1513490"/>
                  <a:gd name="connsiteX17" fmla="*/ 1797269 w 1860336"/>
                  <a:gd name="connsiteY17" fmla="*/ 1261241 h 1513490"/>
                  <a:gd name="connsiteX18" fmla="*/ 1813035 w 1860336"/>
                  <a:gd name="connsiteY18" fmla="*/ 1340069 h 1513490"/>
                  <a:gd name="connsiteX19" fmla="*/ 1844566 w 1860336"/>
                  <a:gd name="connsiteY19" fmla="*/ 1387365 h 1513490"/>
                  <a:gd name="connsiteX20" fmla="*/ 1860331 w 1860336"/>
                  <a:gd name="connsiteY20"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797269 w 1860336"/>
                  <a:gd name="connsiteY16" fmla="*/ 1261241 h 1513490"/>
                  <a:gd name="connsiteX17" fmla="*/ 1813035 w 1860336"/>
                  <a:gd name="connsiteY17" fmla="*/ 1340069 h 1513490"/>
                  <a:gd name="connsiteX18" fmla="*/ 1844566 w 1860336"/>
                  <a:gd name="connsiteY18" fmla="*/ 1387365 h 1513490"/>
                  <a:gd name="connsiteX19" fmla="*/ 1860331 w 1860336"/>
                  <a:gd name="connsiteY19"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813035 w 1860336"/>
                  <a:gd name="connsiteY16" fmla="*/ 1340069 h 1513490"/>
                  <a:gd name="connsiteX17" fmla="*/ 1844566 w 1860336"/>
                  <a:gd name="connsiteY17" fmla="*/ 1387365 h 1513490"/>
                  <a:gd name="connsiteX18" fmla="*/ 1860331 w 1860336"/>
                  <a:gd name="connsiteY18" fmla="*/ 1513490 h 1513490"/>
                  <a:gd name="connsiteX0" fmla="*/ 0 w 1860336"/>
                  <a:gd name="connsiteY0" fmla="*/ 0 h 1513490"/>
                  <a:gd name="connsiteX1" fmla="*/ 236483 w 1860336"/>
                  <a:gd name="connsiteY1" fmla="*/ 47296 h 1513490"/>
                  <a:gd name="connsiteX2" fmla="*/ 378373 w 1860336"/>
                  <a:gd name="connsiteY2" fmla="*/ 78828 h 1513490"/>
                  <a:gd name="connsiteX3" fmla="*/ 457200 w 1860336"/>
                  <a:gd name="connsiteY3" fmla="*/ 94593 h 1513490"/>
                  <a:gd name="connsiteX4" fmla="*/ 536028 w 1860336"/>
                  <a:gd name="connsiteY4" fmla="*/ 126124 h 1513490"/>
                  <a:gd name="connsiteX5" fmla="*/ 583324 w 1860336"/>
                  <a:gd name="connsiteY5" fmla="*/ 141890 h 1513490"/>
                  <a:gd name="connsiteX6" fmla="*/ 630621 w 1860336"/>
                  <a:gd name="connsiteY6" fmla="*/ 173421 h 1513490"/>
                  <a:gd name="connsiteX7" fmla="*/ 740979 w 1860336"/>
                  <a:gd name="connsiteY7" fmla="*/ 204952 h 1513490"/>
                  <a:gd name="connsiteX8" fmla="*/ 851338 w 1860336"/>
                  <a:gd name="connsiteY8" fmla="*/ 252248 h 1513490"/>
                  <a:gd name="connsiteX9" fmla="*/ 898635 w 1860336"/>
                  <a:gd name="connsiteY9" fmla="*/ 283779 h 1513490"/>
                  <a:gd name="connsiteX10" fmla="*/ 945931 w 1860336"/>
                  <a:gd name="connsiteY10" fmla="*/ 299545 h 1513490"/>
                  <a:gd name="connsiteX11" fmla="*/ 1040524 w 1860336"/>
                  <a:gd name="connsiteY11" fmla="*/ 346841 h 1513490"/>
                  <a:gd name="connsiteX12" fmla="*/ 1182414 w 1860336"/>
                  <a:gd name="connsiteY12" fmla="*/ 488731 h 1513490"/>
                  <a:gd name="connsiteX13" fmla="*/ 1229710 w 1860336"/>
                  <a:gd name="connsiteY13" fmla="*/ 536028 h 1513490"/>
                  <a:gd name="connsiteX14" fmla="*/ 1308538 w 1860336"/>
                  <a:gd name="connsiteY14" fmla="*/ 599090 h 1513490"/>
                  <a:gd name="connsiteX15" fmla="*/ 1686910 w 1860336"/>
                  <a:gd name="connsiteY15" fmla="*/ 1056290 h 1513490"/>
                  <a:gd name="connsiteX16" fmla="*/ 1844566 w 1860336"/>
                  <a:gd name="connsiteY16" fmla="*/ 1387365 h 1513490"/>
                  <a:gd name="connsiteX17" fmla="*/ 1860331 w 1860336"/>
                  <a:gd name="connsiteY17"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229710 w 1860331"/>
                  <a:gd name="connsiteY13" fmla="*/ 536028 h 1513490"/>
                  <a:gd name="connsiteX14" fmla="*/ 1308538 w 1860331"/>
                  <a:gd name="connsiteY14" fmla="*/ 599090 h 1513490"/>
                  <a:gd name="connsiteX15" fmla="*/ 1686910 w 1860331"/>
                  <a:gd name="connsiteY15" fmla="*/ 1056290 h 1513490"/>
                  <a:gd name="connsiteX16" fmla="*/ 1860331 w 1860331"/>
                  <a:gd name="connsiteY16"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229710 w 1860331"/>
                  <a:gd name="connsiteY13" fmla="*/ 536028 h 1513490"/>
                  <a:gd name="connsiteX14" fmla="*/ 1686910 w 1860331"/>
                  <a:gd name="connsiteY14" fmla="*/ 1056290 h 1513490"/>
                  <a:gd name="connsiteX15" fmla="*/ 1860331 w 1860331"/>
                  <a:gd name="connsiteY15"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040524 w 1860331"/>
                  <a:gd name="connsiteY11" fmla="*/ 346841 h 1513490"/>
                  <a:gd name="connsiteX12" fmla="*/ 1182414 w 1860331"/>
                  <a:gd name="connsiteY12" fmla="*/ 488731 h 1513490"/>
                  <a:gd name="connsiteX13" fmla="*/ 1686910 w 1860331"/>
                  <a:gd name="connsiteY13" fmla="*/ 1056290 h 1513490"/>
                  <a:gd name="connsiteX14" fmla="*/ 1860331 w 1860331"/>
                  <a:gd name="connsiteY14" fmla="*/ 1513490 h 1513490"/>
                  <a:gd name="connsiteX0" fmla="*/ 0 w 1860331"/>
                  <a:gd name="connsiteY0" fmla="*/ 0 h 1513490"/>
                  <a:gd name="connsiteX1" fmla="*/ 236483 w 1860331"/>
                  <a:gd name="connsiteY1" fmla="*/ 47296 h 1513490"/>
                  <a:gd name="connsiteX2" fmla="*/ 378373 w 1860331"/>
                  <a:gd name="connsiteY2" fmla="*/ 78828 h 1513490"/>
                  <a:gd name="connsiteX3" fmla="*/ 457200 w 1860331"/>
                  <a:gd name="connsiteY3" fmla="*/ 94593 h 1513490"/>
                  <a:gd name="connsiteX4" fmla="*/ 536028 w 1860331"/>
                  <a:gd name="connsiteY4" fmla="*/ 126124 h 1513490"/>
                  <a:gd name="connsiteX5" fmla="*/ 583324 w 1860331"/>
                  <a:gd name="connsiteY5" fmla="*/ 141890 h 1513490"/>
                  <a:gd name="connsiteX6" fmla="*/ 630621 w 1860331"/>
                  <a:gd name="connsiteY6" fmla="*/ 173421 h 1513490"/>
                  <a:gd name="connsiteX7" fmla="*/ 740979 w 1860331"/>
                  <a:gd name="connsiteY7" fmla="*/ 204952 h 1513490"/>
                  <a:gd name="connsiteX8" fmla="*/ 851338 w 1860331"/>
                  <a:gd name="connsiteY8" fmla="*/ 252248 h 1513490"/>
                  <a:gd name="connsiteX9" fmla="*/ 898635 w 1860331"/>
                  <a:gd name="connsiteY9" fmla="*/ 283779 h 1513490"/>
                  <a:gd name="connsiteX10" fmla="*/ 945931 w 1860331"/>
                  <a:gd name="connsiteY10" fmla="*/ 299545 h 1513490"/>
                  <a:gd name="connsiteX11" fmla="*/ 1182414 w 1860331"/>
                  <a:gd name="connsiteY11" fmla="*/ 488731 h 1513490"/>
                  <a:gd name="connsiteX12" fmla="*/ 1686910 w 1860331"/>
                  <a:gd name="connsiteY12" fmla="*/ 1056290 h 1513490"/>
                  <a:gd name="connsiteX13" fmla="*/ 1860331 w 1860331"/>
                  <a:gd name="connsiteY13" fmla="*/ 1513490 h 1513490"/>
                  <a:gd name="connsiteX0" fmla="*/ 0 w 1860331"/>
                  <a:gd name="connsiteY0" fmla="*/ 0 h 1513490"/>
                  <a:gd name="connsiteX1" fmla="*/ 378373 w 1860331"/>
                  <a:gd name="connsiteY1" fmla="*/ 78828 h 1513490"/>
                  <a:gd name="connsiteX2" fmla="*/ 457200 w 1860331"/>
                  <a:gd name="connsiteY2" fmla="*/ 94593 h 1513490"/>
                  <a:gd name="connsiteX3" fmla="*/ 536028 w 1860331"/>
                  <a:gd name="connsiteY3" fmla="*/ 126124 h 1513490"/>
                  <a:gd name="connsiteX4" fmla="*/ 583324 w 1860331"/>
                  <a:gd name="connsiteY4" fmla="*/ 141890 h 1513490"/>
                  <a:gd name="connsiteX5" fmla="*/ 630621 w 1860331"/>
                  <a:gd name="connsiteY5" fmla="*/ 173421 h 1513490"/>
                  <a:gd name="connsiteX6" fmla="*/ 740979 w 1860331"/>
                  <a:gd name="connsiteY6" fmla="*/ 204952 h 1513490"/>
                  <a:gd name="connsiteX7" fmla="*/ 851338 w 1860331"/>
                  <a:gd name="connsiteY7" fmla="*/ 252248 h 1513490"/>
                  <a:gd name="connsiteX8" fmla="*/ 898635 w 1860331"/>
                  <a:gd name="connsiteY8" fmla="*/ 283779 h 1513490"/>
                  <a:gd name="connsiteX9" fmla="*/ 945931 w 1860331"/>
                  <a:gd name="connsiteY9" fmla="*/ 299545 h 1513490"/>
                  <a:gd name="connsiteX10" fmla="*/ 1182414 w 1860331"/>
                  <a:gd name="connsiteY10" fmla="*/ 488731 h 1513490"/>
                  <a:gd name="connsiteX11" fmla="*/ 1686910 w 1860331"/>
                  <a:gd name="connsiteY11" fmla="*/ 1056290 h 1513490"/>
                  <a:gd name="connsiteX12" fmla="*/ 1860331 w 1860331"/>
                  <a:gd name="connsiteY12" fmla="*/ 1513490 h 1513490"/>
                  <a:gd name="connsiteX0" fmla="*/ 0 w 1860331"/>
                  <a:gd name="connsiteY0" fmla="*/ 0 h 1513490"/>
                  <a:gd name="connsiteX1" fmla="*/ 457200 w 1860331"/>
                  <a:gd name="connsiteY1" fmla="*/ 94593 h 1513490"/>
                  <a:gd name="connsiteX2" fmla="*/ 536028 w 1860331"/>
                  <a:gd name="connsiteY2" fmla="*/ 126124 h 1513490"/>
                  <a:gd name="connsiteX3" fmla="*/ 583324 w 1860331"/>
                  <a:gd name="connsiteY3" fmla="*/ 141890 h 1513490"/>
                  <a:gd name="connsiteX4" fmla="*/ 630621 w 1860331"/>
                  <a:gd name="connsiteY4" fmla="*/ 173421 h 1513490"/>
                  <a:gd name="connsiteX5" fmla="*/ 740979 w 1860331"/>
                  <a:gd name="connsiteY5" fmla="*/ 204952 h 1513490"/>
                  <a:gd name="connsiteX6" fmla="*/ 851338 w 1860331"/>
                  <a:gd name="connsiteY6" fmla="*/ 252248 h 1513490"/>
                  <a:gd name="connsiteX7" fmla="*/ 898635 w 1860331"/>
                  <a:gd name="connsiteY7" fmla="*/ 283779 h 1513490"/>
                  <a:gd name="connsiteX8" fmla="*/ 945931 w 1860331"/>
                  <a:gd name="connsiteY8" fmla="*/ 299545 h 1513490"/>
                  <a:gd name="connsiteX9" fmla="*/ 1182414 w 1860331"/>
                  <a:gd name="connsiteY9" fmla="*/ 488731 h 1513490"/>
                  <a:gd name="connsiteX10" fmla="*/ 1686910 w 1860331"/>
                  <a:gd name="connsiteY10" fmla="*/ 1056290 h 1513490"/>
                  <a:gd name="connsiteX11" fmla="*/ 1860331 w 1860331"/>
                  <a:gd name="connsiteY11" fmla="*/ 1513490 h 1513490"/>
                  <a:gd name="connsiteX0" fmla="*/ 0 w 1860331"/>
                  <a:gd name="connsiteY0" fmla="*/ 0 h 1513490"/>
                  <a:gd name="connsiteX1" fmla="*/ 536028 w 1860331"/>
                  <a:gd name="connsiteY1" fmla="*/ 126124 h 1513490"/>
                  <a:gd name="connsiteX2" fmla="*/ 583324 w 1860331"/>
                  <a:gd name="connsiteY2" fmla="*/ 141890 h 1513490"/>
                  <a:gd name="connsiteX3" fmla="*/ 630621 w 1860331"/>
                  <a:gd name="connsiteY3" fmla="*/ 173421 h 1513490"/>
                  <a:gd name="connsiteX4" fmla="*/ 740979 w 1860331"/>
                  <a:gd name="connsiteY4" fmla="*/ 204952 h 1513490"/>
                  <a:gd name="connsiteX5" fmla="*/ 851338 w 1860331"/>
                  <a:gd name="connsiteY5" fmla="*/ 252248 h 1513490"/>
                  <a:gd name="connsiteX6" fmla="*/ 898635 w 1860331"/>
                  <a:gd name="connsiteY6" fmla="*/ 283779 h 1513490"/>
                  <a:gd name="connsiteX7" fmla="*/ 945931 w 1860331"/>
                  <a:gd name="connsiteY7" fmla="*/ 299545 h 1513490"/>
                  <a:gd name="connsiteX8" fmla="*/ 1182414 w 1860331"/>
                  <a:gd name="connsiteY8" fmla="*/ 488731 h 1513490"/>
                  <a:gd name="connsiteX9" fmla="*/ 1686910 w 1860331"/>
                  <a:gd name="connsiteY9" fmla="*/ 1056290 h 1513490"/>
                  <a:gd name="connsiteX10" fmla="*/ 1860331 w 1860331"/>
                  <a:gd name="connsiteY10" fmla="*/ 1513490 h 1513490"/>
                  <a:gd name="connsiteX0" fmla="*/ 0 w 1860331"/>
                  <a:gd name="connsiteY0" fmla="*/ 0 h 1513490"/>
                  <a:gd name="connsiteX1" fmla="*/ 583324 w 1860331"/>
                  <a:gd name="connsiteY1" fmla="*/ 141890 h 1513490"/>
                  <a:gd name="connsiteX2" fmla="*/ 630621 w 1860331"/>
                  <a:gd name="connsiteY2" fmla="*/ 173421 h 1513490"/>
                  <a:gd name="connsiteX3" fmla="*/ 740979 w 1860331"/>
                  <a:gd name="connsiteY3" fmla="*/ 204952 h 1513490"/>
                  <a:gd name="connsiteX4" fmla="*/ 851338 w 1860331"/>
                  <a:gd name="connsiteY4" fmla="*/ 252248 h 1513490"/>
                  <a:gd name="connsiteX5" fmla="*/ 898635 w 1860331"/>
                  <a:gd name="connsiteY5" fmla="*/ 283779 h 1513490"/>
                  <a:gd name="connsiteX6" fmla="*/ 945931 w 1860331"/>
                  <a:gd name="connsiteY6" fmla="*/ 299545 h 1513490"/>
                  <a:gd name="connsiteX7" fmla="*/ 1182414 w 1860331"/>
                  <a:gd name="connsiteY7" fmla="*/ 488731 h 1513490"/>
                  <a:gd name="connsiteX8" fmla="*/ 1686910 w 1860331"/>
                  <a:gd name="connsiteY8" fmla="*/ 1056290 h 1513490"/>
                  <a:gd name="connsiteX9" fmla="*/ 1860331 w 1860331"/>
                  <a:gd name="connsiteY9" fmla="*/ 1513490 h 1513490"/>
                  <a:gd name="connsiteX0" fmla="*/ 0 w 1860331"/>
                  <a:gd name="connsiteY0" fmla="*/ 0 h 1513490"/>
                  <a:gd name="connsiteX1" fmla="*/ 630621 w 1860331"/>
                  <a:gd name="connsiteY1" fmla="*/ 173421 h 1513490"/>
                  <a:gd name="connsiteX2" fmla="*/ 740979 w 1860331"/>
                  <a:gd name="connsiteY2" fmla="*/ 204952 h 1513490"/>
                  <a:gd name="connsiteX3" fmla="*/ 851338 w 1860331"/>
                  <a:gd name="connsiteY3" fmla="*/ 252248 h 1513490"/>
                  <a:gd name="connsiteX4" fmla="*/ 898635 w 1860331"/>
                  <a:gd name="connsiteY4" fmla="*/ 283779 h 1513490"/>
                  <a:gd name="connsiteX5" fmla="*/ 945931 w 1860331"/>
                  <a:gd name="connsiteY5" fmla="*/ 299545 h 1513490"/>
                  <a:gd name="connsiteX6" fmla="*/ 1182414 w 1860331"/>
                  <a:gd name="connsiteY6" fmla="*/ 488731 h 1513490"/>
                  <a:gd name="connsiteX7" fmla="*/ 1686910 w 1860331"/>
                  <a:gd name="connsiteY7" fmla="*/ 1056290 h 1513490"/>
                  <a:gd name="connsiteX8" fmla="*/ 1860331 w 1860331"/>
                  <a:gd name="connsiteY8" fmla="*/ 1513490 h 1513490"/>
                  <a:gd name="connsiteX0" fmla="*/ 0 w 1860331"/>
                  <a:gd name="connsiteY0" fmla="*/ 0 h 1513490"/>
                  <a:gd name="connsiteX1" fmla="*/ 740979 w 1860331"/>
                  <a:gd name="connsiteY1" fmla="*/ 204952 h 1513490"/>
                  <a:gd name="connsiteX2" fmla="*/ 851338 w 1860331"/>
                  <a:gd name="connsiteY2" fmla="*/ 252248 h 1513490"/>
                  <a:gd name="connsiteX3" fmla="*/ 898635 w 1860331"/>
                  <a:gd name="connsiteY3" fmla="*/ 283779 h 1513490"/>
                  <a:gd name="connsiteX4" fmla="*/ 945931 w 1860331"/>
                  <a:gd name="connsiteY4" fmla="*/ 299545 h 1513490"/>
                  <a:gd name="connsiteX5" fmla="*/ 1182414 w 1860331"/>
                  <a:gd name="connsiteY5" fmla="*/ 488731 h 1513490"/>
                  <a:gd name="connsiteX6" fmla="*/ 1686910 w 1860331"/>
                  <a:gd name="connsiteY6" fmla="*/ 1056290 h 1513490"/>
                  <a:gd name="connsiteX7" fmla="*/ 1860331 w 1860331"/>
                  <a:gd name="connsiteY7" fmla="*/ 1513490 h 1513490"/>
                  <a:gd name="connsiteX0" fmla="*/ 0 w 1860331"/>
                  <a:gd name="connsiteY0" fmla="*/ 0 h 1513490"/>
                  <a:gd name="connsiteX1" fmla="*/ 851338 w 1860331"/>
                  <a:gd name="connsiteY1" fmla="*/ 252248 h 1513490"/>
                  <a:gd name="connsiteX2" fmla="*/ 898635 w 1860331"/>
                  <a:gd name="connsiteY2" fmla="*/ 283779 h 1513490"/>
                  <a:gd name="connsiteX3" fmla="*/ 945931 w 1860331"/>
                  <a:gd name="connsiteY3" fmla="*/ 299545 h 1513490"/>
                  <a:gd name="connsiteX4" fmla="*/ 1182414 w 1860331"/>
                  <a:gd name="connsiteY4" fmla="*/ 488731 h 1513490"/>
                  <a:gd name="connsiteX5" fmla="*/ 1686910 w 1860331"/>
                  <a:gd name="connsiteY5" fmla="*/ 1056290 h 1513490"/>
                  <a:gd name="connsiteX6" fmla="*/ 1860331 w 1860331"/>
                  <a:gd name="connsiteY6" fmla="*/ 1513490 h 1513490"/>
                  <a:gd name="connsiteX0" fmla="*/ 0 w 1860331"/>
                  <a:gd name="connsiteY0" fmla="*/ 0 h 1513490"/>
                  <a:gd name="connsiteX1" fmla="*/ 898635 w 1860331"/>
                  <a:gd name="connsiteY1" fmla="*/ 283779 h 1513490"/>
                  <a:gd name="connsiteX2" fmla="*/ 945931 w 1860331"/>
                  <a:gd name="connsiteY2" fmla="*/ 299545 h 1513490"/>
                  <a:gd name="connsiteX3" fmla="*/ 1182414 w 1860331"/>
                  <a:gd name="connsiteY3" fmla="*/ 488731 h 1513490"/>
                  <a:gd name="connsiteX4" fmla="*/ 1686910 w 1860331"/>
                  <a:gd name="connsiteY4" fmla="*/ 1056290 h 1513490"/>
                  <a:gd name="connsiteX5" fmla="*/ 1860331 w 1860331"/>
                  <a:gd name="connsiteY5" fmla="*/ 1513490 h 1513490"/>
                  <a:gd name="connsiteX0" fmla="*/ 0 w 1860331"/>
                  <a:gd name="connsiteY0" fmla="*/ 0 h 1513490"/>
                  <a:gd name="connsiteX1" fmla="*/ 945931 w 1860331"/>
                  <a:gd name="connsiteY1" fmla="*/ 299545 h 1513490"/>
                  <a:gd name="connsiteX2" fmla="*/ 1182414 w 1860331"/>
                  <a:gd name="connsiteY2" fmla="*/ 488731 h 1513490"/>
                  <a:gd name="connsiteX3" fmla="*/ 1686910 w 1860331"/>
                  <a:gd name="connsiteY3" fmla="*/ 1056290 h 1513490"/>
                  <a:gd name="connsiteX4" fmla="*/ 1860331 w 1860331"/>
                  <a:gd name="connsiteY4"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182414 w 1860331"/>
                  <a:gd name="connsiteY1" fmla="*/ 488731 h 1513490"/>
                  <a:gd name="connsiteX2" fmla="*/ 1686910 w 1860331"/>
                  <a:gd name="connsiteY2" fmla="*/ 1056290 h 1513490"/>
                  <a:gd name="connsiteX3" fmla="*/ 1860331 w 1860331"/>
                  <a:gd name="connsiteY3" fmla="*/ 1513490 h 1513490"/>
                  <a:gd name="connsiteX0" fmla="*/ 0 w 1860331"/>
                  <a:gd name="connsiteY0" fmla="*/ 0 h 1513490"/>
                  <a:gd name="connsiteX1" fmla="*/ 1686910 w 1860331"/>
                  <a:gd name="connsiteY1" fmla="*/ 1056290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 name="connsiteX0" fmla="*/ 0 w 1860331"/>
                  <a:gd name="connsiteY0" fmla="*/ 0 h 1513490"/>
                  <a:gd name="connsiteX1" fmla="*/ 1227327 w 1860331"/>
                  <a:gd name="connsiteY1" fmla="*/ 498644 h 1513490"/>
                  <a:gd name="connsiteX2" fmla="*/ 1860331 w 1860331"/>
                  <a:gd name="connsiteY2" fmla="*/ 1513490 h 1513490"/>
                </a:gdLst>
                <a:ahLst/>
                <a:cxnLst>
                  <a:cxn ang="0">
                    <a:pos x="connsiteX0" y="connsiteY0"/>
                  </a:cxn>
                  <a:cxn ang="0">
                    <a:pos x="connsiteX1" y="connsiteY1"/>
                  </a:cxn>
                  <a:cxn ang="0">
                    <a:pos x="connsiteX2" y="connsiteY2"/>
                  </a:cxn>
                </a:cxnLst>
                <a:rect l="l" t="t" r="r" b="b"/>
                <a:pathLst>
                  <a:path w="1860331" h="1513490">
                    <a:moveTo>
                      <a:pt x="0" y="0"/>
                    </a:moveTo>
                    <a:cubicBezTo>
                      <a:pt x="401019" y="16170"/>
                      <a:pt x="969843" y="261328"/>
                      <a:pt x="1227327" y="498644"/>
                    </a:cubicBezTo>
                    <a:cubicBezTo>
                      <a:pt x="1484811" y="735960"/>
                      <a:pt x="1762688" y="1094770"/>
                      <a:pt x="1860331" y="1513490"/>
                    </a:cubicBezTo>
                  </a:path>
                </a:pathLst>
              </a:cu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solidFill>
                    <a:schemeClr val="lt1"/>
                  </a:solidFill>
                </a:endParaRPr>
              </a:p>
            </p:txBody>
          </p:sp>
          <p:sp>
            <p:nvSpPr>
              <p:cNvPr id="77" name="Freeform 76"/>
              <p:cNvSpPr/>
              <p:nvPr/>
            </p:nvSpPr>
            <p:spPr>
              <a:xfrm rot="5789802" flipH="1" flipV="1">
                <a:off x="2134538" y="4172839"/>
                <a:ext cx="150236" cy="252346"/>
              </a:xfrm>
              <a:custGeom>
                <a:avLst/>
                <a:gdLst>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56032 w 329184"/>
                  <a:gd name="connsiteY15" fmla="*/ 135854 h 276933"/>
                  <a:gd name="connsiteX16" fmla="*/ 266483 w 329184"/>
                  <a:gd name="connsiteY16" fmla="*/ 120178 h 276933"/>
                  <a:gd name="connsiteX17" fmla="*/ 282158 w 329184"/>
                  <a:gd name="connsiteY17" fmla="*/ 83602 h 276933"/>
                  <a:gd name="connsiteX18" fmla="*/ 297834 w 329184"/>
                  <a:gd name="connsiteY18" fmla="*/ 52252 h 276933"/>
                  <a:gd name="connsiteX19" fmla="*/ 313509 w 329184"/>
                  <a:gd name="connsiteY19" fmla="*/ 20901 h 276933"/>
                  <a:gd name="connsiteX20" fmla="*/ 329184 w 329184"/>
                  <a:gd name="connsiteY20"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66483 w 329184"/>
                  <a:gd name="connsiteY15" fmla="*/ 120178 h 276933"/>
                  <a:gd name="connsiteX16" fmla="*/ 282158 w 329184"/>
                  <a:gd name="connsiteY16" fmla="*/ 83602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82158 w 329184"/>
                  <a:gd name="connsiteY16" fmla="*/ 83602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297834 w 329184"/>
                  <a:gd name="connsiteY17" fmla="*/ 52252 h 276933"/>
                  <a:gd name="connsiteX18" fmla="*/ 313509 w 329184"/>
                  <a:gd name="connsiteY18" fmla="*/ 20901 h 276933"/>
                  <a:gd name="connsiteX19" fmla="*/ 329184 w 329184"/>
                  <a:gd name="connsiteY19"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13509 w 329184"/>
                  <a:gd name="connsiteY18" fmla="*/ 20901 h 276933"/>
                  <a:gd name="connsiteX19" fmla="*/ 329184 w 329184"/>
                  <a:gd name="connsiteY19" fmla="*/ 0 h 276933"/>
                  <a:gd name="connsiteX0" fmla="*/ 0 w 329184"/>
                  <a:gd name="connsiteY0" fmla="*/ 80052 h 289058"/>
                  <a:gd name="connsiteX1" fmla="*/ 31351 w 329184"/>
                  <a:gd name="connsiteY1" fmla="*/ 90502 h 289058"/>
                  <a:gd name="connsiteX2" fmla="*/ 36576 w 329184"/>
                  <a:gd name="connsiteY2" fmla="*/ 106178 h 289058"/>
                  <a:gd name="connsiteX3" fmla="*/ 62702 w 329184"/>
                  <a:gd name="connsiteY3" fmla="*/ 137529 h 289058"/>
                  <a:gd name="connsiteX4" fmla="*/ 67927 w 329184"/>
                  <a:gd name="connsiteY4" fmla="*/ 153204 h 289058"/>
                  <a:gd name="connsiteX5" fmla="*/ 78378 w 329184"/>
                  <a:gd name="connsiteY5" fmla="*/ 174105 h 289058"/>
                  <a:gd name="connsiteX6" fmla="*/ 83603 w 329184"/>
                  <a:gd name="connsiteY6" fmla="*/ 189780 h 289058"/>
                  <a:gd name="connsiteX7" fmla="*/ 114954 w 329184"/>
                  <a:gd name="connsiteY7" fmla="*/ 221131 h 289058"/>
                  <a:gd name="connsiteX8" fmla="*/ 130629 w 329184"/>
                  <a:gd name="connsiteY8" fmla="*/ 236806 h 289058"/>
                  <a:gd name="connsiteX9" fmla="*/ 146304 w 329184"/>
                  <a:gd name="connsiteY9" fmla="*/ 252482 h 289058"/>
                  <a:gd name="connsiteX10" fmla="*/ 161980 w 329184"/>
                  <a:gd name="connsiteY10" fmla="*/ 257707 h 289058"/>
                  <a:gd name="connsiteX11" fmla="*/ 182880 w 329184"/>
                  <a:gd name="connsiteY11" fmla="*/ 273382 h 289058"/>
                  <a:gd name="connsiteX12" fmla="*/ 198556 w 329184"/>
                  <a:gd name="connsiteY12" fmla="*/ 278607 h 289058"/>
                  <a:gd name="connsiteX13" fmla="*/ 214231 w 329184"/>
                  <a:gd name="connsiteY13" fmla="*/ 289058 h 289058"/>
                  <a:gd name="connsiteX14" fmla="*/ 245582 w 329184"/>
                  <a:gd name="connsiteY14" fmla="*/ 231581 h 289058"/>
                  <a:gd name="connsiteX15" fmla="*/ 282703 w 329184"/>
                  <a:gd name="connsiteY15" fmla="*/ 146495 h 289058"/>
                  <a:gd name="connsiteX16" fmla="*/ 298378 w 329184"/>
                  <a:gd name="connsiteY16" fmla="*/ 101809 h 289058"/>
                  <a:gd name="connsiteX17" fmla="*/ 309999 w 329184"/>
                  <a:gd name="connsiteY17" fmla="*/ 68432 h 289058"/>
                  <a:gd name="connsiteX18" fmla="*/ 293234 w 329184"/>
                  <a:gd name="connsiteY18" fmla="*/ 2614 h 289058"/>
                  <a:gd name="connsiteX19" fmla="*/ 329184 w 329184"/>
                  <a:gd name="connsiteY19" fmla="*/ 12125 h 289058"/>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45582 w 329184"/>
                  <a:gd name="connsiteY14" fmla="*/ 219456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29184 w 329184"/>
                  <a:gd name="connsiteY18"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83603 w 329184"/>
                  <a:gd name="connsiteY6" fmla="*/ 177655 h 276933"/>
                  <a:gd name="connsiteX7" fmla="*/ 114954 w 329184"/>
                  <a:gd name="connsiteY7" fmla="*/ 209006 h 276933"/>
                  <a:gd name="connsiteX8" fmla="*/ 130629 w 329184"/>
                  <a:gd name="connsiteY8" fmla="*/ 224681 h 276933"/>
                  <a:gd name="connsiteX9" fmla="*/ 146304 w 329184"/>
                  <a:gd name="connsiteY9" fmla="*/ 240357 h 276933"/>
                  <a:gd name="connsiteX10" fmla="*/ 161980 w 329184"/>
                  <a:gd name="connsiteY10" fmla="*/ 245582 h 276933"/>
                  <a:gd name="connsiteX11" fmla="*/ 182880 w 329184"/>
                  <a:gd name="connsiteY11" fmla="*/ 261257 h 276933"/>
                  <a:gd name="connsiteX12" fmla="*/ 198556 w 329184"/>
                  <a:gd name="connsiteY12" fmla="*/ 266482 h 276933"/>
                  <a:gd name="connsiteX13" fmla="*/ 214231 w 329184"/>
                  <a:gd name="connsiteY13" fmla="*/ 276933 h 276933"/>
                  <a:gd name="connsiteX14" fmla="*/ 251665 w 329184"/>
                  <a:gd name="connsiteY14" fmla="*/ 225539 h 276933"/>
                  <a:gd name="connsiteX15" fmla="*/ 282703 w 329184"/>
                  <a:gd name="connsiteY15" fmla="*/ 134370 h 276933"/>
                  <a:gd name="connsiteX16" fmla="*/ 298378 w 329184"/>
                  <a:gd name="connsiteY16" fmla="*/ 89684 h 276933"/>
                  <a:gd name="connsiteX17" fmla="*/ 309999 w 329184"/>
                  <a:gd name="connsiteY17" fmla="*/ 56307 h 276933"/>
                  <a:gd name="connsiteX18" fmla="*/ 329184 w 329184"/>
                  <a:gd name="connsiteY18"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78378 w 329184"/>
                  <a:gd name="connsiteY5" fmla="*/ 161980 h 276933"/>
                  <a:gd name="connsiteX6" fmla="*/ 114954 w 329184"/>
                  <a:gd name="connsiteY6" fmla="*/ 209006 h 276933"/>
                  <a:gd name="connsiteX7" fmla="*/ 130629 w 329184"/>
                  <a:gd name="connsiteY7" fmla="*/ 224681 h 276933"/>
                  <a:gd name="connsiteX8" fmla="*/ 146304 w 329184"/>
                  <a:gd name="connsiteY8" fmla="*/ 240357 h 276933"/>
                  <a:gd name="connsiteX9" fmla="*/ 161980 w 329184"/>
                  <a:gd name="connsiteY9" fmla="*/ 245582 h 276933"/>
                  <a:gd name="connsiteX10" fmla="*/ 182880 w 329184"/>
                  <a:gd name="connsiteY10" fmla="*/ 261257 h 276933"/>
                  <a:gd name="connsiteX11" fmla="*/ 198556 w 329184"/>
                  <a:gd name="connsiteY11" fmla="*/ 266482 h 276933"/>
                  <a:gd name="connsiteX12" fmla="*/ 214231 w 329184"/>
                  <a:gd name="connsiteY12" fmla="*/ 276933 h 276933"/>
                  <a:gd name="connsiteX13" fmla="*/ 251665 w 329184"/>
                  <a:gd name="connsiteY13" fmla="*/ 225539 h 276933"/>
                  <a:gd name="connsiteX14" fmla="*/ 282703 w 329184"/>
                  <a:gd name="connsiteY14" fmla="*/ 134370 h 276933"/>
                  <a:gd name="connsiteX15" fmla="*/ 298378 w 329184"/>
                  <a:gd name="connsiteY15" fmla="*/ 89684 h 276933"/>
                  <a:gd name="connsiteX16" fmla="*/ 309999 w 329184"/>
                  <a:gd name="connsiteY16" fmla="*/ 56307 h 276933"/>
                  <a:gd name="connsiteX17" fmla="*/ 329184 w 329184"/>
                  <a:gd name="connsiteY17"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67927 w 329184"/>
                  <a:gd name="connsiteY4" fmla="*/ 141079 h 276933"/>
                  <a:gd name="connsiteX5" fmla="*/ 114954 w 329184"/>
                  <a:gd name="connsiteY5" fmla="*/ 209006 h 276933"/>
                  <a:gd name="connsiteX6" fmla="*/ 130629 w 329184"/>
                  <a:gd name="connsiteY6" fmla="*/ 224681 h 276933"/>
                  <a:gd name="connsiteX7" fmla="*/ 146304 w 329184"/>
                  <a:gd name="connsiteY7" fmla="*/ 240357 h 276933"/>
                  <a:gd name="connsiteX8" fmla="*/ 161980 w 329184"/>
                  <a:gd name="connsiteY8" fmla="*/ 245582 h 276933"/>
                  <a:gd name="connsiteX9" fmla="*/ 182880 w 329184"/>
                  <a:gd name="connsiteY9" fmla="*/ 261257 h 276933"/>
                  <a:gd name="connsiteX10" fmla="*/ 198556 w 329184"/>
                  <a:gd name="connsiteY10" fmla="*/ 266482 h 276933"/>
                  <a:gd name="connsiteX11" fmla="*/ 214231 w 329184"/>
                  <a:gd name="connsiteY11" fmla="*/ 276933 h 276933"/>
                  <a:gd name="connsiteX12" fmla="*/ 251665 w 329184"/>
                  <a:gd name="connsiteY12" fmla="*/ 225539 h 276933"/>
                  <a:gd name="connsiteX13" fmla="*/ 282703 w 329184"/>
                  <a:gd name="connsiteY13" fmla="*/ 134370 h 276933"/>
                  <a:gd name="connsiteX14" fmla="*/ 298378 w 329184"/>
                  <a:gd name="connsiteY14" fmla="*/ 89684 h 276933"/>
                  <a:gd name="connsiteX15" fmla="*/ 309999 w 329184"/>
                  <a:gd name="connsiteY15" fmla="*/ 56307 h 276933"/>
                  <a:gd name="connsiteX16" fmla="*/ 329184 w 329184"/>
                  <a:gd name="connsiteY16" fmla="*/ 0 h 276933"/>
                  <a:gd name="connsiteX0" fmla="*/ 0 w 329184"/>
                  <a:gd name="connsiteY0" fmla="*/ 67927 h 276933"/>
                  <a:gd name="connsiteX1" fmla="*/ 31351 w 329184"/>
                  <a:gd name="connsiteY1" fmla="*/ 78377 h 276933"/>
                  <a:gd name="connsiteX2" fmla="*/ 36576 w 329184"/>
                  <a:gd name="connsiteY2" fmla="*/ 94053 h 276933"/>
                  <a:gd name="connsiteX3" fmla="*/ 62702 w 329184"/>
                  <a:gd name="connsiteY3" fmla="*/ 125404 h 276933"/>
                  <a:gd name="connsiteX4" fmla="*/ 114954 w 329184"/>
                  <a:gd name="connsiteY4" fmla="*/ 209006 h 276933"/>
                  <a:gd name="connsiteX5" fmla="*/ 130629 w 329184"/>
                  <a:gd name="connsiteY5" fmla="*/ 224681 h 276933"/>
                  <a:gd name="connsiteX6" fmla="*/ 146304 w 329184"/>
                  <a:gd name="connsiteY6" fmla="*/ 240357 h 276933"/>
                  <a:gd name="connsiteX7" fmla="*/ 161980 w 329184"/>
                  <a:gd name="connsiteY7" fmla="*/ 245582 h 276933"/>
                  <a:gd name="connsiteX8" fmla="*/ 182880 w 329184"/>
                  <a:gd name="connsiteY8" fmla="*/ 261257 h 276933"/>
                  <a:gd name="connsiteX9" fmla="*/ 198556 w 329184"/>
                  <a:gd name="connsiteY9" fmla="*/ 266482 h 276933"/>
                  <a:gd name="connsiteX10" fmla="*/ 214231 w 329184"/>
                  <a:gd name="connsiteY10" fmla="*/ 276933 h 276933"/>
                  <a:gd name="connsiteX11" fmla="*/ 251665 w 329184"/>
                  <a:gd name="connsiteY11" fmla="*/ 225539 h 276933"/>
                  <a:gd name="connsiteX12" fmla="*/ 282703 w 329184"/>
                  <a:gd name="connsiteY12" fmla="*/ 134370 h 276933"/>
                  <a:gd name="connsiteX13" fmla="*/ 298378 w 329184"/>
                  <a:gd name="connsiteY13" fmla="*/ 89684 h 276933"/>
                  <a:gd name="connsiteX14" fmla="*/ 309999 w 329184"/>
                  <a:gd name="connsiteY14" fmla="*/ 56307 h 276933"/>
                  <a:gd name="connsiteX15" fmla="*/ 329184 w 329184"/>
                  <a:gd name="connsiteY15" fmla="*/ 0 h 276933"/>
                  <a:gd name="connsiteX0" fmla="*/ 0 w 329184"/>
                  <a:gd name="connsiteY0" fmla="*/ 67927 h 276933"/>
                  <a:gd name="connsiteX1" fmla="*/ 31351 w 329184"/>
                  <a:gd name="connsiteY1" fmla="*/ 78377 h 276933"/>
                  <a:gd name="connsiteX2" fmla="*/ 36576 w 329184"/>
                  <a:gd name="connsiteY2" fmla="*/ 94053 h 276933"/>
                  <a:gd name="connsiteX3" fmla="*/ 56228 w 329184"/>
                  <a:gd name="connsiteY3" fmla="*/ 100544 h 276933"/>
                  <a:gd name="connsiteX4" fmla="*/ 62702 w 329184"/>
                  <a:gd name="connsiteY4" fmla="*/ 125404 h 276933"/>
                  <a:gd name="connsiteX5" fmla="*/ 114954 w 329184"/>
                  <a:gd name="connsiteY5" fmla="*/ 209006 h 276933"/>
                  <a:gd name="connsiteX6" fmla="*/ 130629 w 329184"/>
                  <a:gd name="connsiteY6" fmla="*/ 224681 h 276933"/>
                  <a:gd name="connsiteX7" fmla="*/ 146304 w 329184"/>
                  <a:gd name="connsiteY7" fmla="*/ 240357 h 276933"/>
                  <a:gd name="connsiteX8" fmla="*/ 161980 w 329184"/>
                  <a:gd name="connsiteY8" fmla="*/ 245582 h 276933"/>
                  <a:gd name="connsiteX9" fmla="*/ 182880 w 329184"/>
                  <a:gd name="connsiteY9" fmla="*/ 261257 h 276933"/>
                  <a:gd name="connsiteX10" fmla="*/ 198556 w 329184"/>
                  <a:gd name="connsiteY10" fmla="*/ 266482 h 276933"/>
                  <a:gd name="connsiteX11" fmla="*/ 214231 w 329184"/>
                  <a:gd name="connsiteY11" fmla="*/ 276933 h 276933"/>
                  <a:gd name="connsiteX12" fmla="*/ 251665 w 329184"/>
                  <a:gd name="connsiteY12" fmla="*/ 225539 h 276933"/>
                  <a:gd name="connsiteX13" fmla="*/ 282703 w 329184"/>
                  <a:gd name="connsiteY13" fmla="*/ 134370 h 276933"/>
                  <a:gd name="connsiteX14" fmla="*/ 298378 w 329184"/>
                  <a:gd name="connsiteY14" fmla="*/ 89684 h 276933"/>
                  <a:gd name="connsiteX15" fmla="*/ 309999 w 329184"/>
                  <a:gd name="connsiteY15" fmla="*/ 56307 h 276933"/>
                  <a:gd name="connsiteX16" fmla="*/ 329184 w 329184"/>
                  <a:gd name="connsiteY16" fmla="*/ 0 h 276933"/>
                  <a:gd name="connsiteX0" fmla="*/ 0 w 329184"/>
                  <a:gd name="connsiteY0" fmla="*/ 67927 h 276933"/>
                  <a:gd name="connsiteX1" fmla="*/ 31351 w 329184"/>
                  <a:gd name="connsiteY1" fmla="*/ 78377 h 276933"/>
                  <a:gd name="connsiteX2" fmla="*/ 56228 w 329184"/>
                  <a:gd name="connsiteY2" fmla="*/ 100544 h 276933"/>
                  <a:gd name="connsiteX3" fmla="*/ 62702 w 329184"/>
                  <a:gd name="connsiteY3" fmla="*/ 125404 h 276933"/>
                  <a:gd name="connsiteX4" fmla="*/ 114954 w 329184"/>
                  <a:gd name="connsiteY4" fmla="*/ 209006 h 276933"/>
                  <a:gd name="connsiteX5" fmla="*/ 130629 w 329184"/>
                  <a:gd name="connsiteY5" fmla="*/ 224681 h 276933"/>
                  <a:gd name="connsiteX6" fmla="*/ 146304 w 329184"/>
                  <a:gd name="connsiteY6" fmla="*/ 240357 h 276933"/>
                  <a:gd name="connsiteX7" fmla="*/ 161980 w 329184"/>
                  <a:gd name="connsiteY7" fmla="*/ 245582 h 276933"/>
                  <a:gd name="connsiteX8" fmla="*/ 182880 w 329184"/>
                  <a:gd name="connsiteY8" fmla="*/ 261257 h 276933"/>
                  <a:gd name="connsiteX9" fmla="*/ 198556 w 329184"/>
                  <a:gd name="connsiteY9" fmla="*/ 266482 h 276933"/>
                  <a:gd name="connsiteX10" fmla="*/ 214231 w 329184"/>
                  <a:gd name="connsiteY10" fmla="*/ 276933 h 276933"/>
                  <a:gd name="connsiteX11" fmla="*/ 251665 w 329184"/>
                  <a:gd name="connsiteY11" fmla="*/ 225539 h 276933"/>
                  <a:gd name="connsiteX12" fmla="*/ 282703 w 329184"/>
                  <a:gd name="connsiteY12" fmla="*/ 134370 h 276933"/>
                  <a:gd name="connsiteX13" fmla="*/ 298378 w 329184"/>
                  <a:gd name="connsiteY13" fmla="*/ 89684 h 276933"/>
                  <a:gd name="connsiteX14" fmla="*/ 309999 w 329184"/>
                  <a:gd name="connsiteY14" fmla="*/ 56307 h 276933"/>
                  <a:gd name="connsiteX15" fmla="*/ 329184 w 329184"/>
                  <a:gd name="connsiteY15" fmla="*/ 0 h 276933"/>
                  <a:gd name="connsiteX0" fmla="*/ 0 w 329184"/>
                  <a:gd name="connsiteY0" fmla="*/ 67927 h 276933"/>
                  <a:gd name="connsiteX1" fmla="*/ 31351 w 329184"/>
                  <a:gd name="connsiteY1" fmla="*/ 78377 h 276933"/>
                  <a:gd name="connsiteX2" fmla="*/ 56228 w 329184"/>
                  <a:gd name="connsiteY2" fmla="*/ 100544 h 276933"/>
                  <a:gd name="connsiteX3" fmla="*/ 114954 w 329184"/>
                  <a:gd name="connsiteY3" fmla="*/ 209006 h 276933"/>
                  <a:gd name="connsiteX4" fmla="*/ 130629 w 329184"/>
                  <a:gd name="connsiteY4" fmla="*/ 224681 h 276933"/>
                  <a:gd name="connsiteX5" fmla="*/ 146304 w 329184"/>
                  <a:gd name="connsiteY5" fmla="*/ 240357 h 276933"/>
                  <a:gd name="connsiteX6" fmla="*/ 161980 w 329184"/>
                  <a:gd name="connsiteY6" fmla="*/ 245582 h 276933"/>
                  <a:gd name="connsiteX7" fmla="*/ 182880 w 329184"/>
                  <a:gd name="connsiteY7" fmla="*/ 261257 h 276933"/>
                  <a:gd name="connsiteX8" fmla="*/ 198556 w 329184"/>
                  <a:gd name="connsiteY8" fmla="*/ 266482 h 276933"/>
                  <a:gd name="connsiteX9" fmla="*/ 214231 w 329184"/>
                  <a:gd name="connsiteY9" fmla="*/ 276933 h 276933"/>
                  <a:gd name="connsiteX10" fmla="*/ 251665 w 329184"/>
                  <a:gd name="connsiteY10" fmla="*/ 225539 h 276933"/>
                  <a:gd name="connsiteX11" fmla="*/ 282703 w 329184"/>
                  <a:gd name="connsiteY11" fmla="*/ 134370 h 276933"/>
                  <a:gd name="connsiteX12" fmla="*/ 298378 w 329184"/>
                  <a:gd name="connsiteY12" fmla="*/ 89684 h 276933"/>
                  <a:gd name="connsiteX13" fmla="*/ 309999 w 329184"/>
                  <a:gd name="connsiteY13" fmla="*/ 56307 h 276933"/>
                  <a:gd name="connsiteX14" fmla="*/ 329184 w 329184"/>
                  <a:gd name="connsiteY14" fmla="*/ 0 h 276933"/>
                  <a:gd name="connsiteX0" fmla="*/ 0 w 329184"/>
                  <a:gd name="connsiteY0" fmla="*/ 67927 h 276933"/>
                  <a:gd name="connsiteX1" fmla="*/ 31351 w 329184"/>
                  <a:gd name="connsiteY1" fmla="*/ 78377 h 276933"/>
                  <a:gd name="connsiteX2" fmla="*/ 114954 w 329184"/>
                  <a:gd name="connsiteY2" fmla="*/ 209006 h 276933"/>
                  <a:gd name="connsiteX3" fmla="*/ 130629 w 329184"/>
                  <a:gd name="connsiteY3" fmla="*/ 224681 h 276933"/>
                  <a:gd name="connsiteX4" fmla="*/ 146304 w 329184"/>
                  <a:gd name="connsiteY4" fmla="*/ 240357 h 276933"/>
                  <a:gd name="connsiteX5" fmla="*/ 161980 w 329184"/>
                  <a:gd name="connsiteY5" fmla="*/ 245582 h 276933"/>
                  <a:gd name="connsiteX6" fmla="*/ 182880 w 329184"/>
                  <a:gd name="connsiteY6" fmla="*/ 261257 h 276933"/>
                  <a:gd name="connsiteX7" fmla="*/ 198556 w 329184"/>
                  <a:gd name="connsiteY7" fmla="*/ 266482 h 276933"/>
                  <a:gd name="connsiteX8" fmla="*/ 214231 w 329184"/>
                  <a:gd name="connsiteY8" fmla="*/ 276933 h 276933"/>
                  <a:gd name="connsiteX9" fmla="*/ 251665 w 329184"/>
                  <a:gd name="connsiteY9" fmla="*/ 225539 h 276933"/>
                  <a:gd name="connsiteX10" fmla="*/ 282703 w 329184"/>
                  <a:gd name="connsiteY10" fmla="*/ 134370 h 276933"/>
                  <a:gd name="connsiteX11" fmla="*/ 298378 w 329184"/>
                  <a:gd name="connsiteY11" fmla="*/ 89684 h 276933"/>
                  <a:gd name="connsiteX12" fmla="*/ 309999 w 329184"/>
                  <a:gd name="connsiteY12" fmla="*/ 56307 h 276933"/>
                  <a:gd name="connsiteX13" fmla="*/ 329184 w 329184"/>
                  <a:gd name="connsiteY13" fmla="*/ 0 h 276933"/>
                  <a:gd name="connsiteX0" fmla="*/ 0 w 329184"/>
                  <a:gd name="connsiteY0" fmla="*/ 67927 h 276933"/>
                  <a:gd name="connsiteX1" fmla="*/ 114954 w 329184"/>
                  <a:gd name="connsiteY1" fmla="*/ 209006 h 276933"/>
                  <a:gd name="connsiteX2" fmla="*/ 130629 w 329184"/>
                  <a:gd name="connsiteY2" fmla="*/ 224681 h 276933"/>
                  <a:gd name="connsiteX3" fmla="*/ 146304 w 329184"/>
                  <a:gd name="connsiteY3" fmla="*/ 240357 h 276933"/>
                  <a:gd name="connsiteX4" fmla="*/ 161980 w 329184"/>
                  <a:gd name="connsiteY4" fmla="*/ 245582 h 276933"/>
                  <a:gd name="connsiteX5" fmla="*/ 182880 w 329184"/>
                  <a:gd name="connsiteY5" fmla="*/ 261257 h 276933"/>
                  <a:gd name="connsiteX6" fmla="*/ 198556 w 329184"/>
                  <a:gd name="connsiteY6" fmla="*/ 266482 h 276933"/>
                  <a:gd name="connsiteX7" fmla="*/ 214231 w 329184"/>
                  <a:gd name="connsiteY7" fmla="*/ 276933 h 276933"/>
                  <a:gd name="connsiteX8" fmla="*/ 251665 w 329184"/>
                  <a:gd name="connsiteY8" fmla="*/ 225539 h 276933"/>
                  <a:gd name="connsiteX9" fmla="*/ 282703 w 329184"/>
                  <a:gd name="connsiteY9" fmla="*/ 134370 h 276933"/>
                  <a:gd name="connsiteX10" fmla="*/ 298378 w 329184"/>
                  <a:gd name="connsiteY10" fmla="*/ 89684 h 276933"/>
                  <a:gd name="connsiteX11" fmla="*/ 309999 w 329184"/>
                  <a:gd name="connsiteY11" fmla="*/ 56307 h 276933"/>
                  <a:gd name="connsiteX12" fmla="*/ 329184 w 329184"/>
                  <a:gd name="connsiteY12" fmla="*/ 0 h 276933"/>
                  <a:gd name="connsiteX0" fmla="*/ 0 w 329184"/>
                  <a:gd name="connsiteY0" fmla="*/ 67927 h 276933"/>
                  <a:gd name="connsiteX1" fmla="*/ 130629 w 329184"/>
                  <a:gd name="connsiteY1" fmla="*/ 224681 h 276933"/>
                  <a:gd name="connsiteX2" fmla="*/ 146304 w 329184"/>
                  <a:gd name="connsiteY2" fmla="*/ 240357 h 276933"/>
                  <a:gd name="connsiteX3" fmla="*/ 161980 w 329184"/>
                  <a:gd name="connsiteY3" fmla="*/ 245582 h 276933"/>
                  <a:gd name="connsiteX4" fmla="*/ 182880 w 329184"/>
                  <a:gd name="connsiteY4" fmla="*/ 261257 h 276933"/>
                  <a:gd name="connsiteX5" fmla="*/ 198556 w 329184"/>
                  <a:gd name="connsiteY5" fmla="*/ 266482 h 276933"/>
                  <a:gd name="connsiteX6" fmla="*/ 214231 w 329184"/>
                  <a:gd name="connsiteY6" fmla="*/ 276933 h 276933"/>
                  <a:gd name="connsiteX7" fmla="*/ 251665 w 329184"/>
                  <a:gd name="connsiteY7" fmla="*/ 225539 h 276933"/>
                  <a:gd name="connsiteX8" fmla="*/ 282703 w 329184"/>
                  <a:gd name="connsiteY8" fmla="*/ 134370 h 276933"/>
                  <a:gd name="connsiteX9" fmla="*/ 298378 w 329184"/>
                  <a:gd name="connsiteY9" fmla="*/ 89684 h 276933"/>
                  <a:gd name="connsiteX10" fmla="*/ 309999 w 329184"/>
                  <a:gd name="connsiteY10" fmla="*/ 56307 h 276933"/>
                  <a:gd name="connsiteX11" fmla="*/ 329184 w 329184"/>
                  <a:gd name="connsiteY11" fmla="*/ 0 h 276933"/>
                  <a:gd name="connsiteX0" fmla="*/ 0 w 329184"/>
                  <a:gd name="connsiteY0" fmla="*/ 67927 h 276933"/>
                  <a:gd name="connsiteX1" fmla="*/ 130629 w 329184"/>
                  <a:gd name="connsiteY1" fmla="*/ 224681 h 276933"/>
                  <a:gd name="connsiteX2" fmla="*/ 146304 w 329184"/>
                  <a:gd name="connsiteY2" fmla="*/ 240357 h 276933"/>
                  <a:gd name="connsiteX3" fmla="*/ 182880 w 329184"/>
                  <a:gd name="connsiteY3" fmla="*/ 261257 h 276933"/>
                  <a:gd name="connsiteX4" fmla="*/ 198556 w 329184"/>
                  <a:gd name="connsiteY4" fmla="*/ 266482 h 276933"/>
                  <a:gd name="connsiteX5" fmla="*/ 214231 w 329184"/>
                  <a:gd name="connsiteY5" fmla="*/ 276933 h 276933"/>
                  <a:gd name="connsiteX6" fmla="*/ 251665 w 329184"/>
                  <a:gd name="connsiteY6" fmla="*/ 225539 h 276933"/>
                  <a:gd name="connsiteX7" fmla="*/ 282703 w 329184"/>
                  <a:gd name="connsiteY7" fmla="*/ 134370 h 276933"/>
                  <a:gd name="connsiteX8" fmla="*/ 298378 w 329184"/>
                  <a:gd name="connsiteY8" fmla="*/ 89684 h 276933"/>
                  <a:gd name="connsiteX9" fmla="*/ 309999 w 329184"/>
                  <a:gd name="connsiteY9" fmla="*/ 56307 h 276933"/>
                  <a:gd name="connsiteX10" fmla="*/ 329184 w 329184"/>
                  <a:gd name="connsiteY10" fmla="*/ 0 h 276933"/>
                  <a:gd name="connsiteX0" fmla="*/ 0 w 329184"/>
                  <a:gd name="connsiteY0" fmla="*/ 67927 h 276933"/>
                  <a:gd name="connsiteX1" fmla="*/ 130629 w 329184"/>
                  <a:gd name="connsiteY1" fmla="*/ 224681 h 276933"/>
                  <a:gd name="connsiteX2" fmla="*/ 146304 w 329184"/>
                  <a:gd name="connsiteY2" fmla="*/ 240357 h 276933"/>
                  <a:gd name="connsiteX3" fmla="*/ 198556 w 329184"/>
                  <a:gd name="connsiteY3" fmla="*/ 266482 h 276933"/>
                  <a:gd name="connsiteX4" fmla="*/ 214231 w 329184"/>
                  <a:gd name="connsiteY4" fmla="*/ 276933 h 276933"/>
                  <a:gd name="connsiteX5" fmla="*/ 251665 w 329184"/>
                  <a:gd name="connsiteY5" fmla="*/ 225539 h 276933"/>
                  <a:gd name="connsiteX6" fmla="*/ 282703 w 329184"/>
                  <a:gd name="connsiteY6" fmla="*/ 134370 h 276933"/>
                  <a:gd name="connsiteX7" fmla="*/ 298378 w 329184"/>
                  <a:gd name="connsiteY7" fmla="*/ 89684 h 276933"/>
                  <a:gd name="connsiteX8" fmla="*/ 309999 w 329184"/>
                  <a:gd name="connsiteY8" fmla="*/ 56307 h 276933"/>
                  <a:gd name="connsiteX9" fmla="*/ 329184 w 329184"/>
                  <a:gd name="connsiteY9" fmla="*/ 0 h 276933"/>
                  <a:gd name="connsiteX0" fmla="*/ 0 w 329184"/>
                  <a:gd name="connsiteY0" fmla="*/ 67927 h 276933"/>
                  <a:gd name="connsiteX1" fmla="*/ 130629 w 329184"/>
                  <a:gd name="connsiteY1" fmla="*/ 224681 h 276933"/>
                  <a:gd name="connsiteX2" fmla="*/ 146304 w 329184"/>
                  <a:gd name="connsiteY2" fmla="*/ 240357 h 276933"/>
                  <a:gd name="connsiteX3" fmla="*/ 214231 w 329184"/>
                  <a:gd name="connsiteY3" fmla="*/ 276933 h 276933"/>
                  <a:gd name="connsiteX4" fmla="*/ 251665 w 329184"/>
                  <a:gd name="connsiteY4" fmla="*/ 225539 h 276933"/>
                  <a:gd name="connsiteX5" fmla="*/ 282703 w 329184"/>
                  <a:gd name="connsiteY5" fmla="*/ 134370 h 276933"/>
                  <a:gd name="connsiteX6" fmla="*/ 298378 w 329184"/>
                  <a:gd name="connsiteY6" fmla="*/ 89684 h 276933"/>
                  <a:gd name="connsiteX7" fmla="*/ 309999 w 329184"/>
                  <a:gd name="connsiteY7" fmla="*/ 56307 h 276933"/>
                  <a:gd name="connsiteX8" fmla="*/ 329184 w 329184"/>
                  <a:gd name="connsiteY8" fmla="*/ 0 h 276933"/>
                  <a:gd name="connsiteX0" fmla="*/ 0 w 329184"/>
                  <a:gd name="connsiteY0" fmla="*/ 67927 h 276933"/>
                  <a:gd name="connsiteX1" fmla="*/ 130629 w 329184"/>
                  <a:gd name="connsiteY1" fmla="*/ 224681 h 276933"/>
                  <a:gd name="connsiteX2" fmla="*/ 214231 w 329184"/>
                  <a:gd name="connsiteY2" fmla="*/ 276933 h 276933"/>
                  <a:gd name="connsiteX3" fmla="*/ 251665 w 329184"/>
                  <a:gd name="connsiteY3" fmla="*/ 225539 h 276933"/>
                  <a:gd name="connsiteX4" fmla="*/ 282703 w 329184"/>
                  <a:gd name="connsiteY4" fmla="*/ 134370 h 276933"/>
                  <a:gd name="connsiteX5" fmla="*/ 298378 w 329184"/>
                  <a:gd name="connsiteY5" fmla="*/ 89684 h 276933"/>
                  <a:gd name="connsiteX6" fmla="*/ 309999 w 329184"/>
                  <a:gd name="connsiteY6" fmla="*/ 56307 h 276933"/>
                  <a:gd name="connsiteX7" fmla="*/ 329184 w 329184"/>
                  <a:gd name="connsiteY7" fmla="*/ 0 h 276933"/>
                  <a:gd name="connsiteX0" fmla="*/ 0 w 329184"/>
                  <a:gd name="connsiteY0" fmla="*/ 67927 h 276933"/>
                  <a:gd name="connsiteX1" fmla="*/ 214231 w 329184"/>
                  <a:gd name="connsiteY1" fmla="*/ 276933 h 276933"/>
                  <a:gd name="connsiteX2" fmla="*/ 251665 w 329184"/>
                  <a:gd name="connsiteY2" fmla="*/ 225539 h 276933"/>
                  <a:gd name="connsiteX3" fmla="*/ 282703 w 329184"/>
                  <a:gd name="connsiteY3" fmla="*/ 134370 h 276933"/>
                  <a:gd name="connsiteX4" fmla="*/ 298378 w 329184"/>
                  <a:gd name="connsiteY4" fmla="*/ 89684 h 276933"/>
                  <a:gd name="connsiteX5" fmla="*/ 309999 w 329184"/>
                  <a:gd name="connsiteY5" fmla="*/ 56307 h 276933"/>
                  <a:gd name="connsiteX6" fmla="*/ 329184 w 329184"/>
                  <a:gd name="connsiteY6" fmla="*/ 0 h 276933"/>
                  <a:gd name="connsiteX0" fmla="*/ 0 w 329184"/>
                  <a:gd name="connsiteY0" fmla="*/ 67927 h 276933"/>
                  <a:gd name="connsiteX1" fmla="*/ 214231 w 329184"/>
                  <a:gd name="connsiteY1" fmla="*/ 276933 h 276933"/>
                  <a:gd name="connsiteX2" fmla="*/ 251665 w 329184"/>
                  <a:gd name="connsiteY2" fmla="*/ 225539 h 276933"/>
                  <a:gd name="connsiteX3" fmla="*/ 282703 w 329184"/>
                  <a:gd name="connsiteY3" fmla="*/ 134370 h 276933"/>
                  <a:gd name="connsiteX4" fmla="*/ 298378 w 329184"/>
                  <a:gd name="connsiteY4" fmla="*/ 89684 h 276933"/>
                  <a:gd name="connsiteX5" fmla="*/ 329184 w 329184"/>
                  <a:gd name="connsiteY5" fmla="*/ 0 h 276933"/>
                  <a:gd name="connsiteX0" fmla="*/ 0 w 329184"/>
                  <a:gd name="connsiteY0" fmla="*/ 67927 h 276933"/>
                  <a:gd name="connsiteX1" fmla="*/ 214231 w 329184"/>
                  <a:gd name="connsiteY1" fmla="*/ 276933 h 276933"/>
                  <a:gd name="connsiteX2" fmla="*/ 251665 w 329184"/>
                  <a:gd name="connsiteY2" fmla="*/ 225539 h 276933"/>
                  <a:gd name="connsiteX3" fmla="*/ 298378 w 329184"/>
                  <a:gd name="connsiteY3" fmla="*/ 89684 h 276933"/>
                  <a:gd name="connsiteX4" fmla="*/ 329184 w 329184"/>
                  <a:gd name="connsiteY4" fmla="*/ 0 h 276933"/>
                  <a:gd name="connsiteX0" fmla="*/ 0 w 329184"/>
                  <a:gd name="connsiteY0" fmla="*/ 67927 h 276999"/>
                  <a:gd name="connsiteX1" fmla="*/ 214231 w 329184"/>
                  <a:gd name="connsiteY1" fmla="*/ 276933 h 276999"/>
                  <a:gd name="connsiteX2" fmla="*/ 298378 w 329184"/>
                  <a:gd name="connsiteY2" fmla="*/ 89684 h 276999"/>
                  <a:gd name="connsiteX3" fmla="*/ 329184 w 329184"/>
                  <a:gd name="connsiteY3" fmla="*/ 0 h 276999"/>
                  <a:gd name="connsiteX0" fmla="*/ 0 w 329184"/>
                  <a:gd name="connsiteY0" fmla="*/ 67927 h 276933"/>
                  <a:gd name="connsiteX1" fmla="*/ 214231 w 329184"/>
                  <a:gd name="connsiteY1" fmla="*/ 276933 h 276933"/>
                  <a:gd name="connsiteX2" fmla="*/ 329184 w 329184"/>
                  <a:gd name="connsiteY2" fmla="*/ 0 h 276933"/>
                  <a:gd name="connsiteX0" fmla="*/ 0 w 323662"/>
                  <a:gd name="connsiteY0" fmla="*/ 97883 h 306889"/>
                  <a:gd name="connsiteX1" fmla="*/ 214231 w 323662"/>
                  <a:gd name="connsiteY1" fmla="*/ 306889 h 306889"/>
                  <a:gd name="connsiteX2" fmla="*/ 323662 w 323662"/>
                  <a:gd name="connsiteY2" fmla="*/ 0 h 306889"/>
                </a:gdLst>
                <a:ahLst/>
                <a:cxnLst>
                  <a:cxn ang="0">
                    <a:pos x="connsiteX0" y="connsiteY0"/>
                  </a:cxn>
                  <a:cxn ang="0">
                    <a:pos x="connsiteX1" y="connsiteY1"/>
                  </a:cxn>
                  <a:cxn ang="0">
                    <a:pos x="connsiteX2" y="connsiteY2"/>
                  </a:cxn>
                </a:cxnLst>
                <a:rect l="l" t="t" r="r" b="b"/>
                <a:pathLst>
                  <a:path w="323662" h="306889">
                    <a:moveTo>
                      <a:pt x="0" y="97883"/>
                    </a:moveTo>
                    <a:lnTo>
                      <a:pt x="214231" y="306889"/>
                    </a:lnTo>
                    <a:cubicBezTo>
                      <a:pt x="269095" y="295568"/>
                      <a:pt x="299714" y="57694"/>
                      <a:pt x="323662" y="0"/>
                    </a:cubicBezTo>
                  </a:path>
                </a:pathLst>
              </a:cu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solidFill>
                    <a:schemeClr val="lt1"/>
                  </a:solidFill>
                </a:endParaRPr>
              </a:p>
            </p:txBody>
          </p:sp>
        </p:grpSp>
        <p:sp>
          <p:nvSpPr>
            <p:cNvPr id="68" name="Rectangle 67"/>
            <p:cNvSpPr/>
            <p:nvPr/>
          </p:nvSpPr>
          <p:spPr>
            <a:xfrm rot="21599113">
              <a:off x="5826957" y="2116374"/>
              <a:ext cx="1113968" cy="486503"/>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r>
                <a:rPr lang="en-US" sz="2000" dirty="0" smtClean="0">
                  <a:solidFill>
                    <a:schemeClr val="tx1">
                      <a:lumMod val="95000"/>
                      <a:lumOff val="5000"/>
                    </a:schemeClr>
                  </a:solidFill>
                  <a:latin typeface="Comic Sans MS" pitchFamily="66" charset="0"/>
                </a:rPr>
                <a:t>Our Solutions...</a:t>
              </a:r>
              <a:endParaRPr lang="en-US" sz="2000" dirty="0">
                <a:solidFill>
                  <a:schemeClr val="tx1">
                    <a:lumMod val="95000"/>
                    <a:lumOff val="5000"/>
                  </a:schemeClr>
                </a:solidFill>
                <a:latin typeface="Comic Sans MS" pitchFamily="66" charset="0"/>
              </a:endParaRPr>
            </a:p>
          </p:txBody>
        </p:sp>
        <p:grpSp>
          <p:nvGrpSpPr>
            <p:cNvPr id="69" name="Group 68"/>
            <p:cNvGrpSpPr/>
            <p:nvPr/>
          </p:nvGrpSpPr>
          <p:grpSpPr>
            <a:xfrm rot="21599113">
              <a:off x="6172260" y="1576712"/>
              <a:ext cx="184785" cy="186690"/>
              <a:chOff x="4917745" y="2235200"/>
              <a:chExt cx="2584952" cy="2489199"/>
            </a:xfrm>
            <a:effectLst>
              <a:outerShdw blurRad="50800" dist="25400" dir="8100000" algn="tr" rotWithShape="0">
                <a:prstClr val="black">
                  <a:alpha val="45000"/>
                </a:prstClr>
              </a:outerShdw>
            </a:effectLst>
          </p:grpSpPr>
          <p:sp>
            <p:nvSpPr>
              <p:cNvPr id="73" name="Oval 72"/>
              <p:cNvSpPr/>
              <p:nvPr/>
            </p:nvSpPr>
            <p:spPr>
              <a:xfrm>
                <a:off x="4917745" y="2429067"/>
                <a:ext cx="2295331" cy="2295332"/>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74" name="Oval 73"/>
              <p:cNvSpPr/>
              <p:nvPr/>
            </p:nvSpPr>
            <p:spPr>
              <a:xfrm>
                <a:off x="5484130" y="2913213"/>
                <a:ext cx="1253454" cy="1253453"/>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75" name="Oval 74"/>
              <p:cNvSpPr/>
              <p:nvPr/>
            </p:nvSpPr>
            <p:spPr>
              <a:xfrm>
                <a:off x="5972471" y="2235200"/>
                <a:ext cx="1530226" cy="1530226"/>
              </a:xfrm>
              <a:prstGeom prst="ellipse">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grpSp>
      </p:grpSp>
      <p:grpSp>
        <p:nvGrpSpPr>
          <p:cNvPr id="10" name="Group 9"/>
          <p:cNvGrpSpPr/>
          <p:nvPr/>
        </p:nvGrpSpPr>
        <p:grpSpPr>
          <a:xfrm>
            <a:off x="1184728" y="2259611"/>
            <a:ext cx="1993663" cy="1925820"/>
            <a:chOff x="382115" y="1581122"/>
            <a:chExt cx="3885085" cy="3752878"/>
          </a:xfrm>
        </p:grpSpPr>
        <p:grpSp>
          <p:nvGrpSpPr>
            <p:cNvPr id="6" name="Group 5"/>
            <p:cNvGrpSpPr/>
            <p:nvPr/>
          </p:nvGrpSpPr>
          <p:grpSpPr>
            <a:xfrm>
              <a:off x="382115" y="1581122"/>
              <a:ext cx="3885085" cy="3752878"/>
              <a:chOff x="724759" y="4481661"/>
              <a:chExt cx="1361698" cy="1315360"/>
            </a:xfrm>
          </p:grpSpPr>
          <p:sp>
            <p:nvSpPr>
              <p:cNvPr id="24"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dirty="0">
                  <a:solidFill>
                    <a:schemeClr val="bg1">
                      <a:lumMod val="50000"/>
                    </a:schemeClr>
                  </a:solidFill>
                  <a:latin typeface="Comic Sans MS" pitchFamily="66" charset="0"/>
                </a:endParaRPr>
              </a:p>
            </p:txBody>
          </p:sp>
          <p:grpSp>
            <p:nvGrpSpPr>
              <p:cNvPr id="25" name="Group 24"/>
              <p:cNvGrpSpPr/>
              <p:nvPr/>
            </p:nvGrpSpPr>
            <p:grpSpPr>
              <a:xfrm>
                <a:off x="1324832" y="4481661"/>
                <a:ext cx="184785" cy="186690"/>
                <a:chOff x="4917745" y="2235200"/>
                <a:chExt cx="2584952" cy="2489199"/>
              </a:xfrm>
              <a:effectLst>
                <a:outerShdw blurRad="50800" dist="25400" dir="8100000" algn="tr" rotWithShape="0">
                  <a:prstClr val="black">
                    <a:alpha val="45000"/>
                  </a:prstClr>
                </a:outerShdw>
              </a:effectLst>
            </p:grpSpPr>
            <p:sp>
              <p:nvSpPr>
                <p:cNvPr id="28" name="Oval 27"/>
                <p:cNvSpPr/>
                <p:nvPr/>
              </p:nvSpPr>
              <p:spPr>
                <a:xfrm>
                  <a:off x="4917745" y="2429067"/>
                  <a:ext cx="2295331" cy="2295332"/>
                </a:xfrm>
                <a:prstGeom prst="ellipse">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a:solidFill>
                      <a:schemeClr val="bg1">
                        <a:lumMod val="50000"/>
                      </a:schemeClr>
                    </a:solidFill>
                    <a:latin typeface="Comic Sans MS" pitchFamily="66" charset="0"/>
                  </a:endParaRPr>
                </a:p>
              </p:txBody>
            </p:sp>
            <p:sp>
              <p:nvSpPr>
                <p:cNvPr id="29" name="Oval 28"/>
                <p:cNvSpPr/>
                <p:nvPr/>
              </p:nvSpPr>
              <p:spPr>
                <a:xfrm>
                  <a:off x="5484130" y="2913213"/>
                  <a:ext cx="1253454" cy="1253453"/>
                </a:xfrm>
                <a:prstGeom prst="ellipse">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a:solidFill>
                      <a:schemeClr val="bg1">
                        <a:lumMod val="50000"/>
                      </a:schemeClr>
                    </a:solidFill>
                    <a:latin typeface="Comic Sans MS" pitchFamily="66" charset="0"/>
                  </a:endParaRPr>
                </a:p>
              </p:txBody>
            </p:sp>
            <p:sp>
              <p:nvSpPr>
                <p:cNvPr id="30" name="Oval 29"/>
                <p:cNvSpPr/>
                <p:nvPr/>
              </p:nvSpPr>
              <p:spPr>
                <a:xfrm>
                  <a:off x="5972471" y="2235200"/>
                  <a:ext cx="1530226" cy="1530226"/>
                </a:xfrm>
                <a:prstGeom prst="ellipse">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a:solidFill>
                      <a:schemeClr val="bg1">
                        <a:lumMod val="50000"/>
                      </a:schemeClr>
                    </a:solidFill>
                    <a:latin typeface="Comic Sans MS" pitchFamily="66" charset="0"/>
                  </a:endParaRPr>
                </a:p>
              </p:txBody>
            </p:sp>
          </p:grpSp>
        </p:grpSp>
        <p:sp>
          <p:nvSpPr>
            <p:cNvPr id="31" name="Rectangle 30"/>
            <p:cNvSpPr/>
            <p:nvPr/>
          </p:nvSpPr>
          <p:spPr>
            <a:xfrm rot="21372931">
              <a:off x="879453" y="2561551"/>
              <a:ext cx="3158634" cy="1379469"/>
            </a:xfrm>
            <a:prstGeom prst="rect">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2000" dirty="0">
                  <a:solidFill>
                    <a:schemeClr val="bg1">
                      <a:lumMod val="50000"/>
                    </a:schemeClr>
                  </a:solidFill>
                  <a:latin typeface="Comic Sans MS" pitchFamily="66" charset="0"/>
                </a:rPr>
                <a:t>Criticisms in Lighting</a:t>
              </a:r>
            </a:p>
          </p:txBody>
        </p:sp>
      </p:grpSp>
      <p:grpSp>
        <p:nvGrpSpPr>
          <p:cNvPr id="11" name="Group 10"/>
          <p:cNvGrpSpPr/>
          <p:nvPr/>
        </p:nvGrpSpPr>
        <p:grpSpPr>
          <a:xfrm>
            <a:off x="3540714" y="4545927"/>
            <a:ext cx="2122420" cy="1945707"/>
            <a:chOff x="3540714" y="4545927"/>
            <a:chExt cx="1993663" cy="1945706"/>
          </a:xfrm>
        </p:grpSpPr>
        <p:sp>
          <p:nvSpPr>
            <p:cNvPr id="61" name="Rectangle 19"/>
            <p:cNvSpPr/>
            <p:nvPr/>
          </p:nvSpPr>
          <p:spPr>
            <a:xfrm rot="21599113">
              <a:off x="3540714" y="4572863"/>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dirty="0">
                <a:solidFill>
                  <a:schemeClr val="bg1">
                    <a:lumMod val="50000"/>
                  </a:schemeClr>
                </a:solidFill>
                <a:latin typeface="Comic Sans MS" pitchFamily="66" charset="0"/>
              </a:endParaRPr>
            </a:p>
          </p:txBody>
        </p:sp>
        <p:sp>
          <p:nvSpPr>
            <p:cNvPr id="62" name="Rectangle 61"/>
            <p:cNvSpPr/>
            <p:nvPr/>
          </p:nvSpPr>
          <p:spPr>
            <a:xfrm rot="21599113">
              <a:off x="3652156" y="5255299"/>
              <a:ext cx="1794055" cy="707886"/>
            </a:xfrm>
            <a:prstGeom prst="rect">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2000" dirty="0">
                  <a:solidFill>
                    <a:schemeClr val="bg1">
                      <a:lumMod val="50000"/>
                    </a:schemeClr>
                  </a:solidFill>
                  <a:latin typeface="Comic Sans MS" pitchFamily="66" charset="0"/>
                </a:rPr>
                <a:t>Requirements, state of art</a:t>
              </a:r>
            </a:p>
          </p:txBody>
        </p:sp>
        <p:grpSp>
          <p:nvGrpSpPr>
            <p:cNvPr id="63" name="Group 62"/>
            <p:cNvGrpSpPr/>
            <p:nvPr/>
          </p:nvGrpSpPr>
          <p:grpSpPr>
            <a:xfrm rot="21599113">
              <a:off x="4430832" y="4545927"/>
              <a:ext cx="270544" cy="273334"/>
              <a:chOff x="4917745" y="2235200"/>
              <a:chExt cx="2584952" cy="2489199"/>
            </a:xfrm>
            <a:effectLst>
              <a:outerShdw blurRad="50800" dist="25400" dir="8100000" algn="tr" rotWithShape="0">
                <a:prstClr val="black">
                  <a:alpha val="45000"/>
                </a:prstClr>
              </a:outerShdw>
            </a:effectLst>
          </p:grpSpPr>
          <p:sp>
            <p:nvSpPr>
              <p:cNvPr id="64" name="Oval 63"/>
              <p:cNvSpPr/>
              <p:nvPr/>
            </p:nvSpPr>
            <p:spPr>
              <a:xfrm>
                <a:off x="4917745" y="2429067"/>
                <a:ext cx="2295331" cy="2295332"/>
              </a:xfrm>
              <a:prstGeom prst="ellipse">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a:solidFill>
                    <a:schemeClr val="bg1">
                      <a:lumMod val="50000"/>
                    </a:schemeClr>
                  </a:solidFill>
                  <a:latin typeface="Comic Sans MS" pitchFamily="66" charset="0"/>
                </a:endParaRPr>
              </a:p>
            </p:txBody>
          </p:sp>
          <p:sp>
            <p:nvSpPr>
              <p:cNvPr id="65" name="Oval 64"/>
              <p:cNvSpPr/>
              <p:nvPr/>
            </p:nvSpPr>
            <p:spPr>
              <a:xfrm>
                <a:off x="5484130" y="2913213"/>
                <a:ext cx="1253454" cy="1253453"/>
              </a:xfrm>
              <a:prstGeom prst="ellipse">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a:solidFill>
                    <a:schemeClr val="bg1">
                      <a:lumMod val="50000"/>
                    </a:schemeClr>
                  </a:solidFill>
                  <a:latin typeface="Comic Sans MS" pitchFamily="66" charset="0"/>
                </a:endParaRPr>
              </a:p>
            </p:txBody>
          </p:sp>
          <p:sp>
            <p:nvSpPr>
              <p:cNvPr id="70" name="Oval 69"/>
              <p:cNvSpPr/>
              <p:nvPr/>
            </p:nvSpPr>
            <p:spPr>
              <a:xfrm>
                <a:off x="5972471" y="2235200"/>
                <a:ext cx="1530226" cy="1530226"/>
              </a:xfrm>
              <a:prstGeom prst="ellipse">
                <a:avLst/>
              </a:pr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2000">
                  <a:solidFill>
                    <a:schemeClr val="bg1">
                      <a:lumMod val="50000"/>
                    </a:schemeClr>
                  </a:solidFill>
                  <a:latin typeface="Comic Sans MS" pitchFamily="66" charset="0"/>
                </a:endParaRPr>
              </a:p>
            </p:txBody>
          </p:sp>
        </p:grpSp>
      </p:grpSp>
      <p:grpSp>
        <p:nvGrpSpPr>
          <p:cNvPr id="12" name="Group 11"/>
          <p:cNvGrpSpPr/>
          <p:nvPr/>
        </p:nvGrpSpPr>
        <p:grpSpPr>
          <a:xfrm>
            <a:off x="3624454" y="961235"/>
            <a:ext cx="1993663" cy="2024549"/>
            <a:chOff x="3626123" y="914400"/>
            <a:chExt cx="1993663" cy="2024549"/>
          </a:xfrm>
        </p:grpSpPr>
        <p:sp>
          <p:nvSpPr>
            <p:cNvPr id="54" name="Rectangle 19"/>
            <p:cNvSpPr/>
            <p:nvPr/>
          </p:nvSpPr>
          <p:spPr>
            <a:xfrm rot="165519">
              <a:off x="3626123" y="1020179"/>
              <a:ext cx="1993663" cy="191877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chemeClr val="bg1">
                    <a:lumMod val="75000"/>
                    <a:alpha val="59000"/>
                  </a:schemeClr>
                </a:gs>
                <a:gs pos="99000">
                  <a:schemeClr val="bg1">
                    <a:lumMod val="75000"/>
                  </a:schemeClr>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it-IT" sz="2000" dirty="0" err="1">
                  <a:solidFill>
                    <a:schemeClr val="bg1">
                      <a:lumMod val="50000"/>
                    </a:schemeClr>
                  </a:solidFill>
                  <a:latin typeface="Comic Sans MS" pitchFamily="66" charset="0"/>
                </a:rPr>
                <a:t>Why</a:t>
              </a:r>
              <a:r>
                <a:rPr lang="it-IT" sz="1200" dirty="0" smtClean="0">
                  <a:solidFill>
                    <a:schemeClr val="bg1">
                      <a:lumMod val="50000"/>
                    </a:schemeClr>
                  </a:solidFill>
                  <a:latin typeface="Arial" pitchFamily="34" charset="0"/>
                  <a:cs typeface="Arial" pitchFamily="34" charset="0"/>
                </a:rPr>
                <a:t> </a:t>
              </a:r>
              <a:r>
                <a:rPr lang="it-IT" sz="2000" dirty="0">
                  <a:solidFill>
                    <a:schemeClr val="bg1">
                      <a:lumMod val="50000"/>
                    </a:schemeClr>
                  </a:solidFill>
                  <a:latin typeface="Comic Sans MS" pitchFamily="66" charset="0"/>
                </a:rPr>
                <a:t>LED?</a:t>
              </a:r>
            </a:p>
            <a:p>
              <a:pPr algn="ctr"/>
              <a:r>
                <a:rPr lang="it-IT" sz="2000" dirty="0">
                  <a:solidFill>
                    <a:schemeClr val="bg1">
                      <a:lumMod val="50000"/>
                    </a:schemeClr>
                  </a:solidFill>
                  <a:latin typeface="Comic Sans MS" pitchFamily="66" charset="0"/>
                </a:rPr>
                <a:t>How do </a:t>
              </a:r>
              <a:r>
                <a:rPr lang="it-IT" sz="2000" dirty="0" err="1">
                  <a:solidFill>
                    <a:schemeClr val="bg1">
                      <a:lumMod val="50000"/>
                    </a:schemeClr>
                  </a:solidFill>
                  <a:latin typeface="Comic Sans MS" pitchFamily="66" charset="0"/>
                </a:rPr>
                <a:t>they</a:t>
              </a:r>
              <a:r>
                <a:rPr lang="it-IT" sz="2000" dirty="0">
                  <a:solidFill>
                    <a:schemeClr val="bg1">
                      <a:lumMod val="50000"/>
                    </a:schemeClr>
                  </a:solidFill>
                  <a:latin typeface="Comic Sans MS" pitchFamily="66" charset="0"/>
                </a:rPr>
                <a:t> work?</a:t>
              </a:r>
              <a:endParaRPr lang="en-US" sz="2000" dirty="0">
                <a:solidFill>
                  <a:schemeClr val="bg1">
                    <a:lumMod val="50000"/>
                  </a:schemeClr>
                </a:solidFill>
                <a:latin typeface="Comic Sans MS" pitchFamily="66" charset="0"/>
              </a:endParaRPr>
            </a:p>
          </p:txBody>
        </p:sp>
        <p:grpSp>
          <p:nvGrpSpPr>
            <p:cNvPr id="71" name="Group 70"/>
            <p:cNvGrpSpPr/>
            <p:nvPr/>
          </p:nvGrpSpPr>
          <p:grpSpPr>
            <a:xfrm>
              <a:off x="4625642" y="914400"/>
              <a:ext cx="327358" cy="300667"/>
              <a:chOff x="4917745" y="2235200"/>
              <a:chExt cx="2584952" cy="2489199"/>
            </a:xfrm>
            <a:effectLst>
              <a:outerShdw blurRad="50800" dist="25400" dir="8100000" algn="tr" rotWithShape="0">
                <a:prstClr val="black">
                  <a:alpha val="45000"/>
                </a:prstClr>
              </a:outerShdw>
            </a:effectLst>
          </p:grpSpPr>
          <p:sp>
            <p:nvSpPr>
              <p:cNvPr id="72" name="Oval 71"/>
              <p:cNvSpPr/>
              <p:nvPr/>
            </p:nvSpPr>
            <p:spPr>
              <a:xfrm>
                <a:off x="4917745" y="2429067"/>
                <a:ext cx="2295331" cy="2295332"/>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8" name="Oval 77"/>
              <p:cNvSpPr/>
              <p:nvPr/>
            </p:nvSpPr>
            <p:spPr>
              <a:xfrm>
                <a:off x="5484130" y="2913213"/>
                <a:ext cx="1253454" cy="1253453"/>
              </a:xfrm>
              <a:prstGeom prst="ellipse">
                <a:avLst/>
              </a:prstGeom>
              <a:solidFill>
                <a:schemeClr val="bg1">
                  <a:lumMod val="65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9" name="Oval 78"/>
              <p:cNvSpPr/>
              <p:nvPr/>
            </p:nvSpPr>
            <p:spPr>
              <a:xfrm>
                <a:off x="5972471" y="2235200"/>
                <a:ext cx="1530226" cy="1530226"/>
              </a:xfrm>
              <a:prstGeom prst="ellipse">
                <a:avLst/>
              </a:prstGeom>
              <a:solidFill>
                <a:schemeClr val="bg1">
                  <a:lumMod val="9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
        <p:nvSpPr>
          <p:cNvPr id="5" name="Titolo 4"/>
          <p:cNvSpPr>
            <a:spLocks noGrp="1"/>
          </p:cNvSpPr>
          <p:nvPr>
            <p:ph type="title"/>
          </p:nvPr>
        </p:nvSpPr>
        <p:spPr/>
        <p:txBody>
          <a:bodyPr/>
          <a:lstStyle/>
          <a:p>
            <a:endParaRPr lang="en-US"/>
          </a:p>
        </p:txBody>
      </p:sp>
    </p:spTree>
    <p:extLst>
      <p:ext uri="{BB962C8B-B14F-4D97-AF65-F5344CB8AC3E}">
        <p14:creationId xmlns:p14="http://schemas.microsoft.com/office/powerpoint/2010/main" val="3581543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2438400" y="1696318"/>
            <a:ext cx="1905000" cy="1524000"/>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91734" y="1696319"/>
            <a:ext cx="1561466" cy="1628633"/>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Solutions</a:t>
            </a:r>
            <a:endParaRPr lang="en-US" dirty="0"/>
          </a:p>
        </p:txBody>
      </p:sp>
      <p:sp>
        <p:nvSpPr>
          <p:cNvPr id="2" name="AutoShape 2" descr="http://www.moxa.com/Innovation/images/DT-diagra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3835946" y="1143000"/>
            <a:ext cx="1497868" cy="1441600"/>
            <a:chOff x="3835946" y="3104282"/>
            <a:chExt cx="1497868" cy="1441600"/>
          </a:xfrm>
        </p:grpSpPr>
        <p:sp>
          <p:nvSpPr>
            <p:cNvPr id="37"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38" name="Rectangle 37"/>
            <p:cNvSpPr/>
            <p:nvPr/>
          </p:nvSpPr>
          <p:spPr>
            <a:xfrm rot="21599113">
              <a:off x="3909824" y="3529851"/>
              <a:ext cx="1347900" cy="584775"/>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Proposed phosphors...</a:t>
              </a:r>
              <a:endParaRPr lang="en-US" sz="1600" dirty="0">
                <a:solidFill>
                  <a:schemeClr val="tx1">
                    <a:lumMod val="95000"/>
                    <a:lumOff val="5000"/>
                  </a:schemeClr>
                </a:solidFill>
                <a:latin typeface="Comic Sans MS" pitchFamily="66" charset="0"/>
              </a:endParaRPr>
            </a:p>
          </p:txBody>
        </p:sp>
        <p:grpSp>
          <p:nvGrpSpPr>
            <p:cNvPr id="39" name="Group 38"/>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40" name="Oval 39"/>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41" name="Oval 40"/>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42" name="Oval 41"/>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65" name="Group 64"/>
          <p:cNvGrpSpPr/>
          <p:nvPr/>
        </p:nvGrpSpPr>
        <p:grpSpPr>
          <a:xfrm>
            <a:off x="6298297" y="2604152"/>
            <a:ext cx="1497868" cy="1441600"/>
            <a:chOff x="3835946" y="3104282"/>
            <a:chExt cx="1497868" cy="1441600"/>
          </a:xfrm>
        </p:grpSpPr>
        <p:sp>
          <p:nvSpPr>
            <p:cNvPr id="66"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67" name="Rectangle 66"/>
            <p:cNvSpPr/>
            <p:nvPr/>
          </p:nvSpPr>
          <p:spPr>
            <a:xfrm rot="21599113">
              <a:off x="3909824" y="3529851"/>
              <a:ext cx="1347900" cy="584775"/>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Organic Phosphors</a:t>
              </a:r>
              <a:endParaRPr lang="en-US" sz="1600" dirty="0">
                <a:solidFill>
                  <a:schemeClr val="tx1">
                    <a:lumMod val="95000"/>
                    <a:lumOff val="5000"/>
                  </a:schemeClr>
                </a:solidFill>
                <a:latin typeface="Comic Sans MS" pitchFamily="66" charset="0"/>
              </a:endParaRPr>
            </a:p>
          </p:txBody>
        </p:sp>
        <p:grpSp>
          <p:nvGrpSpPr>
            <p:cNvPr id="68" name="Group 67"/>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69" name="Oval 68"/>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0" name="Oval 69"/>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3" name="Oval 72"/>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74" name="Group 73"/>
          <p:cNvGrpSpPr/>
          <p:nvPr/>
        </p:nvGrpSpPr>
        <p:grpSpPr>
          <a:xfrm>
            <a:off x="1371600" y="2712280"/>
            <a:ext cx="1497868" cy="1441600"/>
            <a:chOff x="3835946" y="3104282"/>
            <a:chExt cx="1497868" cy="1441600"/>
          </a:xfrm>
        </p:grpSpPr>
        <p:sp>
          <p:nvSpPr>
            <p:cNvPr id="75"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76" name="Rectangle 75"/>
            <p:cNvSpPr/>
            <p:nvPr/>
          </p:nvSpPr>
          <p:spPr>
            <a:xfrm rot="21599113">
              <a:off x="3909824" y="3529851"/>
              <a:ext cx="1347900" cy="584775"/>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Inorganic Phosphors</a:t>
              </a:r>
              <a:endParaRPr lang="en-US" sz="1600" dirty="0">
                <a:solidFill>
                  <a:schemeClr val="tx1">
                    <a:lumMod val="95000"/>
                    <a:lumOff val="5000"/>
                  </a:schemeClr>
                </a:solidFill>
                <a:latin typeface="Comic Sans MS" pitchFamily="66" charset="0"/>
              </a:endParaRPr>
            </a:p>
          </p:txBody>
        </p:sp>
        <p:grpSp>
          <p:nvGrpSpPr>
            <p:cNvPr id="77" name="Group 76"/>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84" name="Oval 83"/>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85" name="Oval 84"/>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86" name="Oval 85"/>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43" name="Group 42"/>
          <p:cNvGrpSpPr/>
          <p:nvPr/>
        </p:nvGrpSpPr>
        <p:grpSpPr>
          <a:xfrm>
            <a:off x="3835946" y="3907971"/>
            <a:ext cx="1497868" cy="1441600"/>
            <a:chOff x="3835946" y="3104282"/>
            <a:chExt cx="1497868" cy="1441600"/>
          </a:xfrm>
        </p:grpSpPr>
        <p:sp>
          <p:nvSpPr>
            <p:cNvPr id="48"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49" name="Rectangle 48"/>
            <p:cNvSpPr/>
            <p:nvPr/>
          </p:nvSpPr>
          <p:spPr>
            <a:xfrm rot="21599113">
              <a:off x="3909824" y="3529851"/>
              <a:ext cx="1347900" cy="584775"/>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Hybrid Phosphors</a:t>
              </a:r>
              <a:endParaRPr lang="en-US" sz="1600" dirty="0">
                <a:solidFill>
                  <a:schemeClr val="tx1">
                    <a:lumMod val="95000"/>
                    <a:lumOff val="5000"/>
                  </a:schemeClr>
                </a:solidFill>
                <a:latin typeface="Comic Sans MS" pitchFamily="66" charset="0"/>
              </a:endParaRPr>
            </a:p>
          </p:txBody>
        </p:sp>
        <p:grpSp>
          <p:nvGrpSpPr>
            <p:cNvPr id="50" name="Group 49"/>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51" name="Oval 50"/>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2" name="Oval 51"/>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3" name="Oval 52"/>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cxnSp>
        <p:nvCxnSpPr>
          <p:cNvPr id="44" name="Straight Connector 6"/>
          <p:cNvCxnSpPr>
            <a:stCxn id="75" idx="2"/>
          </p:cNvCxnSpPr>
          <p:nvPr/>
        </p:nvCxnSpPr>
        <p:spPr>
          <a:xfrm>
            <a:off x="2869645" y="4118652"/>
            <a:ext cx="1342315" cy="507275"/>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45" name="Straight Connector 6"/>
          <p:cNvCxnSpPr>
            <a:endCxn id="66" idx="3"/>
          </p:cNvCxnSpPr>
          <p:nvPr/>
        </p:nvCxnSpPr>
        <p:spPr>
          <a:xfrm flipV="1">
            <a:off x="4991734" y="4041952"/>
            <a:ext cx="1306748" cy="583975"/>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grpSp>
        <p:nvGrpSpPr>
          <p:cNvPr id="46" name="Group 5"/>
          <p:cNvGrpSpPr/>
          <p:nvPr/>
        </p:nvGrpSpPr>
        <p:grpSpPr>
          <a:xfrm>
            <a:off x="8457885" y="374977"/>
            <a:ext cx="622615" cy="521317"/>
            <a:chOff x="724759" y="4481661"/>
            <a:chExt cx="1361698" cy="1315360"/>
          </a:xfrm>
          <a:solidFill>
            <a:srgbClr val="FF0000"/>
          </a:solidFill>
        </p:grpSpPr>
        <p:sp>
          <p:nvSpPr>
            <p:cNvPr id="54"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55"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57" name="Oval 27"/>
              <p:cNvSpPr/>
              <p:nvPr/>
            </p:nvSpPr>
            <p:spPr>
              <a:xfrm>
                <a:off x="4917745" y="2429067"/>
                <a:ext cx="2295331" cy="2295332"/>
              </a:xfrm>
              <a:prstGeom prst="ellipse">
                <a:avLst/>
              </a:prstGeom>
              <a:grpFill/>
              <a:ln w="28575">
                <a:solidFill>
                  <a:schemeClr val="bg1"/>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8" name="Oval 28"/>
              <p:cNvSpPr/>
              <p:nvPr/>
            </p:nvSpPr>
            <p:spPr>
              <a:xfrm>
                <a:off x="5484130" y="2913213"/>
                <a:ext cx="1253454" cy="1253453"/>
              </a:xfrm>
              <a:prstGeom prst="ellipse">
                <a:avLst/>
              </a:prstGeom>
              <a:grpFill/>
              <a:ln w="28575">
                <a:solidFill>
                  <a:schemeClr val="bg1"/>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9" name="Oval 29"/>
              <p:cNvSpPr/>
              <p:nvPr/>
            </p:nvSpPr>
            <p:spPr>
              <a:xfrm>
                <a:off x="5972471" y="2235200"/>
                <a:ext cx="1530226" cy="1530226"/>
              </a:xfrm>
              <a:prstGeom prst="ellipse">
                <a:avLst/>
              </a:prstGeom>
              <a:grpFill/>
              <a:ln w="28575">
                <a:solidFill>
                  <a:schemeClr val="bg1"/>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spTree>
    <p:extLst>
      <p:ext uri="{BB962C8B-B14F-4D97-AF65-F5344CB8AC3E}">
        <p14:creationId xmlns:p14="http://schemas.microsoft.com/office/powerpoint/2010/main" val="334855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wipe(up)">
                                      <p:cBhvr>
                                        <p:cTn id="11" dur="1000"/>
                                        <p:tgtEl>
                                          <p:spTgt spid="74"/>
                                        </p:tgtEl>
                                      </p:cBhvr>
                                    </p:animEffect>
                                  </p:childTnLst>
                                </p:cTn>
                              </p:par>
                            </p:childTnLst>
                          </p:cTn>
                        </p:par>
                        <p:par>
                          <p:cTn id="12" fill="hold">
                            <p:stCondLst>
                              <p:cond delay="2500"/>
                            </p:stCondLst>
                            <p:childTnLst>
                              <p:par>
                                <p:cTn id="13" presetID="22" presetClass="entr" presetSubtype="1" fill="hold" nodeType="afterEffect">
                                  <p:stCondLst>
                                    <p:cond delay="500"/>
                                  </p:stCondLst>
                                  <p:childTnLst>
                                    <p:set>
                                      <p:cBhvr>
                                        <p:cTn id="14" dur="1" fill="hold">
                                          <p:stCondLst>
                                            <p:cond delay="0"/>
                                          </p:stCondLst>
                                        </p:cTn>
                                        <p:tgtEl>
                                          <p:spTgt spid="56"/>
                                        </p:tgtEl>
                                        <p:attrNameLst>
                                          <p:attrName>style.visibility</p:attrName>
                                        </p:attrNameLst>
                                      </p:cBhvr>
                                      <p:to>
                                        <p:strVal val="visible"/>
                                      </p:to>
                                    </p:set>
                                    <p:animEffect transition="in" filter="wipe(up)">
                                      <p:cBhvr>
                                        <p:cTn id="15" dur="1000"/>
                                        <p:tgtEl>
                                          <p:spTgt spid="56"/>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up)">
                                      <p:cBhvr>
                                        <p:cTn id="19" dur="1000"/>
                                        <p:tgtEl>
                                          <p:spTgt spid="65"/>
                                        </p:tgtEl>
                                      </p:cBhvr>
                                    </p:animEffect>
                                  </p:childTnLst>
                                </p:cTn>
                              </p:par>
                            </p:childTnLst>
                          </p:cTn>
                        </p:par>
                        <p:par>
                          <p:cTn id="20" fill="hold">
                            <p:stCondLst>
                              <p:cond delay="5000"/>
                            </p:stCondLst>
                            <p:childTnLst>
                              <p:par>
                                <p:cTn id="21" presetID="22" presetClass="entr" presetSubtype="1" fill="hold" nodeType="afterEffect">
                                  <p:stCondLst>
                                    <p:cond delay="500"/>
                                  </p:stCondLst>
                                  <p:childTnLst>
                                    <p:set>
                                      <p:cBhvr>
                                        <p:cTn id="22" dur="1" fill="hold">
                                          <p:stCondLst>
                                            <p:cond delay="0"/>
                                          </p:stCondLst>
                                        </p:cTn>
                                        <p:tgtEl>
                                          <p:spTgt spid="44"/>
                                        </p:tgtEl>
                                        <p:attrNameLst>
                                          <p:attrName>style.visibility</p:attrName>
                                        </p:attrNameLst>
                                      </p:cBhvr>
                                      <p:to>
                                        <p:strVal val="visible"/>
                                      </p:to>
                                    </p:set>
                                    <p:animEffect transition="in" filter="wipe(up)">
                                      <p:cBhvr>
                                        <p:cTn id="23" dur="1000"/>
                                        <p:tgtEl>
                                          <p:spTgt spid="44"/>
                                        </p:tgtEl>
                                      </p:cBhvr>
                                    </p:animEffect>
                                  </p:childTnLst>
                                </p:cTn>
                              </p:par>
                              <p:par>
                                <p:cTn id="24" presetID="22" presetClass="entr" presetSubtype="1" fill="hold" nodeType="withEffect">
                                  <p:stCondLst>
                                    <p:cond delay="500"/>
                                  </p:stCondLst>
                                  <p:childTnLst>
                                    <p:set>
                                      <p:cBhvr>
                                        <p:cTn id="25" dur="1" fill="hold">
                                          <p:stCondLst>
                                            <p:cond delay="0"/>
                                          </p:stCondLst>
                                        </p:cTn>
                                        <p:tgtEl>
                                          <p:spTgt spid="45"/>
                                        </p:tgtEl>
                                        <p:attrNameLst>
                                          <p:attrName>style.visibility</p:attrName>
                                        </p:attrNameLst>
                                      </p:cBhvr>
                                      <p:to>
                                        <p:strVal val="visible"/>
                                      </p:to>
                                    </p:set>
                                    <p:animEffect transition="in" filter="wipe(up)">
                                      <p:cBhvr>
                                        <p:cTn id="26" dur="1000"/>
                                        <p:tgtEl>
                                          <p:spTgt spid="45"/>
                                        </p:tgtEl>
                                      </p:cBhvr>
                                    </p:animEffect>
                                  </p:childTnLst>
                                </p:cTn>
                              </p:par>
                            </p:childTnLst>
                          </p:cTn>
                        </p:par>
                        <p:par>
                          <p:cTn id="27" fill="hold">
                            <p:stCondLst>
                              <p:cond delay="6500"/>
                            </p:stCondLst>
                            <p:childTnLst>
                              <p:par>
                                <p:cTn id="28" presetID="22" presetClass="entr" presetSubtype="1"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up)">
                                      <p:cBhvr>
                                        <p:cTn id="3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0" y="6309320"/>
            <a:ext cx="9144000" cy="527806"/>
            <a:chOff x="0" y="6309320"/>
            <a:chExt cx="9144000" cy="527806"/>
          </a:xfrm>
        </p:grpSpPr>
        <p:sp>
          <p:nvSpPr>
            <p:cNvPr id="21" name="CasellaDiTesto 20"/>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2" name="Immagine 21"/>
            <p:cNvPicPr>
              <a:picLocks noChangeAspect="1"/>
            </p:cNvPicPr>
            <p:nvPr/>
          </p:nvPicPr>
          <p:blipFill rotWithShape="1">
            <a:blip r:embed="rId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23" name="Connettore 1 22"/>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2" name="Titolo 1"/>
          <p:cNvSpPr>
            <a:spLocks noGrp="1"/>
          </p:cNvSpPr>
          <p:nvPr>
            <p:ph type="title"/>
          </p:nvPr>
        </p:nvSpPr>
        <p:spPr>
          <a:xfrm>
            <a:off x="457200" y="177801"/>
            <a:ext cx="5194920" cy="812801"/>
          </a:xfrm>
          <a:solidFill>
            <a:schemeClr val="bg1"/>
          </a:solidFill>
          <a:ln>
            <a:solidFill>
              <a:schemeClr val="tx1"/>
            </a:solidFill>
          </a:ln>
        </p:spPr>
        <p:txBody>
          <a:bodyPr/>
          <a:lstStyle/>
          <a:p>
            <a:r>
              <a:rPr lang="it-IT" dirty="0" err="1" smtClean="0"/>
              <a:t>Inorganic</a:t>
            </a:r>
            <a:r>
              <a:rPr lang="it-IT" dirty="0" smtClean="0"/>
              <a:t> </a:t>
            </a:r>
            <a:r>
              <a:rPr lang="it-IT" dirty="0" err="1" smtClean="0"/>
              <a:t>Phosphor</a:t>
            </a:r>
            <a:endParaRPr lang="en-US" dirty="0"/>
          </a:p>
        </p:txBody>
      </p:sp>
      <p:sp>
        <p:nvSpPr>
          <p:cNvPr id="3" name="CasellaDiTesto 2"/>
          <p:cNvSpPr txBox="1"/>
          <p:nvPr/>
        </p:nvSpPr>
        <p:spPr>
          <a:xfrm>
            <a:off x="5894549" y="1875601"/>
            <a:ext cx="1636987" cy="707886"/>
          </a:xfrm>
          <a:prstGeom prst="rect">
            <a:avLst/>
          </a:prstGeom>
          <a:solidFill>
            <a:schemeClr val="bg1"/>
          </a:solidFill>
          <a:ln>
            <a:solidFill>
              <a:schemeClr val="tx1"/>
            </a:solidFill>
          </a:ln>
        </p:spPr>
        <p:txBody>
          <a:bodyPr wrap="none" rtlCol="0">
            <a:spAutoFit/>
          </a:bodyPr>
          <a:lstStyle/>
          <a:p>
            <a:r>
              <a:rPr lang="it-IT" sz="4000" dirty="0" smtClean="0"/>
              <a:t>Al</a:t>
            </a:r>
            <a:r>
              <a:rPr lang="it-IT" sz="4000" baseline="-25000" dirty="0"/>
              <a:t>2</a:t>
            </a:r>
            <a:r>
              <a:rPr lang="it-IT" sz="4000" dirty="0" smtClean="0"/>
              <a:t>SiO</a:t>
            </a:r>
            <a:r>
              <a:rPr lang="it-IT" sz="4000" baseline="-25000" dirty="0" smtClean="0"/>
              <a:t>5</a:t>
            </a:r>
            <a:endParaRPr lang="en-US" sz="4000" baseline="-25000" dirty="0"/>
          </a:p>
        </p:txBody>
      </p:sp>
      <p:sp>
        <p:nvSpPr>
          <p:cNvPr id="4" name="CasellaDiTesto 3"/>
          <p:cNvSpPr txBox="1"/>
          <p:nvPr/>
        </p:nvSpPr>
        <p:spPr>
          <a:xfrm>
            <a:off x="1205153" y="1844824"/>
            <a:ext cx="2866490" cy="769441"/>
          </a:xfrm>
          <a:prstGeom prst="rect">
            <a:avLst/>
          </a:prstGeom>
          <a:noFill/>
        </p:spPr>
        <p:txBody>
          <a:bodyPr wrap="none" rtlCol="0">
            <a:spAutoFit/>
          </a:bodyPr>
          <a:lstStyle/>
          <a:p>
            <a:r>
              <a:rPr lang="it-IT" sz="4400" dirty="0" smtClean="0"/>
              <a:t>New Matrix</a:t>
            </a:r>
            <a:endParaRPr lang="en-US" sz="4400" dirty="0"/>
          </a:p>
        </p:txBody>
      </p:sp>
      <p:sp>
        <p:nvSpPr>
          <p:cNvPr id="5" name="CasellaDiTesto 4"/>
          <p:cNvSpPr txBox="1"/>
          <p:nvPr/>
        </p:nvSpPr>
        <p:spPr>
          <a:xfrm>
            <a:off x="2232376" y="2848991"/>
            <a:ext cx="3029163" cy="523220"/>
          </a:xfrm>
          <a:prstGeom prst="rect">
            <a:avLst/>
          </a:prstGeom>
          <a:noFill/>
        </p:spPr>
        <p:txBody>
          <a:bodyPr wrap="none" rtlCol="0">
            <a:spAutoFit/>
          </a:bodyPr>
          <a:lstStyle/>
          <a:p>
            <a:r>
              <a:rPr lang="it-IT" sz="2800" dirty="0" smtClean="0">
                <a:solidFill>
                  <a:srgbClr val="FF0000"/>
                </a:solidFill>
              </a:rPr>
              <a:t>No rare </a:t>
            </a:r>
            <a:r>
              <a:rPr lang="it-IT" sz="2800" dirty="0" err="1" smtClean="0">
                <a:solidFill>
                  <a:srgbClr val="FF0000"/>
                </a:solidFill>
              </a:rPr>
              <a:t>earths</a:t>
            </a:r>
            <a:r>
              <a:rPr lang="it-IT" sz="2800" dirty="0" smtClean="0">
                <a:solidFill>
                  <a:srgbClr val="FF0000"/>
                </a:solidFill>
              </a:rPr>
              <a:t> </a:t>
            </a:r>
            <a:r>
              <a:rPr lang="it-IT" sz="2800" dirty="0" err="1" smtClean="0">
                <a:solidFill>
                  <a:srgbClr val="FF0000"/>
                </a:solidFill>
              </a:rPr>
              <a:t>here</a:t>
            </a:r>
            <a:endParaRPr lang="en-US" sz="2800" dirty="0">
              <a:solidFill>
                <a:srgbClr val="FF0000"/>
              </a:solidFill>
            </a:endParaRPr>
          </a:p>
        </p:txBody>
      </p:sp>
      <p:cxnSp>
        <p:nvCxnSpPr>
          <p:cNvPr id="7" name="Connettore 7 6"/>
          <p:cNvCxnSpPr/>
          <p:nvPr/>
        </p:nvCxnSpPr>
        <p:spPr>
          <a:xfrm flipV="1">
            <a:off x="5292080" y="2780928"/>
            <a:ext cx="1420963" cy="329673"/>
          </a:xfrm>
          <a:prstGeom prst="curvedConnector3">
            <a:avLst>
              <a:gd name="adj1" fmla="val 100134"/>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848592" y="3475044"/>
            <a:ext cx="2732543" cy="461665"/>
          </a:xfrm>
          <a:prstGeom prst="rect">
            <a:avLst/>
          </a:prstGeom>
          <a:noFill/>
        </p:spPr>
        <p:txBody>
          <a:bodyPr wrap="none" rtlCol="0">
            <a:spAutoFit/>
          </a:bodyPr>
          <a:lstStyle/>
          <a:p>
            <a:r>
              <a:rPr lang="it-IT" sz="2400" dirty="0" err="1" smtClean="0"/>
              <a:t>Silicate</a:t>
            </a:r>
            <a:r>
              <a:rPr lang="it-IT" sz="2400" dirty="0" smtClean="0"/>
              <a:t> </a:t>
            </a:r>
            <a:r>
              <a:rPr lang="it-IT" sz="2400" dirty="0" smtClean="0">
                <a:sym typeface="Wingdings" panose="05000000000000000000" pitchFamily="2" charset="2"/>
              </a:rPr>
              <a:t> </a:t>
            </a:r>
            <a:r>
              <a:rPr lang="it-IT" sz="2400" dirty="0" err="1" smtClean="0">
                <a:sym typeface="Wingdings" panose="05000000000000000000" pitchFamily="2" charset="2"/>
              </a:rPr>
              <a:t>Silimanite</a:t>
            </a:r>
            <a:endParaRPr lang="en-US" sz="2400" dirty="0"/>
          </a:p>
        </p:txBody>
      </p:sp>
      <p:grpSp>
        <p:nvGrpSpPr>
          <p:cNvPr id="11" name="Group 5"/>
          <p:cNvGrpSpPr/>
          <p:nvPr/>
        </p:nvGrpSpPr>
        <p:grpSpPr>
          <a:xfrm>
            <a:off x="8457885" y="374977"/>
            <a:ext cx="622615" cy="521317"/>
            <a:chOff x="724759" y="4481661"/>
            <a:chExt cx="1361698" cy="1315360"/>
          </a:xfrm>
          <a:solidFill>
            <a:srgbClr val="FF0000"/>
          </a:solidFill>
        </p:grpSpPr>
        <p:sp>
          <p:nvSpPr>
            <p:cNvPr id="12"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3"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4"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5"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6"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sp>
        <p:nvSpPr>
          <p:cNvPr id="8"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ggetto 8"/>
          <p:cNvGraphicFramePr>
            <a:graphicFrameLocks noChangeAspect="1"/>
          </p:cNvGraphicFramePr>
          <p:nvPr>
            <p:extLst>
              <p:ext uri="{D42A27DB-BD31-4B8C-83A1-F6EECF244321}">
                <p14:modId xmlns:p14="http://schemas.microsoft.com/office/powerpoint/2010/main" val="1676543196"/>
              </p:ext>
            </p:extLst>
          </p:nvPr>
        </p:nvGraphicFramePr>
        <p:xfrm>
          <a:off x="5120951" y="3936709"/>
          <a:ext cx="3046375" cy="2131065"/>
        </p:xfrm>
        <a:graphic>
          <a:graphicData uri="http://schemas.openxmlformats.org/presentationml/2006/ole">
            <mc:AlternateContent xmlns:mc="http://schemas.openxmlformats.org/markup-compatibility/2006">
              <mc:Choice xmlns:v="urn:schemas-microsoft-com:vml" Requires="v">
                <p:oleObj spid="_x0000_s27699" name="Graph" r:id="rId4" imgW="4145040" imgH="2900160" progId="Origin50.Graph">
                  <p:embed/>
                </p:oleObj>
              </mc:Choice>
              <mc:Fallback>
                <p:oleObj name="Graph" r:id="rId4" imgW="4145040" imgH="2900160" progId="Origin50.Graph">
                  <p:embed/>
                  <p:pic>
                    <p:nvPicPr>
                      <p:cNvPr id="0" name="Object 28"/>
                      <p:cNvPicPr>
                        <a:picLocks noChangeAspect="1" noChangeArrowheads="1"/>
                      </p:cNvPicPr>
                      <p:nvPr/>
                    </p:nvPicPr>
                    <p:blipFill>
                      <a:blip r:embed="rId5"/>
                      <a:srcRect/>
                      <a:stretch>
                        <a:fillRect/>
                      </a:stretch>
                    </p:blipFill>
                    <p:spPr bwMode="auto">
                      <a:xfrm>
                        <a:off x="5120951" y="3936709"/>
                        <a:ext cx="3046375" cy="2131065"/>
                      </a:xfrm>
                      <a:prstGeom prst="rect">
                        <a:avLst/>
                      </a:prstGeom>
                      <a:solidFill>
                        <a:schemeClr val="bg1"/>
                      </a:solidFill>
                      <a:ln>
                        <a:solidFill>
                          <a:schemeClr val="tx1"/>
                        </a:solidFill>
                      </a:ln>
                    </p:spPr>
                  </p:pic>
                </p:oleObj>
              </mc:Fallback>
            </mc:AlternateContent>
          </a:graphicData>
        </a:graphic>
      </p:graphicFrame>
      <p:pic>
        <p:nvPicPr>
          <p:cNvPr id="19" name="Immagine 18"/>
          <p:cNvPicPr/>
          <p:nvPr/>
        </p:nvPicPr>
        <p:blipFill rotWithShape="1">
          <a:blip r:embed="rId6" cstate="print">
            <a:extLst>
              <a:ext uri="{28A0092B-C50C-407E-A947-70E740481C1C}">
                <a14:useLocalDpi xmlns:a14="http://schemas.microsoft.com/office/drawing/2010/main" val="0"/>
              </a:ext>
            </a:extLst>
          </a:blip>
          <a:srcRect b="9455"/>
          <a:stretch/>
        </p:blipFill>
        <p:spPr bwMode="auto">
          <a:xfrm>
            <a:off x="1011854" y="4021129"/>
            <a:ext cx="2016224" cy="2145804"/>
          </a:xfrm>
          <a:prstGeom prst="rect">
            <a:avLst/>
          </a:prstGeom>
          <a:ln>
            <a:noFill/>
          </a:ln>
          <a:extLst>
            <a:ext uri="{53640926-AAD7-44D8-BBD7-CCE9431645EC}">
              <a14:shadowObscured xmlns:a14="http://schemas.microsoft.com/office/drawing/2010/main"/>
            </a:ext>
          </a:extLst>
        </p:spPr>
      </p:pic>
      <p:sp>
        <p:nvSpPr>
          <p:cNvPr id="20" name="Casella di testo 2"/>
          <p:cNvSpPr txBox="1">
            <a:spLocks noChangeArrowheads="1"/>
          </p:cNvSpPr>
          <p:nvPr/>
        </p:nvSpPr>
        <p:spPr bwMode="auto">
          <a:xfrm>
            <a:off x="2222577" y="5804506"/>
            <a:ext cx="571500" cy="2571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1100" dirty="0">
                <a:effectLst/>
                <a:latin typeface="Calibri"/>
                <a:ea typeface="Calibri"/>
                <a:cs typeface="Times New Roman"/>
              </a:rPr>
              <a:t>20 nm</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89984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Inorganic</a:t>
            </a:r>
            <a:r>
              <a:rPr lang="it-IT" dirty="0" smtClean="0"/>
              <a:t> </a:t>
            </a:r>
            <a:r>
              <a:rPr lang="it-IT" dirty="0" err="1" smtClean="0"/>
              <a:t>Phosphor</a:t>
            </a:r>
            <a:endParaRPr lang="en-US" dirty="0"/>
          </a:p>
        </p:txBody>
      </p:sp>
      <p:sp>
        <p:nvSpPr>
          <p:cNvPr id="3" name="Rounded Rectangle 41"/>
          <p:cNvSpPr/>
          <p:nvPr/>
        </p:nvSpPr>
        <p:spPr>
          <a:xfrm>
            <a:off x="4644008" y="1543594"/>
            <a:ext cx="2736304" cy="3613598"/>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41"/>
          <p:cNvSpPr/>
          <p:nvPr/>
        </p:nvSpPr>
        <p:spPr>
          <a:xfrm>
            <a:off x="1478051" y="1543593"/>
            <a:ext cx="2661900" cy="3613599"/>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8"/>
          <p:cNvSpPr>
            <a:spLocks/>
          </p:cNvSpPr>
          <p:nvPr/>
        </p:nvSpPr>
        <p:spPr bwMode="auto">
          <a:xfrm>
            <a:off x="2363215" y="1810295"/>
            <a:ext cx="1056656" cy="1733550"/>
          </a:xfrm>
          <a:custGeom>
            <a:avLst/>
            <a:gdLst/>
            <a:ahLst/>
            <a:cxnLst>
              <a:cxn ang="0">
                <a:pos x="735" y="17"/>
              </a:cxn>
              <a:cxn ang="0">
                <a:pos x="791" y="113"/>
              </a:cxn>
              <a:cxn ang="0">
                <a:pos x="893" y="279"/>
              </a:cxn>
              <a:cxn ang="0">
                <a:pos x="1083" y="506"/>
              </a:cxn>
              <a:cxn ang="0">
                <a:pos x="1297" y="701"/>
              </a:cxn>
              <a:cxn ang="0">
                <a:pos x="1438" y="816"/>
              </a:cxn>
              <a:cxn ang="0">
                <a:pos x="1557" y="924"/>
              </a:cxn>
              <a:cxn ang="0">
                <a:pos x="1646" y="1071"/>
              </a:cxn>
              <a:cxn ang="0">
                <a:pos x="1697" y="1167"/>
              </a:cxn>
              <a:cxn ang="0">
                <a:pos x="1783" y="1249"/>
              </a:cxn>
              <a:cxn ang="0">
                <a:pos x="1866" y="1340"/>
              </a:cxn>
              <a:cxn ang="0">
                <a:pos x="1869" y="1485"/>
              </a:cxn>
              <a:cxn ang="0">
                <a:pos x="1827" y="1663"/>
              </a:cxn>
              <a:cxn ang="0">
                <a:pos x="1765" y="1839"/>
              </a:cxn>
              <a:cxn ang="0">
                <a:pos x="1703" y="1983"/>
              </a:cxn>
              <a:cxn ang="0">
                <a:pos x="1599" y="2181"/>
              </a:cxn>
              <a:cxn ang="0">
                <a:pos x="1509" y="2320"/>
              </a:cxn>
              <a:cxn ang="0">
                <a:pos x="1441" y="2367"/>
              </a:cxn>
              <a:cxn ang="0">
                <a:pos x="1301" y="2386"/>
              </a:cxn>
              <a:cxn ang="0">
                <a:pos x="1095" y="2416"/>
              </a:cxn>
              <a:cxn ang="0">
                <a:pos x="813" y="2448"/>
              </a:cxn>
              <a:cxn ang="0">
                <a:pos x="511" y="2444"/>
              </a:cxn>
              <a:cxn ang="0">
                <a:pos x="342" y="2389"/>
              </a:cxn>
              <a:cxn ang="0">
                <a:pos x="259" y="2296"/>
              </a:cxn>
              <a:cxn ang="0">
                <a:pos x="235" y="2194"/>
              </a:cxn>
              <a:cxn ang="0">
                <a:pos x="247" y="2114"/>
              </a:cxn>
              <a:cxn ang="0">
                <a:pos x="199" y="2083"/>
              </a:cxn>
              <a:cxn ang="0">
                <a:pos x="134" y="2009"/>
              </a:cxn>
              <a:cxn ang="0">
                <a:pos x="105" y="1889"/>
              </a:cxn>
              <a:cxn ang="0">
                <a:pos x="134" y="1768"/>
              </a:cxn>
              <a:cxn ang="0">
                <a:pos x="89" y="1725"/>
              </a:cxn>
              <a:cxn ang="0">
                <a:pos x="35" y="1633"/>
              </a:cxn>
              <a:cxn ang="0">
                <a:pos x="36" y="1506"/>
              </a:cxn>
              <a:cxn ang="0">
                <a:pos x="111" y="1395"/>
              </a:cxn>
              <a:cxn ang="0">
                <a:pos x="60" y="1347"/>
              </a:cxn>
              <a:cxn ang="0">
                <a:pos x="6" y="1252"/>
              </a:cxn>
              <a:cxn ang="0">
                <a:pos x="26" y="1134"/>
              </a:cxn>
              <a:cxn ang="0">
                <a:pos x="151" y="1047"/>
              </a:cxn>
              <a:cxn ang="0">
                <a:pos x="297" y="1042"/>
              </a:cxn>
              <a:cxn ang="0">
                <a:pos x="440" y="1066"/>
              </a:cxn>
              <a:cxn ang="0">
                <a:pos x="580" y="1051"/>
              </a:cxn>
              <a:cxn ang="0">
                <a:pos x="699" y="1015"/>
              </a:cxn>
              <a:cxn ang="0">
                <a:pos x="770" y="1010"/>
              </a:cxn>
              <a:cxn ang="0">
                <a:pos x="804" y="962"/>
              </a:cxn>
              <a:cxn ang="0">
                <a:pos x="828" y="865"/>
              </a:cxn>
              <a:cxn ang="0">
                <a:pos x="780" y="736"/>
              </a:cxn>
              <a:cxn ang="0">
                <a:pos x="628" y="557"/>
              </a:cxn>
              <a:cxn ang="0">
                <a:pos x="532" y="367"/>
              </a:cxn>
              <a:cxn ang="0">
                <a:pos x="544" y="171"/>
              </a:cxn>
              <a:cxn ang="0">
                <a:pos x="648" y="18"/>
              </a:cxn>
              <a:cxn ang="0">
                <a:pos x="690" y="0"/>
              </a:cxn>
            </a:cxnLst>
            <a:rect l="0" t="0" r="r" b="b"/>
            <a:pathLst>
              <a:path w="1875" h="2453">
                <a:moveTo>
                  <a:pt x="690" y="0"/>
                </a:moveTo>
                <a:lnTo>
                  <a:pt x="705" y="0"/>
                </a:lnTo>
                <a:lnTo>
                  <a:pt x="720" y="6"/>
                </a:lnTo>
                <a:lnTo>
                  <a:pt x="735" y="17"/>
                </a:lnTo>
                <a:lnTo>
                  <a:pt x="750" y="36"/>
                </a:lnTo>
                <a:lnTo>
                  <a:pt x="762" y="57"/>
                </a:lnTo>
                <a:lnTo>
                  <a:pt x="776" y="82"/>
                </a:lnTo>
                <a:lnTo>
                  <a:pt x="791" y="113"/>
                </a:lnTo>
                <a:lnTo>
                  <a:pt x="810" y="148"/>
                </a:lnTo>
                <a:lnTo>
                  <a:pt x="833" y="187"/>
                </a:lnTo>
                <a:lnTo>
                  <a:pt x="861" y="231"/>
                </a:lnTo>
                <a:lnTo>
                  <a:pt x="893" y="279"/>
                </a:lnTo>
                <a:lnTo>
                  <a:pt x="931" y="331"/>
                </a:lnTo>
                <a:lnTo>
                  <a:pt x="974" y="385"/>
                </a:lnTo>
                <a:lnTo>
                  <a:pt x="1026" y="444"/>
                </a:lnTo>
                <a:lnTo>
                  <a:pt x="1083" y="506"/>
                </a:lnTo>
                <a:lnTo>
                  <a:pt x="1149" y="569"/>
                </a:lnTo>
                <a:lnTo>
                  <a:pt x="1203" y="619"/>
                </a:lnTo>
                <a:lnTo>
                  <a:pt x="1252" y="662"/>
                </a:lnTo>
                <a:lnTo>
                  <a:pt x="1297" y="701"/>
                </a:lnTo>
                <a:lnTo>
                  <a:pt x="1337" y="734"/>
                </a:lnTo>
                <a:lnTo>
                  <a:pt x="1375" y="764"/>
                </a:lnTo>
                <a:lnTo>
                  <a:pt x="1408" y="791"/>
                </a:lnTo>
                <a:lnTo>
                  <a:pt x="1438" y="816"/>
                </a:lnTo>
                <a:lnTo>
                  <a:pt x="1467" y="840"/>
                </a:lnTo>
                <a:lnTo>
                  <a:pt x="1493" y="861"/>
                </a:lnTo>
                <a:lnTo>
                  <a:pt x="1515" y="882"/>
                </a:lnTo>
                <a:lnTo>
                  <a:pt x="1557" y="924"/>
                </a:lnTo>
                <a:lnTo>
                  <a:pt x="1593" y="973"/>
                </a:lnTo>
                <a:lnTo>
                  <a:pt x="1610" y="1001"/>
                </a:lnTo>
                <a:lnTo>
                  <a:pt x="1630" y="1039"/>
                </a:lnTo>
                <a:lnTo>
                  <a:pt x="1646" y="1071"/>
                </a:lnTo>
                <a:lnTo>
                  <a:pt x="1660" y="1099"/>
                </a:lnTo>
                <a:lnTo>
                  <a:pt x="1672" y="1124"/>
                </a:lnTo>
                <a:lnTo>
                  <a:pt x="1684" y="1146"/>
                </a:lnTo>
                <a:lnTo>
                  <a:pt x="1697" y="1167"/>
                </a:lnTo>
                <a:lnTo>
                  <a:pt x="1712" y="1187"/>
                </a:lnTo>
                <a:lnTo>
                  <a:pt x="1731" y="1207"/>
                </a:lnTo>
                <a:lnTo>
                  <a:pt x="1755" y="1228"/>
                </a:lnTo>
                <a:lnTo>
                  <a:pt x="1783" y="1249"/>
                </a:lnTo>
                <a:lnTo>
                  <a:pt x="1821" y="1273"/>
                </a:lnTo>
                <a:lnTo>
                  <a:pt x="1840" y="1290"/>
                </a:lnTo>
                <a:lnTo>
                  <a:pt x="1856" y="1312"/>
                </a:lnTo>
                <a:lnTo>
                  <a:pt x="1866" y="1340"/>
                </a:lnTo>
                <a:lnTo>
                  <a:pt x="1872" y="1370"/>
                </a:lnTo>
                <a:lnTo>
                  <a:pt x="1875" y="1405"/>
                </a:lnTo>
                <a:lnTo>
                  <a:pt x="1874" y="1444"/>
                </a:lnTo>
                <a:lnTo>
                  <a:pt x="1869" y="1485"/>
                </a:lnTo>
                <a:lnTo>
                  <a:pt x="1862" y="1527"/>
                </a:lnTo>
                <a:lnTo>
                  <a:pt x="1852" y="1571"/>
                </a:lnTo>
                <a:lnTo>
                  <a:pt x="1840" y="1616"/>
                </a:lnTo>
                <a:lnTo>
                  <a:pt x="1827" y="1663"/>
                </a:lnTo>
                <a:lnTo>
                  <a:pt x="1813" y="1708"/>
                </a:lnTo>
                <a:lnTo>
                  <a:pt x="1797" y="1753"/>
                </a:lnTo>
                <a:lnTo>
                  <a:pt x="1782" y="1797"/>
                </a:lnTo>
                <a:lnTo>
                  <a:pt x="1765" y="1839"/>
                </a:lnTo>
                <a:lnTo>
                  <a:pt x="1749" y="1880"/>
                </a:lnTo>
                <a:lnTo>
                  <a:pt x="1732" y="1918"/>
                </a:lnTo>
                <a:lnTo>
                  <a:pt x="1717" y="1953"/>
                </a:lnTo>
                <a:lnTo>
                  <a:pt x="1703" y="1983"/>
                </a:lnTo>
                <a:lnTo>
                  <a:pt x="1691" y="2009"/>
                </a:lnTo>
                <a:lnTo>
                  <a:pt x="1660" y="2072"/>
                </a:lnTo>
                <a:lnTo>
                  <a:pt x="1628" y="2129"/>
                </a:lnTo>
                <a:lnTo>
                  <a:pt x="1599" y="2181"/>
                </a:lnTo>
                <a:lnTo>
                  <a:pt x="1572" y="2225"/>
                </a:lnTo>
                <a:lnTo>
                  <a:pt x="1547" y="2264"/>
                </a:lnTo>
                <a:lnTo>
                  <a:pt x="1524" y="2299"/>
                </a:lnTo>
                <a:lnTo>
                  <a:pt x="1509" y="2320"/>
                </a:lnTo>
                <a:lnTo>
                  <a:pt x="1496" y="2336"/>
                </a:lnTo>
                <a:lnTo>
                  <a:pt x="1480" y="2348"/>
                </a:lnTo>
                <a:lnTo>
                  <a:pt x="1462" y="2359"/>
                </a:lnTo>
                <a:lnTo>
                  <a:pt x="1441" y="2367"/>
                </a:lnTo>
                <a:lnTo>
                  <a:pt x="1416" y="2373"/>
                </a:lnTo>
                <a:lnTo>
                  <a:pt x="1386" y="2377"/>
                </a:lnTo>
                <a:lnTo>
                  <a:pt x="1346" y="2382"/>
                </a:lnTo>
                <a:lnTo>
                  <a:pt x="1301" y="2386"/>
                </a:lnTo>
                <a:lnTo>
                  <a:pt x="1261" y="2391"/>
                </a:lnTo>
                <a:lnTo>
                  <a:pt x="1211" y="2398"/>
                </a:lnTo>
                <a:lnTo>
                  <a:pt x="1157" y="2407"/>
                </a:lnTo>
                <a:lnTo>
                  <a:pt x="1095" y="2416"/>
                </a:lnTo>
                <a:lnTo>
                  <a:pt x="1030" y="2425"/>
                </a:lnTo>
                <a:lnTo>
                  <a:pt x="959" y="2434"/>
                </a:lnTo>
                <a:lnTo>
                  <a:pt x="887" y="2442"/>
                </a:lnTo>
                <a:lnTo>
                  <a:pt x="813" y="2448"/>
                </a:lnTo>
                <a:lnTo>
                  <a:pt x="736" y="2451"/>
                </a:lnTo>
                <a:lnTo>
                  <a:pt x="661" y="2453"/>
                </a:lnTo>
                <a:lnTo>
                  <a:pt x="584" y="2450"/>
                </a:lnTo>
                <a:lnTo>
                  <a:pt x="511" y="2444"/>
                </a:lnTo>
                <a:lnTo>
                  <a:pt x="459" y="2434"/>
                </a:lnTo>
                <a:lnTo>
                  <a:pt x="414" y="2422"/>
                </a:lnTo>
                <a:lnTo>
                  <a:pt x="375" y="2407"/>
                </a:lnTo>
                <a:lnTo>
                  <a:pt x="342" y="2389"/>
                </a:lnTo>
                <a:lnTo>
                  <a:pt x="315" y="2368"/>
                </a:lnTo>
                <a:lnTo>
                  <a:pt x="291" y="2345"/>
                </a:lnTo>
                <a:lnTo>
                  <a:pt x="273" y="2321"/>
                </a:lnTo>
                <a:lnTo>
                  <a:pt x="259" y="2296"/>
                </a:lnTo>
                <a:lnTo>
                  <a:pt x="248" y="2270"/>
                </a:lnTo>
                <a:lnTo>
                  <a:pt x="241" y="2244"/>
                </a:lnTo>
                <a:lnTo>
                  <a:pt x="236" y="2219"/>
                </a:lnTo>
                <a:lnTo>
                  <a:pt x="235" y="2194"/>
                </a:lnTo>
                <a:lnTo>
                  <a:pt x="235" y="2172"/>
                </a:lnTo>
                <a:lnTo>
                  <a:pt x="238" y="2151"/>
                </a:lnTo>
                <a:lnTo>
                  <a:pt x="242" y="2131"/>
                </a:lnTo>
                <a:lnTo>
                  <a:pt x="247" y="2114"/>
                </a:lnTo>
                <a:lnTo>
                  <a:pt x="238" y="2110"/>
                </a:lnTo>
                <a:lnTo>
                  <a:pt x="227" y="2102"/>
                </a:lnTo>
                <a:lnTo>
                  <a:pt x="214" y="2093"/>
                </a:lnTo>
                <a:lnTo>
                  <a:pt x="199" y="2083"/>
                </a:lnTo>
                <a:lnTo>
                  <a:pt x="182" y="2067"/>
                </a:lnTo>
                <a:lnTo>
                  <a:pt x="166" y="2051"/>
                </a:lnTo>
                <a:lnTo>
                  <a:pt x="149" y="2031"/>
                </a:lnTo>
                <a:lnTo>
                  <a:pt x="134" y="2009"/>
                </a:lnTo>
                <a:lnTo>
                  <a:pt x="122" y="1983"/>
                </a:lnTo>
                <a:lnTo>
                  <a:pt x="111" y="1954"/>
                </a:lnTo>
                <a:lnTo>
                  <a:pt x="105" y="1924"/>
                </a:lnTo>
                <a:lnTo>
                  <a:pt x="105" y="1889"/>
                </a:lnTo>
                <a:lnTo>
                  <a:pt x="108" y="1853"/>
                </a:lnTo>
                <a:lnTo>
                  <a:pt x="119" y="1812"/>
                </a:lnTo>
                <a:lnTo>
                  <a:pt x="137" y="1770"/>
                </a:lnTo>
                <a:lnTo>
                  <a:pt x="134" y="1768"/>
                </a:lnTo>
                <a:lnTo>
                  <a:pt x="126" y="1762"/>
                </a:lnTo>
                <a:lnTo>
                  <a:pt x="116" y="1753"/>
                </a:lnTo>
                <a:lnTo>
                  <a:pt x="104" y="1740"/>
                </a:lnTo>
                <a:lnTo>
                  <a:pt x="89" y="1725"/>
                </a:lnTo>
                <a:lnTo>
                  <a:pt x="74" y="1705"/>
                </a:lnTo>
                <a:lnTo>
                  <a:pt x="59" y="1682"/>
                </a:lnTo>
                <a:lnTo>
                  <a:pt x="45" y="1658"/>
                </a:lnTo>
                <a:lnTo>
                  <a:pt x="35" y="1633"/>
                </a:lnTo>
                <a:lnTo>
                  <a:pt x="27" y="1604"/>
                </a:lnTo>
                <a:lnTo>
                  <a:pt x="24" y="1572"/>
                </a:lnTo>
                <a:lnTo>
                  <a:pt x="27" y="1540"/>
                </a:lnTo>
                <a:lnTo>
                  <a:pt x="36" y="1506"/>
                </a:lnTo>
                <a:lnTo>
                  <a:pt x="54" y="1471"/>
                </a:lnTo>
                <a:lnTo>
                  <a:pt x="80" y="1435"/>
                </a:lnTo>
                <a:lnTo>
                  <a:pt x="114" y="1397"/>
                </a:lnTo>
                <a:lnTo>
                  <a:pt x="111" y="1395"/>
                </a:lnTo>
                <a:lnTo>
                  <a:pt x="104" y="1388"/>
                </a:lnTo>
                <a:lnTo>
                  <a:pt x="92" y="1377"/>
                </a:lnTo>
                <a:lnTo>
                  <a:pt x="77" y="1364"/>
                </a:lnTo>
                <a:lnTo>
                  <a:pt x="60" y="1347"/>
                </a:lnTo>
                <a:lnTo>
                  <a:pt x="44" y="1326"/>
                </a:lnTo>
                <a:lnTo>
                  <a:pt x="29" y="1303"/>
                </a:lnTo>
                <a:lnTo>
                  <a:pt x="15" y="1279"/>
                </a:lnTo>
                <a:lnTo>
                  <a:pt x="6" y="1252"/>
                </a:lnTo>
                <a:lnTo>
                  <a:pt x="0" y="1225"/>
                </a:lnTo>
                <a:lnTo>
                  <a:pt x="1" y="1195"/>
                </a:lnTo>
                <a:lnTo>
                  <a:pt x="9" y="1164"/>
                </a:lnTo>
                <a:lnTo>
                  <a:pt x="26" y="1134"/>
                </a:lnTo>
                <a:lnTo>
                  <a:pt x="51" y="1104"/>
                </a:lnTo>
                <a:lnTo>
                  <a:pt x="83" y="1077"/>
                </a:lnTo>
                <a:lnTo>
                  <a:pt x="116" y="1059"/>
                </a:lnTo>
                <a:lnTo>
                  <a:pt x="151" y="1047"/>
                </a:lnTo>
                <a:lnTo>
                  <a:pt x="187" y="1039"/>
                </a:lnTo>
                <a:lnTo>
                  <a:pt x="223" y="1038"/>
                </a:lnTo>
                <a:lnTo>
                  <a:pt x="261" y="1039"/>
                </a:lnTo>
                <a:lnTo>
                  <a:pt x="297" y="1042"/>
                </a:lnTo>
                <a:lnTo>
                  <a:pt x="334" y="1048"/>
                </a:lnTo>
                <a:lnTo>
                  <a:pt x="370" y="1056"/>
                </a:lnTo>
                <a:lnTo>
                  <a:pt x="405" y="1062"/>
                </a:lnTo>
                <a:lnTo>
                  <a:pt x="440" y="1066"/>
                </a:lnTo>
                <a:lnTo>
                  <a:pt x="473" y="1069"/>
                </a:lnTo>
                <a:lnTo>
                  <a:pt x="505" y="1068"/>
                </a:lnTo>
                <a:lnTo>
                  <a:pt x="535" y="1063"/>
                </a:lnTo>
                <a:lnTo>
                  <a:pt x="580" y="1051"/>
                </a:lnTo>
                <a:lnTo>
                  <a:pt x="617" y="1039"/>
                </a:lnTo>
                <a:lnTo>
                  <a:pt x="649" y="1030"/>
                </a:lnTo>
                <a:lnTo>
                  <a:pt x="675" y="1021"/>
                </a:lnTo>
                <a:lnTo>
                  <a:pt x="699" y="1015"/>
                </a:lnTo>
                <a:lnTo>
                  <a:pt x="721" y="1012"/>
                </a:lnTo>
                <a:lnTo>
                  <a:pt x="744" y="1010"/>
                </a:lnTo>
                <a:lnTo>
                  <a:pt x="768" y="1012"/>
                </a:lnTo>
                <a:lnTo>
                  <a:pt x="770" y="1010"/>
                </a:lnTo>
                <a:lnTo>
                  <a:pt x="776" y="1003"/>
                </a:lnTo>
                <a:lnTo>
                  <a:pt x="783" y="994"/>
                </a:lnTo>
                <a:lnTo>
                  <a:pt x="794" y="980"/>
                </a:lnTo>
                <a:lnTo>
                  <a:pt x="804" y="962"/>
                </a:lnTo>
                <a:lnTo>
                  <a:pt x="813" y="942"/>
                </a:lnTo>
                <a:lnTo>
                  <a:pt x="821" y="920"/>
                </a:lnTo>
                <a:lnTo>
                  <a:pt x="827" y="894"/>
                </a:lnTo>
                <a:lnTo>
                  <a:pt x="828" y="865"/>
                </a:lnTo>
                <a:lnTo>
                  <a:pt x="825" y="835"/>
                </a:lnTo>
                <a:lnTo>
                  <a:pt x="818" y="803"/>
                </a:lnTo>
                <a:lnTo>
                  <a:pt x="803" y="770"/>
                </a:lnTo>
                <a:lnTo>
                  <a:pt x="780" y="736"/>
                </a:lnTo>
                <a:lnTo>
                  <a:pt x="750" y="699"/>
                </a:lnTo>
                <a:lnTo>
                  <a:pt x="706" y="652"/>
                </a:lnTo>
                <a:lnTo>
                  <a:pt x="666" y="604"/>
                </a:lnTo>
                <a:lnTo>
                  <a:pt x="628" y="557"/>
                </a:lnTo>
                <a:lnTo>
                  <a:pt x="596" y="510"/>
                </a:lnTo>
                <a:lnTo>
                  <a:pt x="569" y="462"/>
                </a:lnTo>
                <a:lnTo>
                  <a:pt x="548" y="415"/>
                </a:lnTo>
                <a:lnTo>
                  <a:pt x="532" y="367"/>
                </a:lnTo>
                <a:lnTo>
                  <a:pt x="524" y="319"/>
                </a:lnTo>
                <a:lnTo>
                  <a:pt x="523" y="270"/>
                </a:lnTo>
                <a:lnTo>
                  <a:pt x="529" y="221"/>
                </a:lnTo>
                <a:lnTo>
                  <a:pt x="544" y="171"/>
                </a:lnTo>
                <a:lnTo>
                  <a:pt x="568" y="121"/>
                </a:lnTo>
                <a:lnTo>
                  <a:pt x="601" y="71"/>
                </a:lnTo>
                <a:lnTo>
                  <a:pt x="645" y="20"/>
                </a:lnTo>
                <a:lnTo>
                  <a:pt x="648" y="18"/>
                </a:lnTo>
                <a:lnTo>
                  <a:pt x="654" y="14"/>
                </a:lnTo>
                <a:lnTo>
                  <a:pt x="663" y="8"/>
                </a:lnTo>
                <a:lnTo>
                  <a:pt x="675" y="3"/>
                </a:lnTo>
                <a:lnTo>
                  <a:pt x="690"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8"/>
          <p:cNvSpPr>
            <a:spLocks noChangeAspect="1"/>
          </p:cNvSpPr>
          <p:nvPr/>
        </p:nvSpPr>
        <p:spPr bwMode="auto">
          <a:xfrm rot="10800000" flipH="1">
            <a:off x="5652119" y="1952124"/>
            <a:ext cx="1236535" cy="1750594"/>
          </a:xfrm>
          <a:custGeom>
            <a:avLst/>
            <a:gdLst/>
            <a:ahLst/>
            <a:cxnLst>
              <a:cxn ang="0">
                <a:pos x="735" y="17"/>
              </a:cxn>
              <a:cxn ang="0">
                <a:pos x="791" y="113"/>
              </a:cxn>
              <a:cxn ang="0">
                <a:pos x="893" y="279"/>
              </a:cxn>
              <a:cxn ang="0">
                <a:pos x="1083" y="506"/>
              </a:cxn>
              <a:cxn ang="0">
                <a:pos x="1297" y="701"/>
              </a:cxn>
              <a:cxn ang="0">
                <a:pos x="1438" y="816"/>
              </a:cxn>
              <a:cxn ang="0">
                <a:pos x="1557" y="924"/>
              </a:cxn>
              <a:cxn ang="0">
                <a:pos x="1646" y="1071"/>
              </a:cxn>
              <a:cxn ang="0">
                <a:pos x="1697" y="1167"/>
              </a:cxn>
              <a:cxn ang="0">
                <a:pos x="1783" y="1249"/>
              </a:cxn>
              <a:cxn ang="0">
                <a:pos x="1866" y="1340"/>
              </a:cxn>
              <a:cxn ang="0">
                <a:pos x="1869" y="1485"/>
              </a:cxn>
              <a:cxn ang="0">
                <a:pos x="1827" y="1663"/>
              </a:cxn>
              <a:cxn ang="0">
                <a:pos x="1765" y="1839"/>
              </a:cxn>
              <a:cxn ang="0">
                <a:pos x="1703" y="1983"/>
              </a:cxn>
              <a:cxn ang="0">
                <a:pos x="1599" y="2181"/>
              </a:cxn>
              <a:cxn ang="0">
                <a:pos x="1509" y="2320"/>
              </a:cxn>
              <a:cxn ang="0">
                <a:pos x="1441" y="2367"/>
              </a:cxn>
              <a:cxn ang="0">
                <a:pos x="1301" y="2386"/>
              </a:cxn>
              <a:cxn ang="0">
                <a:pos x="1095" y="2416"/>
              </a:cxn>
              <a:cxn ang="0">
                <a:pos x="813" y="2448"/>
              </a:cxn>
              <a:cxn ang="0">
                <a:pos x="511" y="2444"/>
              </a:cxn>
              <a:cxn ang="0">
                <a:pos x="342" y="2389"/>
              </a:cxn>
              <a:cxn ang="0">
                <a:pos x="259" y="2296"/>
              </a:cxn>
              <a:cxn ang="0">
                <a:pos x="235" y="2194"/>
              </a:cxn>
              <a:cxn ang="0">
                <a:pos x="247" y="2114"/>
              </a:cxn>
              <a:cxn ang="0">
                <a:pos x="199" y="2083"/>
              </a:cxn>
              <a:cxn ang="0">
                <a:pos x="134" y="2009"/>
              </a:cxn>
              <a:cxn ang="0">
                <a:pos x="105" y="1889"/>
              </a:cxn>
              <a:cxn ang="0">
                <a:pos x="134" y="1768"/>
              </a:cxn>
              <a:cxn ang="0">
                <a:pos x="89" y="1725"/>
              </a:cxn>
              <a:cxn ang="0">
                <a:pos x="35" y="1633"/>
              </a:cxn>
              <a:cxn ang="0">
                <a:pos x="36" y="1506"/>
              </a:cxn>
              <a:cxn ang="0">
                <a:pos x="111" y="1395"/>
              </a:cxn>
              <a:cxn ang="0">
                <a:pos x="60" y="1347"/>
              </a:cxn>
              <a:cxn ang="0">
                <a:pos x="6" y="1252"/>
              </a:cxn>
              <a:cxn ang="0">
                <a:pos x="26" y="1134"/>
              </a:cxn>
              <a:cxn ang="0">
                <a:pos x="151" y="1047"/>
              </a:cxn>
              <a:cxn ang="0">
                <a:pos x="297" y="1042"/>
              </a:cxn>
              <a:cxn ang="0">
                <a:pos x="440" y="1066"/>
              </a:cxn>
              <a:cxn ang="0">
                <a:pos x="580" y="1051"/>
              </a:cxn>
              <a:cxn ang="0">
                <a:pos x="699" y="1015"/>
              </a:cxn>
              <a:cxn ang="0">
                <a:pos x="770" y="1010"/>
              </a:cxn>
              <a:cxn ang="0">
                <a:pos x="804" y="962"/>
              </a:cxn>
              <a:cxn ang="0">
                <a:pos x="828" y="865"/>
              </a:cxn>
              <a:cxn ang="0">
                <a:pos x="780" y="736"/>
              </a:cxn>
              <a:cxn ang="0">
                <a:pos x="628" y="557"/>
              </a:cxn>
              <a:cxn ang="0">
                <a:pos x="532" y="367"/>
              </a:cxn>
              <a:cxn ang="0">
                <a:pos x="544" y="171"/>
              </a:cxn>
              <a:cxn ang="0">
                <a:pos x="648" y="18"/>
              </a:cxn>
              <a:cxn ang="0">
                <a:pos x="690" y="0"/>
              </a:cxn>
            </a:cxnLst>
            <a:rect l="0" t="0" r="r" b="b"/>
            <a:pathLst>
              <a:path w="1875" h="2453">
                <a:moveTo>
                  <a:pt x="690" y="0"/>
                </a:moveTo>
                <a:lnTo>
                  <a:pt x="705" y="0"/>
                </a:lnTo>
                <a:lnTo>
                  <a:pt x="720" y="6"/>
                </a:lnTo>
                <a:lnTo>
                  <a:pt x="735" y="17"/>
                </a:lnTo>
                <a:lnTo>
                  <a:pt x="750" y="36"/>
                </a:lnTo>
                <a:lnTo>
                  <a:pt x="762" y="57"/>
                </a:lnTo>
                <a:lnTo>
                  <a:pt x="776" y="82"/>
                </a:lnTo>
                <a:lnTo>
                  <a:pt x="791" y="113"/>
                </a:lnTo>
                <a:lnTo>
                  <a:pt x="810" y="148"/>
                </a:lnTo>
                <a:lnTo>
                  <a:pt x="833" y="187"/>
                </a:lnTo>
                <a:lnTo>
                  <a:pt x="861" y="231"/>
                </a:lnTo>
                <a:lnTo>
                  <a:pt x="893" y="279"/>
                </a:lnTo>
                <a:lnTo>
                  <a:pt x="931" y="331"/>
                </a:lnTo>
                <a:lnTo>
                  <a:pt x="974" y="385"/>
                </a:lnTo>
                <a:lnTo>
                  <a:pt x="1026" y="444"/>
                </a:lnTo>
                <a:lnTo>
                  <a:pt x="1083" y="506"/>
                </a:lnTo>
                <a:lnTo>
                  <a:pt x="1149" y="569"/>
                </a:lnTo>
                <a:lnTo>
                  <a:pt x="1203" y="619"/>
                </a:lnTo>
                <a:lnTo>
                  <a:pt x="1252" y="662"/>
                </a:lnTo>
                <a:lnTo>
                  <a:pt x="1297" y="701"/>
                </a:lnTo>
                <a:lnTo>
                  <a:pt x="1337" y="734"/>
                </a:lnTo>
                <a:lnTo>
                  <a:pt x="1375" y="764"/>
                </a:lnTo>
                <a:lnTo>
                  <a:pt x="1408" y="791"/>
                </a:lnTo>
                <a:lnTo>
                  <a:pt x="1438" y="816"/>
                </a:lnTo>
                <a:lnTo>
                  <a:pt x="1467" y="840"/>
                </a:lnTo>
                <a:lnTo>
                  <a:pt x="1493" y="861"/>
                </a:lnTo>
                <a:lnTo>
                  <a:pt x="1515" y="882"/>
                </a:lnTo>
                <a:lnTo>
                  <a:pt x="1557" y="924"/>
                </a:lnTo>
                <a:lnTo>
                  <a:pt x="1593" y="973"/>
                </a:lnTo>
                <a:lnTo>
                  <a:pt x="1610" y="1001"/>
                </a:lnTo>
                <a:lnTo>
                  <a:pt x="1630" y="1039"/>
                </a:lnTo>
                <a:lnTo>
                  <a:pt x="1646" y="1071"/>
                </a:lnTo>
                <a:lnTo>
                  <a:pt x="1660" y="1099"/>
                </a:lnTo>
                <a:lnTo>
                  <a:pt x="1672" y="1124"/>
                </a:lnTo>
                <a:lnTo>
                  <a:pt x="1684" y="1146"/>
                </a:lnTo>
                <a:lnTo>
                  <a:pt x="1697" y="1167"/>
                </a:lnTo>
                <a:lnTo>
                  <a:pt x="1712" y="1187"/>
                </a:lnTo>
                <a:lnTo>
                  <a:pt x="1731" y="1207"/>
                </a:lnTo>
                <a:lnTo>
                  <a:pt x="1755" y="1228"/>
                </a:lnTo>
                <a:lnTo>
                  <a:pt x="1783" y="1249"/>
                </a:lnTo>
                <a:lnTo>
                  <a:pt x="1821" y="1273"/>
                </a:lnTo>
                <a:lnTo>
                  <a:pt x="1840" y="1290"/>
                </a:lnTo>
                <a:lnTo>
                  <a:pt x="1856" y="1312"/>
                </a:lnTo>
                <a:lnTo>
                  <a:pt x="1866" y="1340"/>
                </a:lnTo>
                <a:lnTo>
                  <a:pt x="1872" y="1370"/>
                </a:lnTo>
                <a:lnTo>
                  <a:pt x="1875" y="1405"/>
                </a:lnTo>
                <a:lnTo>
                  <a:pt x="1874" y="1444"/>
                </a:lnTo>
                <a:lnTo>
                  <a:pt x="1869" y="1485"/>
                </a:lnTo>
                <a:lnTo>
                  <a:pt x="1862" y="1527"/>
                </a:lnTo>
                <a:lnTo>
                  <a:pt x="1852" y="1571"/>
                </a:lnTo>
                <a:lnTo>
                  <a:pt x="1840" y="1616"/>
                </a:lnTo>
                <a:lnTo>
                  <a:pt x="1827" y="1663"/>
                </a:lnTo>
                <a:lnTo>
                  <a:pt x="1813" y="1708"/>
                </a:lnTo>
                <a:lnTo>
                  <a:pt x="1797" y="1753"/>
                </a:lnTo>
                <a:lnTo>
                  <a:pt x="1782" y="1797"/>
                </a:lnTo>
                <a:lnTo>
                  <a:pt x="1765" y="1839"/>
                </a:lnTo>
                <a:lnTo>
                  <a:pt x="1749" y="1880"/>
                </a:lnTo>
                <a:lnTo>
                  <a:pt x="1732" y="1918"/>
                </a:lnTo>
                <a:lnTo>
                  <a:pt x="1717" y="1953"/>
                </a:lnTo>
                <a:lnTo>
                  <a:pt x="1703" y="1983"/>
                </a:lnTo>
                <a:lnTo>
                  <a:pt x="1691" y="2009"/>
                </a:lnTo>
                <a:lnTo>
                  <a:pt x="1660" y="2072"/>
                </a:lnTo>
                <a:lnTo>
                  <a:pt x="1628" y="2129"/>
                </a:lnTo>
                <a:lnTo>
                  <a:pt x="1599" y="2181"/>
                </a:lnTo>
                <a:lnTo>
                  <a:pt x="1572" y="2225"/>
                </a:lnTo>
                <a:lnTo>
                  <a:pt x="1547" y="2264"/>
                </a:lnTo>
                <a:lnTo>
                  <a:pt x="1524" y="2299"/>
                </a:lnTo>
                <a:lnTo>
                  <a:pt x="1509" y="2320"/>
                </a:lnTo>
                <a:lnTo>
                  <a:pt x="1496" y="2336"/>
                </a:lnTo>
                <a:lnTo>
                  <a:pt x="1480" y="2348"/>
                </a:lnTo>
                <a:lnTo>
                  <a:pt x="1462" y="2359"/>
                </a:lnTo>
                <a:lnTo>
                  <a:pt x="1441" y="2367"/>
                </a:lnTo>
                <a:lnTo>
                  <a:pt x="1416" y="2373"/>
                </a:lnTo>
                <a:lnTo>
                  <a:pt x="1386" y="2377"/>
                </a:lnTo>
                <a:lnTo>
                  <a:pt x="1346" y="2382"/>
                </a:lnTo>
                <a:lnTo>
                  <a:pt x="1301" y="2386"/>
                </a:lnTo>
                <a:lnTo>
                  <a:pt x="1261" y="2391"/>
                </a:lnTo>
                <a:lnTo>
                  <a:pt x="1211" y="2398"/>
                </a:lnTo>
                <a:lnTo>
                  <a:pt x="1157" y="2407"/>
                </a:lnTo>
                <a:lnTo>
                  <a:pt x="1095" y="2416"/>
                </a:lnTo>
                <a:lnTo>
                  <a:pt x="1030" y="2425"/>
                </a:lnTo>
                <a:lnTo>
                  <a:pt x="959" y="2434"/>
                </a:lnTo>
                <a:lnTo>
                  <a:pt x="887" y="2442"/>
                </a:lnTo>
                <a:lnTo>
                  <a:pt x="813" y="2448"/>
                </a:lnTo>
                <a:lnTo>
                  <a:pt x="736" y="2451"/>
                </a:lnTo>
                <a:lnTo>
                  <a:pt x="661" y="2453"/>
                </a:lnTo>
                <a:lnTo>
                  <a:pt x="584" y="2450"/>
                </a:lnTo>
                <a:lnTo>
                  <a:pt x="511" y="2444"/>
                </a:lnTo>
                <a:lnTo>
                  <a:pt x="459" y="2434"/>
                </a:lnTo>
                <a:lnTo>
                  <a:pt x="414" y="2422"/>
                </a:lnTo>
                <a:lnTo>
                  <a:pt x="375" y="2407"/>
                </a:lnTo>
                <a:lnTo>
                  <a:pt x="342" y="2389"/>
                </a:lnTo>
                <a:lnTo>
                  <a:pt x="315" y="2368"/>
                </a:lnTo>
                <a:lnTo>
                  <a:pt x="291" y="2345"/>
                </a:lnTo>
                <a:lnTo>
                  <a:pt x="273" y="2321"/>
                </a:lnTo>
                <a:lnTo>
                  <a:pt x="259" y="2296"/>
                </a:lnTo>
                <a:lnTo>
                  <a:pt x="248" y="2270"/>
                </a:lnTo>
                <a:lnTo>
                  <a:pt x="241" y="2244"/>
                </a:lnTo>
                <a:lnTo>
                  <a:pt x="236" y="2219"/>
                </a:lnTo>
                <a:lnTo>
                  <a:pt x="235" y="2194"/>
                </a:lnTo>
                <a:lnTo>
                  <a:pt x="235" y="2172"/>
                </a:lnTo>
                <a:lnTo>
                  <a:pt x="238" y="2151"/>
                </a:lnTo>
                <a:lnTo>
                  <a:pt x="242" y="2131"/>
                </a:lnTo>
                <a:lnTo>
                  <a:pt x="247" y="2114"/>
                </a:lnTo>
                <a:lnTo>
                  <a:pt x="238" y="2110"/>
                </a:lnTo>
                <a:lnTo>
                  <a:pt x="227" y="2102"/>
                </a:lnTo>
                <a:lnTo>
                  <a:pt x="214" y="2093"/>
                </a:lnTo>
                <a:lnTo>
                  <a:pt x="199" y="2083"/>
                </a:lnTo>
                <a:lnTo>
                  <a:pt x="182" y="2067"/>
                </a:lnTo>
                <a:lnTo>
                  <a:pt x="166" y="2051"/>
                </a:lnTo>
                <a:lnTo>
                  <a:pt x="149" y="2031"/>
                </a:lnTo>
                <a:lnTo>
                  <a:pt x="134" y="2009"/>
                </a:lnTo>
                <a:lnTo>
                  <a:pt x="122" y="1983"/>
                </a:lnTo>
                <a:lnTo>
                  <a:pt x="111" y="1954"/>
                </a:lnTo>
                <a:lnTo>
                  <a:pt x="105" y="1924"/>
                </a:lnTo>
                <a:lnTo>
                  <a:pt x="105" y="1889"/>
                </a:lnTo>
                <a:lnTo>
                  <a:pt x="108" y="1853"/>
                </a:lnTo>
                <a:lnTo>
                  <a:pt x="119" y="1812"/>
                </a:lnTo>
                <a:lnTo>
                  <a:pt x="137" y="1770"/>
                </a:lnTo>
                <a:lnTo>
                  <a:pt x="134" y="1768"/>
                </a:lnTo>
                <a:lnTo>
                  <a:pt x="126" y="1762"/>
                </a:lnTo>
                <a:lnTo>
                  <a:pt x="116" y="1753"/>
                </a:lnTo>
                <a:lnTo>
                  <a:pt x="104" y="1740"/>
                </a:lnTo>
                <a:lnTo>
                  <a:pt x="89" y="1725"/>
                </a:lnTo>
                <a:lnTo>
                  <a:pt x="74" y="1705"/>
                </a:lnTo>
                <a:lnTo>
                  <a:pt x="59" y="1682"/>
                </a:lnTo>
                <a:lnTo>
                  <a:pt x="45" y="1658"/>
                </a:lnTo>
                <a:lnTo>
                  <a:pt x="35" y="1633"/>
                </a:lnTo>
                <a:lnTo>
                  <a:pt x="27" y="1604"/>
                </a:lnTo>
                <a:lnTo>
                  <a:pt x="24" y="1572"/>
                </a:lnTo>
                <a:lnTo>
                  <a:pt x="27" y="1540"/>
                </a:lnTo>
                <a:lnTo>
                  <a:pt x="36" y="1506"/>
                </a:lnTo>
                <a:lnTo>
                  <a:pt x="54" y="1471"/>
                </a:lnTo>
                <a:lnTo>
                  <a:pt x="80" y="1435"/>
                </a:lnTo>
                <a:lnTo>
                  <a:pt x="114" y="1397"/>
                </a:lnTo>
                <a:lnTo>
                  <a:pt x="111" y="1395"/>
                </a:lnTo>
                <a:lnTo>
                  <a:pt x="104" y="1388"/>
                </a:lnTo>
                <a:lnTo>
                  <a:pt x="92" y="1377"/>
                </a:lnTo>
                <a:lnTo>
                  <a:pt x="77" y="1364"/>
                </a:lnTo>
                <a:lnTo>
                  <a:pt x="60" y="1347"/>
                </a:lnTo>
                <a:lnTo>
                  <a:pt x="44" y="1326"/>
                </a:lnTo>
                <a:lnTo>
                  <a:pt x="29" y="1303"/>
                </a:lnTo>
                <a:lnTo>
                  <a:pt x="15" y="1279"/>
                </a:lnTo>
                <a:lnTo>
                  <a:pt x="6" y="1252"/>
                </a:lnTo>
                <a:lnTo>
                  <a:pt x="0" y="1225"/>
                </a:lnTo>
                <a:lnTo>
                  <a:pt x="1" y="1195"/>
                </a:lnTo>
                <a:lnTo>
                  <a:pt x="9" y="1164"/>
                </a:lnTo>
                <a:lnTo>
                  <a:pt x="26" y="1134"/>
                </a:lnTo>
                <a:lnTo>
                  <a:pt x="51" y="1104"/>
                </a:lnTo>
                <a:lnTo>
                  <a:pt x="83" y="1077"/>
                </a:lnTo>
                <a:lnTo>
                  <a:pt x="116" y="1059"/>
                </a:lnTo>
                <a:lnTo>
                  <a:pt x="151" y="1047"/>
                </a:lnTo>
                <a:lnTo>
                  <a:pt x="187" y="1039"/>
                </a:lnTo>
                <a:lnTo>
                  <a:pt x="223" y="1038"/>
                </a:lnTo>
                <a:lnTo>
                  <a:pt x="261" y="1039"/>
                </a:lnTo>
                <a:lnTo>
                  <a:pt x="297" y="1042"/>
                </a:lnTo>
                <a:lnTo>
                  <a:pt x="334" y="1048"/>
                </a:lnTo>
                <a:lnTo>
                  <a:pt x="370" y="1056"/>
                </a:lnTo>
                <a:lnTo>
                  <a:pt x="405" y="1062"/>
                </a:lnTo>
                <a:lnTo>
                  <a:pt x="440" y="1066"/>
                </a:lnTo>
                <a:lnTo>
                  <a:pt x="473" y="1069"/>
                </a:lnTo>
                <a:lnTo>
                  <a:pt x="505" y="1068"/>
                </a:lnTo>
                <a:lnTo>
                  <a:pt x="535" y="1063"/>
                </a:lnTo>
                <a:lnTo>
                  <a:pt x="580" y="1051"/>
                </a:lnTo>
                <a:lnTo>
                  <a:pt x="617" y="1039"/>
                </a:lnTo>
                <a:lnTo>
                  <a:pt x="649" y="1030"/>
                </a:lnTo>
                <a:lnTo>
                  <a:pt x="675" y="1021"/>
                </a:lnTo>
                <a:lnTo>
                  <a:pt x="699" y="1015"/>
                </a:lnTo>
                <a:lnTo>
                  <a:pt x="721" y="1012"/>
                </a:lnTo>
                <a:lnTo>
                  <a:pt x="744" y="1010"/>
                </a:lnTo>
                <a:lnTo>
                  <a:pt x="768" y="1012"/>
                </a:lnTo>
                <a:lnTo>
                  <a:pt x="770" y="1010"/>
                </a:lnTo>
                <a:lnTo>
                  <a:pt x="776" y="1003"/>
                </a:lnTo>
                <a:lnTo>
                  <a:pt x="783" y="994"/>
                </a:lnTo>
                <a:lnTo>
                  <a:pt x="794" y="980"/>
                </a:lnTo>
                <a:lnTo>
                  <a:pt x="804" y="962"/>
                </a:lnTo>
                <a:lnTo>
                  <a:pt x="813" y="942"/>
                </a:lnTo>
                <a:lnTo>
                  <a:pt x="821" y="920"/>
                </a:lnTo>
                <a:lnTo>
                  <a:pt x="827" y="894"/>
                </a:lnTo>
                <a:lnTo>
                  <a:pt x="828" y="865"/>
                </a:lnTo>
                <a:lnTo>
                  <a:pt x="825" y="835"/>
                </a:lnTo>
                <a:lnTo>
                  <a:pt x="818" y="803"/>
                </a:lnTo>
                <a:lnTo>
                  <a:pt x="803" y="770"/>
                </a:lnTo>
                <a:lnTo>
                  <a:pt x="780" y="736"/>
                </a:lnTo>
                <a:lnTo>
                  <a:pt x="750" y="699"/>
                </a:lnTo>
                <a:lnTo>
                  <a:pt x="706" y="652"/>
                </a:lnTo>
                <a:lnTo>
                  <a:pt x="666" y="604"/>
                </a:lnTo>
                <a:lnTo>
                  <a:pt x="628" y="557"/>
                </a:lnTo>
                <a:lnTo>
                  <a:pt x="596" y="510"/>
                </a:lnTo>
                <a:lnTo>
                  <a:pt x="569" y="462"/>
                </a:lnTo>
                <a:lnTo>
                  <a:pt x="548" y="415"/>
                </a:lnTo>
                <a:lnTo>
                  <a:pt x="532" y="367"/>
                </a:lnTo>
                <a:lnTo>
                  <a:pt x="524" y="319"/>
                </a:lnTo>
                <a:lnTo>
                  <a:pt x="523" y="270"/>
                </a:lnTo>
                <a:lnTo>
                  <a:pt x="529" y="221"/>
                </a:lnTo>
                <a:lnTo>
                  <a:pt x="544" y="171"/>
                </a:lnTo>
                <a:lnTo>
                  <a:pt x="568" y="121"/>
                </a:lnTo>
                <a:lnTo>
                  <a:pt x="601" y="71"/>
                </a:lnTo>
                <a:lnTo>
                  <a:pt x="645" y="20"/>
                </a:lnTo>
                <a:lnTo>
                  <a:pt x="648" y="18"/>
                </a:lnTo>
                <a:lnTo>
                  <a:pt x="654" y="14"/>
                </a:lnTo>
                <a:lnTo>
                  <a:pt x="663" y="8"/>
                </a:lnTo>
                <a:lnTo>
                  <a:pt x="675" y="3"/>
                </a:lnTo>
                <a:lnTo>
                  <a:pt x="690"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Rettangolo 6"/>
          <p:cNvSpPr/>
          <p:nvPr/>
        </p:nvSpPr>
        <p:spPr>
          <a:xfrm>
            <a:off x="1533929" y="3598795"/>
            <a:ext cx="2462006" cy="954107"/>
          </a:xfrm>
          <a:prstGeom prst="rect">
            <a:avLst/>
          </a:prstGeom>
        </p:spPr>
        <p:txBody>
          <a:bodyPr wrap="square">
            <a:spAutoFit/>
          </a:bodyPr>
          <a:lstStyle/>
          <a:p>
            <a:r>
              <a:rPr lang="en-US" sz="1400" dirty="0" smtClean="0">
                <a:solidFill>
                  <a:schemeClr val="tx1">
                    <a:lumMod val="65000"/>
                    <a:lumOff val="35000"/>
                  </a:schemeClr>
                </a:solidFill>
                <a:latin typeface="Arial" pitchFamily="34" charset="0"/>
                <a:cs typeface="Arial" pitchFamily="34" charset="0"/>
              </a:rPr>
              <a:t>• High Thermal Stability</a:t>
            </a:r>
          </a:p>
          <a:p>
            <a:r>
              <a:rPr lang="en-US" sz="1400" dirty="0" smtClean="0">
                <a:solidFill>
                  <a:schemeClr val="tx1">
                    <a:lumMod val="65000"/>
                    <a:lumOff val="35000"/>
                  </a:schemeClr>
                </a:solidFill>
                <a:latin typeface="Arial" pitchFamily="34" charset="0"/>
                <a:cs typeface="Arial" pitchFamily="34" charset="0"/>
              </a:rPr>
              <a:t>• Easy to produce</a:t>
            </a:r>
          </a:p>
          <a:p>
            <a:r>
              <a:rPr lang="en-US" sz="1400" dirty="0" smtClean="0">
                <a:solidFill>
                  <a:schemeClr val="tx1">
                    <a:lumMod val="65000"/>
                    <a:lumOff val="35000"/>
                  </a:schemeClr>
                </a:solidFill>
                <a:latin typeface="Arial" pitchFamily="34" charset="0"/>
                <a:cs typeface="Arial" pitchFamily="34" charset="0"/>
              </a:rPr>
              <a:t>• Relative Low growth temperature (650-1200 °C)</a:t>
            </a:r>
            <a:endParaRPr lang="en-US" sz="1400" dirty="0">
              <a:solidFill>
                <a:schemeClr val="tx1">
                  <a:lumMod val="65000"/>
                  <a:lumOff val="35000"/>
                </a:schemeClr>
              </a:solidFill>
              <a:latin typeface="Arial" pitchFamily="34" charset="0"/>
              <a:cs typeface="Arial" pitchFamily="34" charset="0"/>
            </a:endParaRPr>
          </a:p>
        </p:txBody>
      </p:sp>
      <p:sp>
        <p:nvSpPr>
          <p:cNvPr id="8" name="Rettangolo 7"/>
          <p:cNvSpPr/>
          <p:nvPr/>
        </p:nvSpPr>
        <p:spPr>
          <a:xfrm>
            <a:off x="4774424" y="3689253"/>
            <a:ext cx="2461871" cy="523220"/>
          </a:xfrm>
          <a:prstGeom prst="rect">
            <a:avLst/>
          </a:prstGeom>
        </p:spPr>
        <p:txBody>
          <a:bodyPr wrap="square">
            <a:spAutoFit/>
          </a:bodyPr>
          <a:lstStyle/>
          <a:p>
            <a:pPr lvl="0"/>
            <a:r>
              <a:rPr lang="en-US" sz="1400" dirty="0" smtClean="0">
                <a:solidFill>
                  <a:prstClr val="black">
                    <a:lumMod val="65000"/>
                    <a:lumOff val="35000"/>
                  </a:prstClr>
                </a:solidFill>
                <a:latin typeface="Arial" pitchFamily="34" charset="0"/>
                <a:cs typeface="Arial" pitchFamily="34" charset="0"/>
              </a:rPr>
              <a:t>• </a:t>
            </a:r>
            <a:r>
              <a:rPr lang="en-US" sz="1400" b="1" dirty="0" smtClean="0">
                <a:solidFill>
                  <a:prstClr val="black">
                    <a:lumMod val="65000"/>
                    <a:lumOff val="35000"/>
                  </a:prstClr>
                </a:solidFill>
                <a:latin typeface="Arial" pitchFamily="34" charset="0"/>
                <a:cs typeface="Arial" pitchFamily="34" charset="0"/>
              </a:rPr>
              <a:t>Dependence from rare earths as emitting ions</a:t>
            </a:r>
            <a:endParaRPr lang="en-US" sz="1400" b="1" dirty="0">
              <a:solidFill>
                <a:prstClr val="black">
                  <a:lumMod val="65000"/>
                  <a:lumOff val="35000"/>
                </a:prstClr>
              </a:solidFill>
              <a:latin typeface="Arial" pitchFamily="34" charset="0"/>
              <a:cs typeface="Arial" pitchFamily="34" charset="0"/>
            </a:endParaRPr>
          </a:p>
        </p:txBody>
      </p:sp>
      <p:grpSp>
        <p:nvGrpSpPr>
          <p:cNvPr id="10" name="Group 5"/>
          <p:cNvGrpSpPr/>
          <p:nvPr/>
        </p:nvGrpSpPr>
        <p:grpSpPr>
          <a:xfrm>
            <a:off x="8457885" y="374977"/>
            <a:ext cx="622615" cy="521317"/>
            <a:chOff x="724759" y="4481661"/>
            <a:chExt cx="1361698" cy="1315360"/>
          </a:xfrm>
          <a:solidFill>
            <a:srgbClr val="FF0000"/>
          </a:solidFill>
        </p:grpSpPr>
        <p:sp>
          <p:nvSpPr>
            <p:cNvPr id="11"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2"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3"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4"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5"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grpSp>
        <p:nvGrpSpPr>
          <p:cNvPr id="16" name="Gruppo 15"/>
          <p:cNvGrpSpPr/>
          <p:nvPr/>
        </p:nvGrpSpPr>
        <p:grpSpPr>
          <a:xfrm>
            <a:off x="0" y="6309320"/>
            <a:ext cx="9144000" cy="527806"/>
            <a:chOff x="0" y="6309320"/>
            <a:chExt cx="9144000" cy="527806"/>
          </a:xfrm>
        </p:grpSpPr>
        <p:sp>
          <p:nvSpPr>
            <p:cNvPr id="17" name="CasellaDiTesto 1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9" name="Connettore 1 1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3344392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3"/>
          <p:cNvGrpSpPr/>
          <p:nvPr/>
        </p:nvGrpSpPr>
        <p:grpSpPr>
          <a:xfrm>
            <a:off x="0" y="6309320"/>
            <a:ext cx="9144000" cy="527806"/>
            <a:chOff x="0" y="6309320"/>
            <a:chExt cx="9144000" cy="527806"/>
          </a:xfrm>
        </p:grpSpPr>
        <p:sp>
          <p:nvSpPr>
            <p:cNvPr id="25" name="CasellaDiTesto 24"/>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6" name="Immagine 25"/>
            <p:cNvPicPr>
              <a:picLocks noChangeAspect="1"/>
            </p:cNvPicPr>
            <p:nvPr/>
          </p:nvPicPr>
          <p:blipFill rotWithShape="1">
            <a:blip r:embed="rId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27" name="Connettore 1 26"/>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2" name="Titolo 1"/>
          <p:cNvSpPr>
            <a:spLocks noGrp="1"/>
          </p:cNvSpPr>
          <p:nvPr>
            <p:ph type="title"/>
          </p:nvPr>
        </p:nvSpPr>
        <p:spPr>
          <a:xfrm>
            <a:off x="457200" y="177801"/>
            <a:ext cx="5139888" cy="812801"/>
          </a:xfrm>
          <a:solidFill>
            <a:schemeClr val="bg1"/>
          </a:solidFill>
          <a:ln>
            <a:solidFill>
              <a:schemeClr val="tx1"/>
            </a:solidFill>
          </a:ln>
        </p:spPr>
        <p:txBody>
          <a:bodyPr/>
          <a:lstStyle/>
          <a:p>
            <a:r>
              <a:rPr lang="it-IT" dirty="0" err="1" smtClean="0"/>
              <a:t>Inorganic</a:t>
            </a:r>
            <a:r>
              <a:rPr lang="it-IT" dirty="0" smtClean="0"/>
              <a:t> </a:t>
            </a:r>
            <a:r>
              <a:rPr lang="it-IT" dirty="0" err="1" smtClean="0"/>
              <a:t>Phosphor</a:t>
            </a:r>
            <a:endParaRPr lang="en-US" dirty="0"/>
          </a:p>
        </p:txBody>
      </p:sp>
      <p:sp>
        <p:nvSpPr>
          <p:cNvPr id="7" name="CasellaDiTesto 6"/>
          <p:cNvSpPr txBox="1"/>
          <p:nvPr/>
        </p:nvSpPr>
        <p:spPr>
          <a:xfrm>
            <a:off x="508241" y="2060848"/>
            <a:ext cx="3146759" cy="523220"/>
          </a:xfrm>
          <a:prstGeom prst="rect">
            <a:avLst/>
          </a:prstGeom>
          <a:noFill/>
        </p:spPr>
        <p:txBody>
          <a:bodyPr wrap="none" rtlCol="0">
            <a:spAutoFit/>
          </a:bodyPr>
          <a:lstStyle/>
          <a:p>
            <a:r>
              <a:rPr lang="it-IT" sz="2800" b="1" dirty="0" err="1" smtClean="0">
                <a:ln w="17780" cmpd="sng">
                  <a:solidFill>
                    <a:srgbClr val="FFFFFF"/>
                  </a:solidFill>
                  <a:prstDash val="solid"/>
                  <a:miter lim="800000"/>
                </a:ln>
              </a:rPr>
              <a:t>Cerium</a:t>
            </a:r>
            <a:r>
              <a:rPr lang="it-IT" sz="2800" b="1" dirty="0" smtClean="0">
                <a:ln w="17780" cmpd="sng">
                  <a:solidFill>
                    <a:srgbClr val="FFFFFF"/>
                  </a:solidFill>
                  <a:prstDash val="solid"/>
                  <a:miter lim="800000"/>
                </a:ln>
              </a:rPr>
              <a:t> </a:t>
            </a:r>
            <a:r>
              <a:rPr lang="it-IT" sz="2800" b="1" dirty="0" err="1" smtClean="0">
                <a:ln w="17780" cmpd="sng">
                  <a:solidFill>
                    <a:srgbClr val="FFFFFF"/>
                  </a:solidFill>
                  <a:prstDash val="solid"/>
                  <a:miter lim="800000"/>
                </a:ln>
              </a:rPr>
              <a:t>as</a:t>
            </a:r>
            <a:r>
              <a:rPr lang="it-IT" sz="2800" b="1" dirty="0" smtClean="0">
                <a:ln w="17780" cmpd="sng">
                  <a:solidFill>
                    <a:srgbClr val="FFFFFF"/>
                  </a:solidFill>
                  <a:prstDash val="solid"/>
                  <a:miter lim="800000"/>
                </a:ln>
              </a:rPr>
              <a:t> </a:t>
            </a:r>
            <a:r>
              <a:rPr lang="it-IT" sz="2800" b="1" dirty="0" err="1" smtClean="0">
                <a:ln w="17780" cmpd="sng">
                  <a:solidFill>
                    <a:srgbClr val="FFFFFF"/>
                  </a:solidFill>
                  <a:prstDash val="solid"/>
                  <a:miter lim="800000"/>
                </a:ln>
              </a:rPr>
              <a:t>sensitizer</a:t>
            </a:r>
            <a:endParaRPr lang="en-US" sz="2800" b="1" dirty="0">
              <a:ln w="17780" cmpd="sng">
                <a:solidFill>
                  <a:srgbClr val="FFFFFF"/>
                </a:solidFill>
                <a:prstDash val="solid"/>
                <a:miter lim="800000"/>
              </a:ln>
            </a:endParaRPr>
          </a:p>
        </p:txBody>
      </p:sp>
      <p:grpSp>
        <p:nvGrpSpPr>
          <p:cNvPr id="12" name="Group 5"/>
          <p:cNvGrpSpPr/>
          <p:nvPr/>
        </p:nvGrpSpPr>
        <p:grpSpPr>
          <a:xfrm>
            <a:off x="8457885" y="374977"/>
            <a:ext cx="622615" cy="521317"/>
            <a:chOff x="724759" y="4481661"/>
            <a:chExt cx="1361698" cy="1315360"/>
          </a:xfrm>
          <a:solidFill>
            <a:srgbClr val="FF0000"/>
          </a:solidFill>
        </p:grpSpPr>
        <p:sp>
          <p:nvSpPr>
            <p:cNvPr id="13"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4"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5"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6"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7"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sp>
        <p:nvSpPr>
          <p:cNvPr id="18" name="CasellaDiTesto 17"/>
          <p:cNvSpPr txBox="1"/>
          <p:nvPr/>
        </p:nvSpPr>
        <p:spPr>
          <a:xfrm>
            <a:off x="683568" y="1167715"/>
            <a:ext cx="2961067" cy="707886"/>
          </a:xfrm>
          <a:prstGeom prst="rect">
            <a:avLst/>
          </a:prstGeom>
          <a:solidFill>
            <a:schemeClr val="bg1"/>
          </a:solidFill>
          <a:ln>
            <a:solidFill>
              <a:schemeClr val="tx1"/>
            </a:solidFill>
          </a:ln>
        </p:spPr>
        <p:txBody>
          <a:bodyPr wrap="none" rtlCol="0">
            <a:spAutoFit/>
          </a:bodyPr>
          <a:lstStyle/>
          <a:p>
            <a:r>
              <a:rPr lang="it-IT" sz="4000" dirty="0" smtClean="0"/>
              <a:t>Ce:Tb:Al</a:t>
            </a:r>
            <a:r>
              <a:rPr lang="it-IT" sz="4000" baseline="-25000" dirty="0" smtClean="0"/>
              <a:t>2</a:t>
            </a:r>
            <a:r>
              <a:rPr lang="it-IT" sz="4000" dirty="0" smtClean="0"/>
              <a:t>SiO</a:t>
            </a:r>
            <a:r>
              <a:rPr lang="it-IT" sz="4000" baseline="-25000" dirty="0" smtClean="0"/>
              <a:t>5</a:t>
            </a:r>
            <a:endParaRPr lang="en-US" sz="4000" baseline="-25000" dirty="0"/>
          </a:p>
        </p:txBody>
      </p:sp>
      <p:sp>
        <p:nvSpPr>
          <p:cNvPr id="11" name="Rectangle 20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ggetto 18"/>
          <p:cNvGraphicFramePr>
            <a:graphicFrameLocks noChangeAspect="1"/>
          </p:cNvGraphicFramePr>
          <p:nvPr>
            <p:extLst>
              <p:ext uri="{D42A27DB-BD31-4B8C-83A1-F6EECF244321}">
                <p14:modId xmlns:p14="http://schemas.microsoft.com/office/powerpoint/2010/main" val="1663402311"/>
              </p:ext>
            </p:extLst>
          </p:nvPr>
        </p:nvGraphicFramePr>
        <p:xfrm>
          <a:off x="520869" y="2576027"/>
          <a:ext cx="2826995" cy="1973756"/>
        </p:xfrm>
        <a:graphic>
          <a:graphicData uri="http://schemas.openxmlformats.org/presentationml/2006/ole">
            <mc:AlternateContent xmlns:mc="http://schemas.openxmlformats.org/markup-compatibility/2006">
              <mc:Choice xmlns:v="urn:schemas-microsoft-com:vml" Requires="v">
                <p:oleObj spid="_x0000_s17679" name="Graph" r:id="rId4" imgW="4145280" imgH="2900455" progId="Origin50.Graph">
                  <p:embed/>
                </p:oleObj>
              </mc:Choice>
              <mc:Fallback>
                <p:oleObj name="Graph" r:id="rId4" imgW="4145280" imgH="2900455" progId="Origin50.Graph">
                  <p:embed/>
                  <p:pic>
                    <p:nvPicPr>
                      <p:cNvPr id="0" name="Object 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869" y="2576027"/>
                        <a:ext cx="2826995" cy="1973756"/>
                      </a:xfrm>
                      <a:prstGeom prst="rect">
                        <a:avLst/>
                      </a:prstGeom>
                      <a:solidFill>
                        <a:schemeClr val="bg1"/>
                      </a:solidFill>
                      <a:ln>
                        <a:solidFill>
                          <a:schemeClr val="tx1"/>
                        </a:solidFill>
                      </a:ln>
                    </p:spPr>
                  </p:pic>
                </p:oleObj>
              </mc:Fallback>
            </mc:AlternateContent>
          </a:graphicData>
        </a:graphic>
      </p:graphicFrame>
      <p:sp>
        <p:nvSpPr>
          <p:cNvPr id="20" name="Rectangle 20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ggetto 20"/>
          <p:cNvGraphicFramePr>
            <a:graphicFrameLocks noChangeAspect="1"/>
          </p:cNvGraphicFramePr>
          <p:nvPr>
            <p:extLst>
              <p:ext uri="{D42A27DB-BD31-4B8C-83A1-F6EECF244321}">
                <p14:modId xmlns:p14="http://schemas.microsoft.com/office/powerpoint/2010/main" val="4291433840"/>
              </p:ext>
            </p:extLst>
          </p:nvPr>
        </p:nvGraphicFramePr>
        <p:xfrm>
          <a:off x="5597088" y="2564905"/>
          <a:ext cx="2845434" cy="1991804"/>
        </p:xfrm>
        <a:graphic>
          <a:graphicData uri="http://schemas.openxmlformats.org/presentationml/2006/ole">
            <mc:AlternateContent xmlns:mc="http://schemas.openxmlformats.org/markup-compatibility/2006">
              <mc:Choice xmlns:v="urn:schemas-microsoft-com:vml" Requires="v">
                <p:oleObj spid="_x0000_s17680" name="Graph" r:id="rId6" imgW="32384806" imgH="22659844" progId="Origin50.Graph">
                  <p:embed/>
                </p:oleObj>
              </mc:Choice>
              <mc:Fallback>
                <p:oleObj name="Graph" r:id="rId6" imgW="32384806" imgH="22659844" progId="Origin50.Graph">
                  <p:embed/>
                  <p:pic>
                    <p:nvPicPr>
                      <p:cNvPr id="0" name="Object 2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7088" y="2564905"/>
                        <a:ext cx="2845434" cy="1991804"/>
                      </a:xfrm>
                      <a:prstGeom prst="rect">
                        <a:avLst/>
                      </a:prstGeom>
                      <a:solidFill>
                        <a:schemeClr val="bg1"/>
                      </a:solidFill>
                      <a:ln>
                        <a:solidFill>
                          <a:schemeClr val="tx1"/>
                        </a:solidFill>
                      </a:ln>
                    </p:spPr>
                  </p:pic>
                </p:oleObj>
              </mc:Fallback>
            </mc:AlternateContent>
          </a:graphicData>
        </a:graphic>
      </p:graphicFrame>
      <p:sp>
        <p:nvSpPr>
          <p:cNvPr id="22" name="Rectangle 20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ggetto 22"/>
          <p:cNvGraphicFramePr>
            <a:graphicFrameLocks noChangeAspect="1"/>
          </p:cNvGraphicFramePr>
          <p:nvPr>
            <p:extLst>
              <p:ext uri="{D42A27DB-BD31-4B8C-83A1-F6EECF244321}">
                <p14:modId xmlns:p14="http://schemas.microsoft.com/office/powerpoint/2010/main" val="398871545"/>
              </p:ext>
            </p:extLst>
          </p:nvPr>
        </p:nvGraphicFramePr>
        <p:xfrm>
          <a:off x="2483768" y="4286250"/>
          <a:ext cx="3686175" cy="2571750"/>
        </p:xfrm>
        <a:graphic>
          <a:graphicData uri="http://schemas.openxmlformats.org/presentationml/2006/ole">
            <mc:AlternateContent xmlns:mc="http://schemas.openxmlformats.org/markup-compatibility/2006">
              <mc:Choice xmlns:v="urn:schemas-microsoft-com:vml" Requires="v">
                <p:oleObj spid="_x0000_s17681" name="Graph" r:id="rId8" imgW="32232560" imgH="22421763" progId="Origin50.Graph">
                  <p:embed/>
                </p:oleObj>
              </mc:Choice>
              <mc:Fallback>
                <p:oleObj name="Graph" r:id="rId8" imgW="32232560" imgH="22421763" progId="Origin50.Graph">
                  <p:embed/>
                  <p:pic>
                    <p:nvPicPr>
                      <p:cNvPr id="0" name="Object 2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768" y="4286250"/>
                        <a:ext cx="3686175" cy="2571750"/>
                      </a:xfrm>
                      <a:prstGeom prst="rect">
                        <a:avLst/>
                      </a:prstGeom>
                      <a:solidFill>
                        <a:schemeClr val="bg1"/>
                      </a:solidFill>
                      <a:ln>
                        <a:solidFill>
                          <a:schemeClr val="tx1"/>
                        </a:solidFill>
                      </a:ln>
                    </p:spPr>
                  </p:pic>
                </p:oleObj>
              </mc:Fallback>
            </mc:AlternateContent>
          </a:graphicData>
        </a:graphic>
      </p:graphicFrame>
    </p:spTree>
    <p:extLst>
      <p:ext uri="{BB962C8B-B14F-4D97-AF65-F5344CB8AC3E}">
        <p14:creationId xmlns:p14="http://schemas.microsoft.com/office/powerpoint/2010/main" val="347197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Inorganic</a:t>
            </a:r>
            <a:r>
              <a:rPr lang="it-IT" dirty="0" smtClean="0"/>
              <a:t> </a:t>
            </a:r>
            <a:r>
              <a:rPr lang="it-IT" dirty="0" err="1" smtClean="0"/>
              <a:t>Phosphors</a:t>
            </a:r>
            <a:endParaRPr lang="en-US" dirty="0"/>
          </a:p>
        </p:txBody>
      </p:sp>
      <p:sp>
        <p:nvSpPr>
          <p:cNvPr id="3" name="CasellaDiTesto 2"/>
          <p:cNvSpPr txBox="1"/>
          <p:nvPr/>
        </p:nvSpPr>
        <p:spPr>
          <a:xfrm>
            <a:off x="4723151" y="3933056"/>
            <a:ext cx="3552576" cy="707886"/>
          </a:xfrm>
          <a:prstGeom prst="rect">
            <a:avLst/>
          </a:prstGeom>
          <a:noFill/>
        </p:spPr>
        <p:txBody>
          <a:bodyPr wrap="none" rtlCol="0">
            <a:spAutoFit/>
          </a:bodyPr>
          <a:lstStyle/>
          <a:p>
            <a:r>
              <a:rPr lang="it-IT" sz="4000" dirty="0" smtClean="0"/>
              <a:t>Ce:Tb:Cr:Al</a:t>
            </a:r>
            <a:r>
              <a:rPr lang="it-IT" sz="4000" baseline="-25000" dirty="0" smtClean="0"/>
              <a:t>2</a:t>
            </a:r>
            <a:r>
              <a:rPr lang="it-IT" sz="4000" dirty="0" smtClean="0"/>
              <a:t>SiO</a:t>
            </a:r>
            <a:r>
              <a:rPr lang="it-IT" sz="4000" baseline="-25000" dirty="0" smtClean="0"/>
              <a:t>5</a:t>
            </a:r>
            <a:endParaRPr lang="en-US" sz="4000" baseline="-25000" dirty="0"/>
          </a:p>
        </p:txBody>
      </p:sp>
      <p:grpSp>
        <p:nvGrpSpPr>
          <p:cNvPr id="7" name="Group 5"/>
          <p:cNvGrpSpPr/>
          <p:nvPr/>
        </p:nvGrpSpPr>
        <p:grpSpPr>
          <a:xfrm>
            <a:off x="8457885" y="374977"/>
            <a:ext cx="622615" cy="521317"/>
            <a:chOff x="724759" y="4481661"/>
            <a:chExt cx="1361698" cy="1315360"/>
          </a:xfrm>
          <a:solidFill>
            <a:srgbClr val="FF0000"/>
          </a:solidFill>
        </p:grpSpPr>
        <p:sp>
          <p:nvSpPr>
            <p:cNvPr id="8"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9"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0"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1"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2"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ggetto 4"/>
          <p:cNvGraphicFramePr>
            <a:graphicFrameLocks noChangeAspect="1"/>
          </p:cNvGraphicFramePr>
          <p:nvPr>
            <p:extLst>
              <p:ext uri="{D42A27DB-BD31-4B8C-83A1-F6EECF244321}">
                <p14:modId xmlns:p14="http://schemas.microsoft.com/office/powerpoint/2010/main" val="3324284099"/>
              </p:ext>
            </p:extLst>
          </p:nvPr>
        </p:nvGraphicFramePr>
        <p:xfrm>
          <a:off x="0" y="1700808"/>
          <a:ext cx="6073225" cy="4248472"/>
        </p:xfrm>
        <a:graphic>
          <a:graphicData uri="http://schemas.openxmlformats.org/presentationml/2006/ole">
            <mc:AlternateContent xmlns:mc="http://schemas.openxmlformats.org/markup-compatibility/2006">
              <mc:Choice xmlns:v="urn:schemas-microsoft-com:vml" Requires="v">
                <p:oleObj spid="_x0000_s35863" name="Graph" r:id="rId3" imgW="4145280" imgH="2900455" progId="Origin50.Graph">
                  <p:embed/>
                </p:oleObj>
              </mc:Choice>
              <mc:Fallback>
                <p:oleObj name="Graph" r:id="rId3" imgW="4145280" imgH="2900455"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0808"/>
                        <a:ext cx="6073225" cy="4248472"/>
                      </a:xfrm>
                      <a:prstGeom prst="rect">
                        <a:avLst/>
                      </a:prstGeom>
                      <a:noFill/>
                      <a:ln>
                        <a:noFill/>
                      </a:ln>
                    </p:spPr>
                  </p:pic>
                </p:oleObj>
              </mc:Fallback>
            </mc:AlternateContent>
          </a:graphicData>
        </a:graphic>
      </p:graphicFrame>
      <p:grpSp>
        <p:nvGrpSpPr>
          <p:cNvPr id="13" name="Gruppo 12"/>
          <p:cNvGrpSpPr/>
          <p:nvPr/>
        </p:nvGrpSpPr>
        <p:grpSpPr>
          <a:xfrm>
            <a:off x="0" y="6309320"/>
            <a:ext cx="9144000" cy="527806"/>
            <a:chOff x="0" y="6309320"/>
            <a:chExt cx="9144000" cy="527806"/>
          </a:xfrm>
        </p:grpSpPr>
        <p:sp>
          <p:nvSpPr>
            <p:cNvPr id="14" name="CasellaDiTesto 13"/>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5" name="Immagine 14"/>
            <p:cNvPicPr>
              <a:picLocks noChangeAspect="1"/>
            </p:cNvPicPr>
            <p:nvPr/>
          </p:nvPicPr>
          <p:blipFill rotWithShape="1">
            <a:blip r:embed="rId5"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6" name="Connettore 1 15"/>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01290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175299">
            <a:off x="2793497" y="-392776"/>
            <a:ext cx="3704534"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 name="Gruppo 62"/>
          <p:cNvGrpSpPr/>
          <p:nvPr/>
        </p:nvGrpSpPr>
        <p:grpSpPr>
          <a:xfrm>
            <a:off x="0" y="6309320"/>
            <a:ext cx="9144000" cy="527806"/>
            <a:chOff x="0" y="6309320"/>
            <a:chExt cx="9144000" cy="527806"/>
          </a:xfrm>
        </p:grpSpPr>
        <p:sp>
          <p:nvSpPr>
            <p:cNvPr id="64" name="CasellaDiTesto 63"/>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65" name="Immagine 64"/>
            <p:cNvPicPr>
              <a:picLocks noChangeAspect="1"/>
            </p:cNvPicPr>
            <p:nvPr/>
          </p:nvPicPr>
          <p:blipFill rotWithShape="1">
            <a:blip r:embed="rId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66" name="Connettore 1 65"/>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pic>
        <p:nvPicPr>
          <p:cNvPr id="62" name="Immagine 61"/>
          <p:cNvPicPr>
            <a:picLocks noChangeAspect="1"/>
          </p:cNvPicPr>
          <p:nvPr/>
        </p:nvPicPr>
        <p:blipFill rotWithShape="1">
          <a:blip r:embed="rId4">
            <a:extLst>
              <a:ext uri="{28A0092B-C50C-407E-A947-70E740481C1C}">
                <a14:useLocalDpi xmlns:a14="http://schemas.microsoft.com/office/drawing/2010/main" val="0"/>
              </a:ext>
            </a:extLst>
          </a:blip>
          <a:srcRect b="17798"/>
          <a:stretch/>
        </p:blipFill>
        <p:spPr>
          <a:xfrm>
            <a:off x="7746395" y="0"/>
            <a:ext cx="1397606" cy="692695"/>
          </a:xfrm>
          <a:prstGeom prst="rect">
            <a:avLst/>
          </a:prstGeom>
          <a:effectLst>
            <a:reflection blurRad="63500" stA="37000" endPos="72000" dir="5400000" sy="-100000" algn="bl" rotWithShape="0"/>
          </a:effectLst>
        </p:spPr>
      </p:pic>
      <p:sp>
        <p:nvSpPr>
          <p:cNvPr id="48" name="Rettangolo 47"/>
          <p:cNvSpPr/>
          <p:nvPr/>
        </p:nvSpPr>
        <p:spPr>
          <a:xfrm>
            <a:off x="1005646" y="5373216"/>
            <a:ext cx="3566354" cy="923330"/>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a:contourClr>
                <a:schemeClr val="accent3">
                  <a:tint val="100000"/>
                  <a:shade val="100000"/>
                  <a:satMod val="100000"/>
                  <a:hueMod val="100000"/>
                </a:schemeClr>
              </a:contourClr>
            </a:sp3d>
          </a:bodyPr>
          <a:lstStyle/>
          <a:p>
            <a:pPr algn="ctr"/>
            <a:r>
              <a:rPr lang="it-IT" sz="5400" b="1" cap="none" spc="0" dirty="0" err="1" smtClean="0">
                <a:ln/>
                <a:solidFill>
                  <a:srgbClr val="FF0000"/>
                </a:solidFill>
                <a:effectLst/>
              </a:rPr>
              <a:t>Research</a:t>
            </a:r>
            <a:endParaRPr lang="it-IT" sz="5400" b="1" cap="none" spc="0" dirty="0">
              <a:ln/>
              <a:solidFill>
                <a:srgbClr val="FF0000"/>
              </a:solidFill>
              <a:effectLst/>
            </a:endParaRPr>
          </a:p>
        </p:txBody>
      </p:sp>
      <p:sp>
        <p:nvSpPr>
          <p:cNvPr id="47" name="Rettangolo 46"/>
          <p:cNvSpPr/>
          <p:nvPr/>
        </p:nvSpPr>
        <p:spPr>
          <a:xfrm>
            <a:off x="4709781" y="1738874"/>
            <a:ext cx="4217299" cy="769441"/>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it-IT" sz="4400" b="1" cap="none" spc="0" dirty="0" smtClean="0">
                <a:ln/>
                <a:solidFill>
                  <a:schemeClr val="bg1"/>
                </a:solidFill>
                <a:effectLst/>
              </a:rPr>
              <a:t>Applications</a:t>
            </a:r>
            <a:endParaRPr lang="it-IT" sz="4400" b="1" cap="none" spc="0" dirty="0">
              <a:ln/>
              <a:solidFill>
                <a:schemeClr val="bg1"/>
              </a:solidFill>
              <a:effectLst/>
            </a:endParaRPr>
          </a:p>
        </p:txBody>
      </p:sp>
      <p:grpSp>
        <p:nvGrpSpPr>
          <p:cNvPr id="58" name="Gruppo 57"/>
          <p:cNvGrpSpPr/>
          <p:nvPr/>
        </p:nvGrpSpPr>
        <p:grpSpPr>
          <a:xfrm>
            <a:off x="138113" y="120468"/>
            <a:ext cx="8244184" cy="5410493"/>
            <a:chOff x="138113" y="120468"/>
            <a:chExt cx="8244184" cy="5410493"/>
          </a:xfrm>
        </p:grpSpPr>
        <p:grpSp>
          <p:nvGrpSpPr>
            <p:cNvPr id="54" name="Gruppo 53"/>
            <p:cNvGrpSpPr/>
            <p:nvPr/>
          </p:nvGrpSpPr>
          <p:grpSpPr>
            <a:xfrm>
              <a:off x="138113" y="3139225"/>
              <a:ext cx="2799582" cy="2245894"/>
              <a:chOff x="138113" y="3139225"/>
              <a:chExt cx="2799582" cy="2245894"/>
            </a:xfrm>
          </p:grpSpPr>
          <p:grpSp>
            <p:nvGrpSpPr>
              <p:cNvPr id="3" name="Gruppo 2"/>
              <p:cNvGrpSpPr/>
              <p:nvPr/>
            </p:nvGrpSpPr>
            <p:grpSpPr>
              <a:xfrm>
                <a:off x="138113" y="3558728"/>
                <a:ext cx="2799582" cy="1826391"/>
                <a:chOff x="138113" y="3558728"/>
                <a:chExt cx="2799582" cy="1826391"/>
              </a:xfrm>
            </p:grpSpPr>
            <p:sp>
              <p:nvSpPr>
                <p:cNvPr id="6" name="Ovale 5"/>
                <p:cNvSpPr/>
                <p:nvPr/>
              </p:nvSpPr>
              <p:spPr>
                <a:xfrm>
                  <a:off x="138113" y="3558728"/>
                  <a:ext cx="2799582" cy="1826391"/>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551" y="3817592"/>
                  <a:ext cx="558947" cy="473305"/>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15" y="4399831"/>
                  <a:ext cx="418382" cy="41599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7638" y="4225787"/>
                  <a:ext cx="316238" cy="445233"/>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3234" y="4537563"/>
                  <a:ext cx="448913" cy="439624"/>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3436" y="3733647"/>
                  <a:ext cx="399798" cy="320597"/>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3436" y="4225787"/>
                  <a:ext cx="578302" cy="330415"/>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9425" y="4901577"/>
                  <a:ext cx="305825" cy="330811"/>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9718" y="4716660"/>
                  <a:ext cx="578927" cy="424914"/>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1" descr="http://upload.wikimedia.org/wikipedia/it/a/a2/Logo_Universit%C3%A0_Milano-Bicocca.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02027" y="3689525"/>
                  <a:ext cx="335876" cy="364719"/>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p:spPr>
            </p:pic>
          </p:grpSp>
          <p:sp>
            <p:nvSpPr>
              <p:cNvPr id="49" name="CasellaDiTesto 48"/>
              <p:cNvSpPr txBox="1"/>
              <p:nvPr/>
            </p:nvSpPr>
            <p:spPr>
              <a:xfrm>
                <a:off x="512459" y="3139225"/>
                <a:ext cx="1527982" cy="36933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tx1"/>
                </a:solidFill>
              </a:ln>
            </p:spPr>
            <p:txBody>
              <a:bodyPr wrap="none" rtlCol="0">
                <a:spAutoFit/>
              </a:bodyPr>
              <a:lstStyle/>
              <a:p>
                <a:r>
                  <a:rPr lang="it-IT" b="1" dirty="0" smtClean="0">
                    <a:ln w="10541" cmpd="sng">
                      <a:solidFill>
                        <a:srgbClr val="7D7D7D">
                          <a:tint val="100000"/>
                          <a:shade val="100000"/>
                          <a:satMod val="110000"/>
                        </a:srgbClr>
                      </a:solidFill>
                      <a:prstDash val="solid"/>
                    </a:ln>
                    <a:solidFill>
                      <a:schemeClr val="accent5">
                        <a:lumMod val="75000"/>
                      </a:schemeClr>
                    </a:solidFill>
                  </a:rPr>
                  <a:t>Accademia</a:t>
                </a:r>
                <a:endParaRPr lang="it-IT" dirty="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endParaRPr>
              </a:p>
            </p:txBody>
          </p:sp>
        </p:grpSp>
        <p:grpSp>
          <p:nvGrpSpPr>
            <p:cNvPr id="55" name="Gruppo 54"/>
            <p:cNvGrpSpPr/>
            <p:nvPr/>
          </p:nvGrpSpPr>
          <p:grpSpPr>
            <a:xfrm>
              <a:off x="1947009" y="662699"/>
              <a:ext cx="2315845" cy="2254636"/>
              <a:chOff x="1947009" y="662699"/>
              <a:chExt cx="2315845" cy="2254636"/>
            </a:xfrm>
          </p:grpSpPr>
          <p:grpSp>
            <p:nvGrpSpPr>
              <p:cNvPr id="16" name="Gruppo 15"/>
              <p:cNvGrpSpPr/>
              <p:nvPr/>
            </p:nvGrpSpPr>
            <p:grpSpPr>
              <a:xfrm>
                <a:off x="2108645" y="1304161"/>
                <a:ext cx="2154209" cy="1613174"/>
                <a:chOff x="-1517317" y="2924944"/>
                <a:chExt cx="3208997" cy="2215308"/>
              </a:xfrm>
            </p:grpSpPr>
            <p:pic>
              <p:nvPicPr>
                <p:cNvPr id="17"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808" y="3181746"/>
                  <a:ext cx="939451" cy="384657"/>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4391" y="3508072"/>
                  <a:ext cx="551665" cy="54468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0882" y="4115287"/>
                  <a:ext cx="852020" cy="372440"/>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0624" y="3828949"/>
                  <a:ext cx="1235402" cy="472558"/>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005" y="4538118"/>
                  <a:ext cx="569465" cy="461566"/>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e 21"/>
                <p:cNvSpPr/>
                <p:nvPr/>
              </p:nvSpPr>
              <p:spPr>
                <a:xfrm>
                  <a:off x="-1517317" y="2924944"/>
                  <a:ext cx="3208997" cy="2215308"/>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CasellaDiTesto 50"/>
              <p:cNvSpPr txBox="1"/>
              <p:nvPr/>
            </p:nvSpPr>
            <p:spPr>
              <a:xfrm>
                <a:off x="1947009" y="662699"/>
                <a:ext cx="2146742" cy="36933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tx1"/>
                </a:solidFill>
              </a:ln>
            </p:spPr>
            <p:txBody>
              <a:bodyPr wrap="none" rtlCol="0">
                <a:spAutoFit/>
              </a:bodyPr>
              <a:lstStyle/>
              <a:p>
                <a:r>
                  <a:rPr lang="it-IT" b="1" dirty="0" err="1" smtClean="0">
                    <a:ln w="10541" cmpd="sng">
                      <a:solidFill>
                        <a:srgbClr val="7D7D7D">
                          <a:tint val="100000"/>
                          <a:shade val="100000"/>
                          <a:satMod val="110000"/>
                        </a:srgbClr>
                      </a:solidFill>
                      <a:prstDash val="solid"/>
                    </a:ln>
                    <a:solidFill>
                      <a:schemeClr val="accent5">
                        <a:lumMod val="75000"/>
                      </a:schemeClr>
                    </a:solidFill>
                  </a:rPr>
                  <a:t>Research</a:t>
                </a:r>
                <a:r>
                  <a:rPr lang="it-IT" b="1" dirty="0" smtClean="0">
                    <a:ln w="10541" cmpd="sng">
                      <a:solidFill>
                        <a:srgbClr val="7D7D7D">
                          <a:tint val="100000"/>
                          <a:shade val="100000"/>
                          <a:satMod val="110000"/>
                        </a:srgbClr>
                      </a:solidFill>
                      <a:prstDash val="solid"/>
                    </a:ln>
                    <a:solidFill>
                      <a:schemeClr val="accent5">
                        <a:lumMod val="75000"/>
                      </a:schemeClr>
                    </a:solidFill>
                  </a:rPr>
                  <a:t> Centers</a:t>
                </a:r>
                <a:endParaRPr lang="it-IT" dirty="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endParaRPr>
              </a:p>
            </p:txBody>
          </p:sp>
        </p:grpSp>
        <p:grpSp>
          <p:nvGrpSpPr>
            <p:cNvPr id="56" name="Gruppo 55"/>
            <p:cNvGrpSpPr/>
            <p:nvPr/>
          </p:nvGrpSpPr>
          <p:grpSpPr>
            <a:xfrm>
              <a:off x="4510897" y="3214513"/>
              <a:ext cx="3047815" cy="2316448"/>
              <a:chOff x="4510897" y="3214513"/>
              <a:chExt cx="3047815" cy="2316448"/>
            </a:xfrm>
          </p:grpSpPr>
          <p:grpSp>
            <p:nvGrpSpPr>
              <p:cNvPr id="23" name="Gruppo 22"/>
              <p:cNvGrpSpPr/>
              <p:nvPr/>
            </p:nvGrpSpPr>
            <p:grpSpPr>
              <a:xfrm>
                <a:off x="4510897" y="3214513"/>
                <a:ext cx="3047815" cy="1835073"/>
                <a:chOff x="2087496" y="823612"/>
                <a:chExt cx="3824853" cy="2524737"/>
              </a:xfrm>
            </p:grpSpPr>
            <p:pic>
              <p:nvPicPr>
                <p:cNvPr id="24" name="Picture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90934" y="1102506"/>
                  <a:ext cx="1190995" cy="486375"/>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00341" y="1663512"/>
                  <a:ext cx="1047524" cy="496196"/>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85581" y="1696426"/>
                  <a:ext cx="720232" cy="506830"/>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451076" y="2279726"/>
                  <a:ext cx="1078432" cy="32102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690477" y="2260932"/>
                  <a:ext cx="795337" cy="40481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222378" y="2691958"/>
                  <a:ext cx="579813" cy="402771"/>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118074" y="975584"/>
                  <a:ext cx="811041" cy="505163"/>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42897" y="1603431"/>
                  <a:ext cx="1154448" cy="54175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208997" y="2733801"/>
                  <a:ext cx="795336" cy="319087"/>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86566" y="2269175"/>
                  <a:ext cx="937028" cy="30860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Ovale 33"/>
                <p:cNvSpPr/>
                <p:nvPr/>
              </p:nvSpPr>
              <p:spPr>
                <a:xfrm>
                  <a:off x="2087496" y="823612"/>
                  <a:ext cx="3824853" cy="25247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CasellaDiTesto 51"/>
              <p:cNvSpPr txBox="1"/>
              <p:nvPr/>
            </p:nvSpPr>
            <p:spPr>
              <a:xfrm>
                <a:off x="5314901" y="5161629"/>
                <a:ext cx="1907895" cy="36933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tx1"/>
                </a:solidFill>
              </a:ln>
            </p:spPr>
            <p:txBody>
              <a:bodyPr wrap="none" rtlCol="0">
                <a:spAutoFit/>
              </a:bodyPr>
              <a:lstStyle/>
              <a:p>
                <a:r>
                  <a:rPr lang="it-IT" b="1" dirty="0" smtClean="0">
                    <a:ln w="10541" cmpd="sng">
                      <a:solidFill>
                        <a:srgbClr val="7D7D7D">
                          <a:tint val="100000"/>
                          <a:shade val="100000"/>
                          <a:satMod val="110000"/>
                        </a:srgbClr>
                      </a:solidFill>
                      <a:prstDash val="solid"/>
                    </a:ln>
                    <a:solidFill>
                      <a:schemeClr val="accent5">
                        <a:lumMod val="75000"/>
                      </a:schemeClr>
                    </a:solidFill>
                  </a:rPr>
                  <a:t>Large </a:t>
                </a:r>
                <a:r>
                  <a:rPr lang="it-IT" b="1" dirty="0" err="1" smtClean="0">
                    <a:ln w="10541" cmpd="sng">
                      <a:solidFill>
                        <a:srgbClr val="7D7D7D">
                          <a:tint val="100000"/>
                          <a:shade val="100000"/>
                          <a:satMod val="110000"/>
                        </a:srgbClr>
                      </a:solidFill>
                      <a:prstDash val="solid"/>
                    </a:ln>
                    <a:solidFill>
                      <a:schemeClr val="accent5">
                        <a:lumMod val="75000"/>
                      </a:schemeClr>
                    </a:solidFill>
                  </a:rPr>
                  <a:t>industries</a:t>
                </a:r>
                <a:endParaRPr lang="it-IT" dirty="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endParaRPr>
              </a:p>
            </p:txBody>
          </p:sp>
        </p:grpSp>
        <p:grpSp>
          <p:nvGrpSpPr>
            <p:cNvPr id="57" name="Gruppo 56"/>
            <p:cNvGrpSpPr/>
            <p:nvPr/>
          </p:nvGrpSpPr>
          <p:grpSpPr>
            <a:xfrm>
              <a:off x="4736188" y="120468"/>
              <a:ext cx="3646109" cy="1608249"/>
              <a:chOff x="4736188" y="120468"/>
              <a:chExt cx="3646109" cy="1608249"/>
            </a:xfrm>
          </p:grpSpPr>
          <p:grpSp>
            <p:nvGrpSpPr>
              <p:cNvPr id="35" name="Gruppo 34"/>
              <p:cNvGrpSpPr/>
              <p:nvPr/>
            </p:nvGrpSpPr>
            <p:grpSpPr>
              <a:xfrm>
                <a:off x="5655244" y="128049"/>
                <a:ext cx="2727053" cy="1600668"/>
                <a:chOff x="2603980" y="3780413"/>
                <a:chExt cx="4128260" cy="2738880"/>
              </a:xfrm>
            </p:grpSpPr>
            <p:pic>
              <p:nvPicPr>
                <p:cNvPr id="36" name="Picture 18"/>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879020" y="4747819"/>
                  <a:ext cx="798325" cy="402034"/>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956580" y="4601403"/>
                  <a:ext cx="573118" cy="465889"/>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38284" y="4052754"/>
                  <a:ext cx="723900" cy="590550"/>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p:spPr>
            </p:pic>
            <p:pic>
              <p:nvPicPr>
                <p:cNvPr id="39" name="Picture 2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819605" y="4758887"/>
                  <a:ext cx="1666875" cy="352425"/>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0"/>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152174" y="3909232"/>
                  <a:ext cx="585438" cy="496884"/>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946529" y="5961751"/>
                  <a:ext cx="623517" cy="250389"/>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2"/>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021040" y="5234963"/>
                  <a:ext cx="925490" cy="558787"/>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3"/>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831612" y="5893673"/>
                  <a:ext cx="1062997" cy="19327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4"/>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342450" y="5149853"/>
                  <a:ext cx="1166349" cy="563864"/>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5"/>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259132" y="5305244"/>
                  <a:ext cx="776626" cy="359900"/>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Ovale 45"/>
                <p:cNvSpPr/>
                <p:nvPr/>
              </p:nvSpPr>
              <p:spPr>
                <a:xfrm>
                  <a:off x="2603980" y="3780413"/>
                  <a:ext cx="4128260" cy="27388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CasellaDiTesto 52"/>
              <p:cNvSpPr txBox="1"/>
              <p:nvPr/>
            </p:nvSpPr>
            <p:spPr>
              <a:xfrm>
                <a:off x="4736188" y="120468"/>
                <a:ext cx="734496" cy="36933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tx1"/>
                </a:solidFill>
              </a:ln>
            </p:spPr>
            <p:txBody>
              <a:bodyPr wrap="none" rtlCol="0">
                <a:spAutoFit/>
              </a:bodyPr>
              <a:lstStyle/>
              <a:p>
                <a:r>
                  <a:rPr lang="it-IT" b="1" dirty="0" err="1" smtClean="0">
                    <a:ln w="10541" cmpd="sng">
                      <a:solidFill>
                        <a:srgbClr val="7D7D7D">
                          <a:tint val="100000"/>
                          <a:shade val="100000"/>
                          <a:satMod val="110000"/>
                        </a:srgbClr>
                      </a:solidFill>
                      <a:prstDash val="solid"/>
                    </a:ln>
                    <a:solidFill>
                      <a:schemeClr val="accent5">
                        <a:lumMod val="75000"/>
                      </a:schemeClr>
                    </a:solidFill>
                  </a:rPr>
                  <a:t>SMEs</a:t>
                </a:r>
                <a:endParaRPr lang="it-IT" dirty="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endParaRPr>
              </a:p>
            </p:txBody>
          </p:sp>
        </p:grpSp>
      </p:grpSp>
    </p:spTree>
    <p:extLst>
      <p:ext uri="{BB962C8B-B14F-4D97-AF65-F5344CB8AC3E}">
        <p14:creationId xmlns:p14="http://schemas.microsoft.com/office/powerpoint/2010/main" val="42107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strips(upRight)">
                                      <p:cBhvr>
                                        <p:cTn id="7" dur="2500"/>
                                        <p:tgtEl>
                                          <p:spTgt spid="58"/>
                                        </p:tgtEl>
                                      </p:cBhvr>
                                    </p:animEffect>
                                  </p:childTnLst>
                                </p:cTn>
                              </p:par>
                              <p:par>
                                <p:cTn id="8" presetID="22" presetClass="entr" presetSubtype="8" fill="hold" nodeType="withEffect">
                                  <p:stCondLst>
                                    <p:cond delay="0"/>
                                  </p:stCondLst>
                                  <p:childTnLst>
                                    <p:set>
                                      <p:cBhvr>
                                        <p:cTn id="9" dur="1" fill="hold">
                                          <p:stCondLst>
                                            <p:cond delay="0"/>
                                          </p:stCondLst>
                                        </p:cTn>
                                        <p:tgtEl>
                                          <p:spTgt spid="37890"/>
                                        </p:tgtEl>
                                        <p:attrNameLst>
                                          <p:attrName>style.visibility</p:attrName>
                                        </p:attrNameLst>
                                      </p:cBhvr>
                                      <p:to>
                                        <p:strVal val="visible"/>
                                      </p:to>
                                    </p:set>
                                    <p:animEffect transition="in" filter="wipe(left)">
                                      <p:cBhvr>
                                        <p:cTn id="10" dur="1250"/>
                                        <p:tgtEl>
                                          <p:spTgt spid="378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a:off x="4583910" y="2514600"/>
            <a:ext cx="0" cy="1447800"/>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438400" y="1696318"/>
            <a:ext cx="1905000" cy="1524000"/>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91734" y="1696319"/>
            <a:ext cx="1561466" cy="1628633"/>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Solutions</a:t>
            </a:r>
            <a:endParaRPr lang="en-US" dirty="0"/>
          </a:p>
        </p:txBody>
      </p:sp>
      <p:sp>
        <p:nvSpPr>
          <p:cNvPr id="2" name="AutoShape 2" descr="http://www.moxa.com/Innovation/images/DT-diagra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3835946" y="1143000"/>
            <a:ext cx="1497868" cy="1441600"/>
            <a:chOff x="3835946" y="3104282"/>
            <a:chExt cx="1497868" cy="1441600"/>
          </a:xfrm>
        </p:grpSpPr>
        <p:sp>
          <p:nvSpPr>
            <p:cNvPr id="37"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38" name="Rectangle 37"/>
            <p:cNvSpPr/>
            <p:nvPr/>
          </p:nvSpPr>
          <p:spPr>
            <a:xfrm rot="21599113">
              <a:off x="3909824" y="3529851"/>
              <a:ext cx="1347900" cy="584775"/>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Proposed phosphors...</a:t>
              </a:r>
              <a:endParaRPr lang="en-US" sz="1600" dirty="0">
                <a:solidFill>
                  <a:schemeClr val="tx1">
                    <a:lumMod val="95000"/>
                    <a:lumOff val="5000"/>
                  </a:schemeClr>
                </a:solidFill>
                <a:latin typeface="Comic Sans MS" pitchFamily="66" charset="0"/>
              </a:endParaRPr>
            </a:p>
          </p:txBody>
        </p:sp>
        <p:grpSp>
          <p:nvGrpSpPr>
            <p:cNvPr id="39" name="Group 38"/>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40" name="Oval 39"/>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41" name="Oval 40"/>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42" name="Oval 41"/>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65" name="Group 64"/>
          <p:cNvGrpSpPr/>
          <p:nvPr/>
        </p:nvGrpSpPr>
        <p:grpSpPr>
          <a:xfrm>
            <a:off x="6298297" y="2604152"/>
            <a:ext cx="1497868" cy="1441600"/>
            <a:chOff x="3835946" y="3104282"/>
            <a:chExt cx="1497868" cy="1441600"/>
          </a:xfrm>
        </p:grpSpPr>
        <p:sp>
          <p:nvSpPr>
            <p:cNvPr id="66"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w="57150">
              <a:solidFill>
                <a:srgbClr val="FF0000"/>
              </a:solidFill>
            </a:ln>
            <a:effectLst>
              <a:outerShdw blurRad="38100" dist="12700" dir="5400000" sx="102000" sy="102000" algn="ctr"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67" name="Rectangle 66"/>
            <p:cNvSpPr/>
            <p:nvPr/>
          </p:nvSpPr>
          <p:spPr>
            <a:xfrm rot="21599113">
              <a:off x="3909824" y="3499073"/>
              <a:ext cx="1347900" cy="646331"/>
            </a:xfrm>
            <a:prstGeom prst="rect">
              <a:avLst/>
            </a:prstGeom>
          </p:spPr>
          <p:txBody>
            <a:bodyPr wrap="square">
              <a:spAutoFit/>
            </a:bodyPr>
            <a:lstStyle/>
            <a:p>
              <a:pPr algn="ctr"/>
              <a:r>
                <a:rPr lang="en-US" b="1" dirty="0" smtClean="0">
                  <a:solidFill>
                    <a:schemeClr val="tx1">
                      <a:lumMod val="95000"/>
                      <a:lumOff val="5000"/>
                    </a:schemeClr>
                  </a:solidFill>
                  <a:latin typeface="Comic Sans MS" pitchFamily="66" charset="0"/>
                </a:rPr>
                <a:t>Organic Phosphors</a:t>
              </a:r>
              <a:endParaRPr lang="en-US" b="1" dirty="0">
                <a:solidFill>
                  <a:schemeClr val="tx1">
                    <a:lumMod val="95000"/>
                    <a:lumOff val="5000"/>
                  </a:schemeClr>
                </a:solidFill>
                <a:latin typeface="Comic Sans MS" pitchFamily="66" charset="0"/>
              </a:endParaRPr>
            </a:p>
          </p:txBody>
        </p:sp>
        <p:grpSp>
          <p:nvGrpSpPr>
            <p:cNvPr id="68" name="Group 67"/>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69" name="Oval 68"/>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0" name="Oval 69"/>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3" name="Oval 72"/>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74" name="Group 73"/>
          <p:cNvGrpSpPr/>
          <p:nvPr/>
        </p:nvGrpSpPr>
        <p:grpSpPr>
          <a:xfrm>
            <a:off x="1371600" y="2712280"/>
            <a:ext cx="1497868" cy="1441600"/>
            <a:chOff x="3835946" y="3104282"/>
            <a:chExt cx="1497868" cy="1441600"/>
          </a:xfrm>
        </p:grpSpPr>
        <p:sp>
          <p:nvSpPr>
            <p:cNvPr id="75"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76" name="Rectangle 75"/>
            <p:cNvSpPr/>
            <p:nvPr/>
          </p:nvSpPr>
          <p:spPr>
            <a:xfrm rot="21599113">
              <a:off x="3909824" y="3529851"/>
              <a:ext cx="1347900" cy="584775"/>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Inorganic Phosphors</a:t>
              </a:r>
              <a:endParaRPr lang="en-US" sz="1600" dirty="0">
                <a:solidFill>
                  <a:schemeClr val="tx1">
                    <a:lumMod val="95000"/>
                    <a:lumOff val="5000"/>
                  </a:schemeClr>
                </a:solidFill>
                <a:latin typeface="Comic Sans MS" pitchFamily="66" charset="0"/>
              </a:endParaRPr>
            </a:p>
          </p:txBody>
        </p:sp>
        <p:grpSp>
          <p:nvGrpSpPr>
            <p:cNvPr id="77" name="Group 76"/>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84" name="Oval 83"/>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85" name="Oval 84"/>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86" name="Oval 85"/>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43" name="Group 42"/>
          <p:cNvGrpSpPr/>
          <p:nvPr/>
        </p:nvGrpSpPr>
        <p:grpSpPr>
          <a:xfrm>
            <a:off x="3835946" y="3907971"/>
            <a:ext cx="1497868" cy="1441600"/>
            <a:chOff x="3835946" y="3104282"/>
            <a:chExt cx="1497868" cy="1441600"/>
          </a:xfrm>
        </p:grpSpPr>
        <p:sp>
          <p:nvSpPr>
            <p:cNvPr id="48"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49" name="Rectangle 48"/>
            <p:cNvSpPr/>
            <p:nvPr/>
          </p:nvSpPr>
          <p:spPr>
            <a:xfrm rot="21599113">
              <a:off x="3909824" y="3529851"/>
              <a:ext cx="1347900" cy="584775"/>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Hybrid Phosphors</a:t>
              </a:r>
              <a:endParaRPr lang="en-US" sz="1600" dirty="0">
                <a:solidFill>
                  <a:schemeClr val="tx1">
                    <a:lumMod val="95000"/>
                    <a:lumOff val="5000"/>
                  </a:schemeClr>
                </a:solidFill>
                <a:latin typeface="Comic Sans MS" pitchFamily="66" charset="0"/>
              </a:endParaRPr>
            </a:p>
          </p:txBody>
        </p:sp>
        <p:grpSp>
          <p:nvGrpSpPr>
            <p:cNvPr id="50" name="Group 49"/>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51" name="Oval 50"/>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2" name="Oval 51"/>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3" name="Oval 52"/>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cxnSp>
        <p:nvCxnSpPr>
          <p:cNvPr id="44" name="Straight Connector 6"/>
          <p:cNvCxnSpPr>
            <a:stCxn id="75" idx="2"/>
          </p:cNvCxnSpPr>
          <p:nvPr/>
        </p:nvCxnSpPr>
        <p:spPr>
          <a:xfrm>
            <a:off x="2869645" y="4118652"/>
            <a:ext cx="1342315" cy="507275"/>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45" name="Straight Connector 6"/>
          <p:cNvCxnSpPr>
            <a:endCxn id="66" idx="3"/>
          </p:cNvCxnSpPr>
          <p:nvPr/>
        </p:nvCxnSpPr>
        <p:spPr>
          <a:xfrm flipV="1">
            <a:off x="4991734" y="4041952"/>
            <a:ext cx="1306748" cy="583975"/>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grpSp>
        <p:nvGrpSpPr>
          <p:cNvPr id="47" name="Group 5"/>
          <p:cNvGrpSpPr/>
          <p:nvPr/>
        </p:nvGrpSpPr>
        <p:grpSpPr>
          <a:xfrm>
            <a:off x="8457885" y="374977"/>
            <a:ext cx="622615" cy="521317"/>
            <a:chOff x="724759" y="4481661"/>
            <a:chExt cx="1361698" cy="1315360"/>
          </a:xfrm>
          <a:solidFill>
            <a:srgbClr val="FF0000"/>
          </a:solidFill>
        </p:grpSpPr>
        <p:sp>
          <p:nvSpPr>
            <p:cNvPr id="54"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55"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57"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58"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59"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spTree>
    <p:extLst>
      <p:ext uri="{BB962C8B-B14F-4D97-AF65-F5344CB8AC3E}">
        <p14:creationId xmlns:p14="http://schemas.microsoft.com/office/powerpoint/2010/main" val="4285672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Organic</a:t>
            </a:r>
            <a:r>
              <a:rPr lang="it-IT" dirty="0" smtClean="0"/>
              <a:t> </a:t>
            </a:r>
            <a:r>
              <a:rPr lang="it-IT" dirty="0" err="1" smtClean="0"/>
              <a:t>Phosphors</a:t>
            </a:r>
            <a:endParaRPr lang="en-US" dirty="0"/>
          </a:p>
        </p:txBody>
      </p:sp>
      <p:sp>
        <p:nvSpPr>
          <p:cNvPr id="3" name="Rounded Rectangle 41"/>
          <p:cNvSpPr/>
          <p:nvPr/>
        </p:nvSpPr>
        <p:spPr>
          <a:xfrm>
            <a:off x="4572000" y="1831626"/>
            <a:ext cx="2736304" cy="3613598"/>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41"/>
          <p:cNvSpPr/>
          <p:nvPr/>
        </p:nvSpPr>
        <p:spPr>
          <a:xfrm>
            <a:off x="1406043" y="1831625"/>
            <a:ext cx="2661900" cy="3613599"/>
          </a:xfrm>
          <a:prstGeom prst="roundRect">
            <a:avLst>
              <a:gd name="adj" fmla="val 3267"/>
            </a:avLst>
          </a:prstGeom>
          <a:gradFill>
            <a:gsLst>
              <a:gs pos="100000">
                <a:schemeClr val="bg1">
                  <a:lumMod val="85000"/>
                </a:schemeClr>
              </a:gs>
              <a:gs pos="71000">
                <a:srgbClr val="F6F6F6"/>
              </a:gs>
              <a:gs pos="44000">
                <a:srgbClr val="FBFBFB"/>
              </a:gs>
              <a:gs pos="0">
                <a:schemeClr val="bg1"/>
              </a:gs>
            </a:gsLst>
            <a:lin ang="5400000" scaled="0"/>
          </a:gra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8"/>
          <p:cNvSpPr>
            <a:spLocks/>
          </p:cNvSpPr>
          <p:nvPr/>
        </p:nvSpPr>
        <p:spPr bwMode="auto">
          <a:xfrm>
            <a:off x="2291207" y="2098327"/>
            <a:ext cx="1056656" cy="1733550"/>
          </a:xfrm>
          <a:custGeom>
            <a:avLst/>
            <a:gdLst/>
            <a:ahLst/>
            <a:cxnLst>
              <a:cxn ang="0">
                <a:pos x="735" y="17"/>
              </a:cxn>
              <a:cxn ang="0">
                <a:pos x="791" y="113"/>
              </a:cxn>
              <a:cxn ang="0">
                <a:pos x="893" y="279"/>
              </a:cxn>
              <a:cxn ang="0">
                <a:pos x="1083" y="506"/>
              </a:cxn>
              <a:cxn ang="0">
                <a:pos x="1297" y="701"/>
              </a:cxn>
              <a:cxn ang="0">
                <a:pos x="1438" y="816"/>
              </a:cxn>
              <a:cxn ang="0">
                <a:pos x="1557" y="924"/>
              </a:cxn>
              <a:cxn ang="0">
                <a:pos x="1646" y="1071"/>
              </a:cxn>
              <a:cxn ang="0">
                <a:pos x="1697" y="1167"/>
              </a:cxn>
              <a:cxn ang="0">
                <a:pos x="1783" y="1249"/>
              </a:cxn>
              <a:cxn ang="0">
                <a:pos x="1866" y="1340"/>
              </a:cxn>
              <a:cxn ang="0">
                <a:pos x="1869" y="1485"/>
              </a:cxn>
              <a:cxn ang="0">
                <a:pos x="1827" y="1663"/>
              </a:cxn>
              <a:cxn ang="0">
                <a:pos x="1765" y="1839"/>
              </a:cxn>
              <a:cxn ang="0">
                <a:pos x="1703" y="1983"/>
              </a:cxn>
              <a:cxn ang="0">
                <a:pos x="1599" y="2181"/>
              </a:cxn>
              <a:cxn ang="0">
                <a:pos x="1509" y="2320"/>
              </a:cxn>
              <a:cxn ang="0">
                <a:pos x="1441" y="2367"/>
              </a:cxn>
              <a:cxn ang="0">
                <a:pos x="1301" y="2386"/>
              </a:cxn>
              <a:cxn ang="0">
                <a:pos x="1095" y="2416"/>
              </a:cxn>
              <a:cxn ang="0">
                <a:pos x="813" y="2448"/>
              </a:cxn>
              <a:cxn ang="0">
                <a:pos x="511" y="2444"/>
              </a:cxn>
              <a:cxn ang="0">
                <a:pos x="342" y="2389"/>
              </a:cxn>
              <a:cxn ang="0">
                <a:pos x="259" y="2296"/>
              </a:cxn>
              <a:cxn ang="0">
                <a:pos x="235" y="2194"/>
              </a:cxn>
              <a:cxn ang="0">
                <a:pos x="247" y="2114"/>
              </a:cxn>
              <a:cxn ang="0">
                <a:pos x="199" y="2083"/>
              </a:cxn>
              <a:cxn ang="0">
                <a:pos x="134" y="2009"/>
              </a:cxn>
              <a:cxn ang="0">
                <a:pos x="105" y="1889"/>
              </a:cxn>
              <a:cxn ang="0">
                <a:pos x="134" y="1768"/>
              </a:cxn>
              <a:cxn ang="0">
                <a:pos x="89" y="1725"/>
              </a:cxn>
              <a:cxn ang="0">
                <a:pos x="35" y="1633"/>
              </a:cxn>
              <a:cxn ang="0">
                <a:pos x="36" y="1506"/>
              </a:cxn>
              <a:cxn ang="0">
                <a:pos x="111" y="1395"/>
              </a:cxn>
              <a:cxn ang="0">
                <a:pos x="60" y="1347"/>
              </a:cxn>
              <a:cxn ang="0">
                <a:pos x="6" y="1252"/>
              </a:cxn>
              <a:cxn ang="0">
                <a:pos x="26" y="1134"/>
              </a:cxn>
              <a:cxn ang="0">
                <a:pos x="151" y="1047"/>
              </a:cxn>
              <a:cxn ang="0">
                <a:pos x="297" y="1042"/>
              </a:cxn>
              <a:cxn ang="0">
                <a:pos x="440" y="1066"/>
              </a:cxn>
              <a:cxn ang="0">
                <a:pos x="580" y="1051"/>
              </a:cxn>
              <a:cxn ang="0">
                <a:pos x="699" y="1015"/>
              </a:cxn>
              <a:cxn ang="0">
                <a:pos x="770" y="1010"/>
              </a:cxn>
              <a:cxn ang="0">
                <a:pos x="804" y="962"/>
              </a:cxn>
              <a:cxn ang="0">
                <a:pos x="828" y="865"/>
              </a:cxn>
              <a:cxn ang="0">
                <a:pos x="780" y="736"/>
              </a:cxn>
              <a:cxn ang="0">
                <a:pos x="628" y="557"/>
              </a:cxn>
              <a:cxn ang="0">
                <a:pos x="532" y="367"/>
              </a:cxn>
              <a:cxn ang="0">
                <a:pos x="544" y="171"/>
              </a:cxn>
              <a:cxn ang="0">
                <a:pos x="648" y="18"/>
              </a:cxn>
              <a:cxn ang="0">
                <a:pos x="690" y="0"/>
              </a:cxn>
            </a:cxnLst>
            <a:rect l="0" t="0" r="r" b="b"/>
            <a:pathLst>
              <a:path w="1875" h="2453">
                <a:moveTo>
                  <a:pt x="690" y="0"/>
                </a:moveTo>
                <a:lnTo>
                  <a:pt x="705" y="0"/>
                </a:lnTo>
                <a:lnTo>
                  <a:pt x="720" y="6"/>
                </a:lnTo>
                <a:lnTo>
                  <a:pt x="735" y="17"/>
                </a:lnTo>
                <a:lnTo>
                  <a:pt x="750" y="36"/>
                </a:lnTo>
                <a:lnTo>
                  <a:pt x="762" y="57"/>
                </a:lnTo>
                <a:lnTo>
                  <a:pt x="776" y="82"/>
                </a:lnTo>
                <a:lnTo>
                  <a:pt x="791" y="113"/>
                </a:lnTo>
                <a:lnTo>
                  <a:pt x="810" y="148"/>
                </a:lnTo>
                <a:lnTo>
                  <a:pt x="833" y="187"/>
                </a:lnTo>
                <a:lnTo>
                  <a:pt x="861" y="231"/>
                </a:lnTo>
                <a:lnTo>
                  <a:pt x="893" y="279"/>
                </a:lnTo>
                <a:lnTo>
                  <a:pt x="931" y="331"/>
                </a:lnTo>
                <a:lnTo>
                  <a:pt x="974" y="385"/>
                </a:lnTo>
                <a:lnTo>
                  <a:pt x="1026" y="444"/>
                </a:lnTo>
                <a:lnTo>
                  <a:pt x="1083" y="506"/>
                </a:lnTo>
                <a:lnTo>
                  <a:pt x="1149" y="569"/>
                </a:lnTo>
                <a:lnTo>
                  <a:pt x="1203" y="619"/>
                </a:lnTo>
                <a:lnTo>
                  <a:pt x="1252" y="662"/>
                </a:lnTo>
                <a:lnTo>
                  <a:pt x="1297" y="701"/>
                </a:lnTo>
                <a:lnTo>
                  <a:pt x="1337" y="734"/>
                </a:lnTo>
                <a:lnTo>
                  <a:pt x="1375" y="764"/>
                </a:lnTo>
                <a:lnTo>
                  <a:pt x="1408" y="791"/>
                </a:lnTo>
                <a:lnTo>
                  <a:pt x="1438" y="816"/>
                </a:lnTo>
                <a:lnTo>
                  <a:pt x="1467" y="840"/>
                </a:lnTo>
                <a:lnTo>
                  <a:pt x="1493" y="861"/>
                </a:lnTo>
                <a:lnTo>
                  <a:pt x="1515" y="882"/>
                </a:lnTo>
                <a:lnTo>
                  <a:pt x="1557" y="924"/>
                </a:lnTo>
                <a:lnTo>
                  <a:pt x="1593" y="973"/>
                </a:lnTo>
                <a:lnTo>
                  <a:pt x="1610" y="1001"/>
                </a:lnTo>
                <a:lnTo>
                  <a:pt x="1630" y="1039"/>
                </a:lnTo>
                <a:lnTo>
                  <a:pt x="1646" y="1071"/>
                </a:lnTo>
                <a:lnTo>
                  <a:pt x="1660" y="1099"/>
                </a:lnTo>
                <a:lnTo>
                  <a:pt x="1672" y="1124"/>
                </a:lnTo>
                <a:lnTo>
                  <a:pt x="1684" y="1146"/>
                </a:lnTo>
                <a:lnTo>
                  <a:pt x="1697" y="1167"/>
                </a:lnTo>
                <a:lnTo>
                  <a:pt x="1712" y="1187"/>
                </a:lnTo>
                <a:lnTo>
                  <a:pt x="1731" y="1207"/>
                </a:lnTo>
                <a:lnTo>
                  <a:pt x="1755" y="1228"/>
                </a:lnTo>
                <a:lnTo>
                  <a:pt x="1783" y="1249"/>
                </a:lnTo>
                <a:lnTo>
                  <a:pt x="1821" y="1273"/>
                </a:lnTo>
                <a:lnTo>
                  <a:pt x="1840" y="1290"/>
                </a:lnTo>
                <a:lnTo>
                  <a:pt x="1856" y="1312"/>
                </a:lnTo>
                <a:lnTo>
                  <a:pt x="1866" y="1340"/>
                </a:lnTo>
                <a:lnTo>
                  <a:pt x="1872" y="1370"/>
                </a:lnTo>
                <a:lnTo>
                  <a:pt x="1875" y="1405"/>
                </a:lnTo>
                <a:lnTo>
                  <a:pt x="1874" y="1444"/>
                </a:lnTo>
                <a:lnTo>
                  <a:pt x="1869" y="1485"/>
                </a:lnTo>
                <a:lnTo>
                  <a:pt x="1862" y="1527"/>
                </a:lnTo>
                <a:lnTo>
                  <a:pt x="1852" y="1571"/>
                </a:lnTo>
                <a:lnTo>
                  <a:pt x="1840" y="1616"/>
                </a:lnTo>
                <a:lnTo>
                  <a:pt x="1827" y="1663"/>
                </a:lnTo>
                <a:lnTo>
                  <a:pt x="1813" y="1708"/>
                </a:lnTo>
                <a:lnTo>
                  <a:pt x="1797" y="1753"/>
                </a:lnTo>
                <a:lnTo>
                  <a:pt x="1782" y="1797"/>
                </a:lnTo>
                <a:lnTo>
                  <a:pt x="1765" y="1839"/>
                </a:lnTo>
                <a:lnTo>
                  <a:pt x="1749" y="1880"/>
                </a:lnTo>
                <a:lnTo>
                  <a:pt x="1732" y="1918"/>
                </a:lnTo>
                <a:lnTo>
                  <a:pt x="1717" y="1953"/>
                </a:lnTo>
                <a:lnTo>
                  <a:pt x="1703" y="1983"/>
                </a:lnTo>
                <a:lnTo>
                  <a:pt x="1691" y="2009"/>
                </a:lnTo>
                <a:lnTo>
                  <a:pt x="1660" y="2072"/>
                </a:lnTo>
                <a:lnTo>
                  <a:pt x="1628" y="2129"/>
                </a:lnTo>
                <a:lnTo>
                  <a:pt x="1599" y="2181"/>
                </a:lnTo>
                <a:lnTo>
                  <a:pt x="1572" y="2225"/>
                </a:lnTo>
                <a:lnTo>
                  <a:pt x="1547" y="2264"/>
                </a:lnTo>
                <a:lnTo>
                  <a:pt x="1524" y="2299"/>
                </a:lnTo>
                <a:lnTo>
                  <a:pt x="1509" y="2320"/>
                </a:lnTo>
                <a:lnTo>
                  <a:pt x="1496" y="2336"/>
                </a:lnTo>
                <a:lnTo>
                  <a:pt x="1480" y="2348"/>
                </a:lnTo>
                <a:lnTo>
                  <a:pt x="1462" y="2359"/>
                </a:lnTo>
                <a:lnTo>
                  <a:pt x="1441" y="2367"/>
                </a:lnTo>
                <a:lnTo>
                  <a:pt x="1416" y="2373"/>
                </a:lnTo>
                <a:lnTo>
                  <a:pt x="1386" y="2377"/>
                </a:lnTo>
                <a:lnTo>
                  <a:pt x="1346" y="2382"/>
                </a:lnTo>
                <a:lnTo>
                  <a:pt x="1301" y="2386"/>
                </a:lnTo>
                <a:lnTo>
                  <a:pt x="1261" y="2391"/>
                </a:lnTo>
                <a:lnTo>
                  <a:pt x="1211" y="2398"/>
                </a:lnTo>
                <a:lnTo>
                  <a:pt x="1157" y="2407"/>
                </a:lnTo>
                <a:lnTo>
                  <a:pt x="1095" y="2416"/>
                </a:lnTo>
                <a:lnTo>
                  <a:pt x="1030" y="2425"/>
                </a:lnTo>
                <a:lnTo>
                  <a:pt x="959" y="2434"/>
                </a:lnTo>
                <a:lnTo>
                  <a:pt x="887" y="2442"/>
                </a:lnTo>
                <a:lnTo>
                  <a:pt x="813" y="2448"/>
                </a:lnTo>
                <a:lnTo>
                  <a:pt x="736" y="2451"/>
                </a:lnTo>
                <a:lnTo>
                  <a:pt x="661" y="2453"/>
                </a:lnTo>
                <a:lnTo>
                  <a:pt x="584" y="2450"/>
                </a:lnTo>
                <a:lnTo>
                  <a:pt x="511" y="2444"/>
                </a:lnTo>
                <a:lnTo>
                  <a:pt x="459" y="2434"/>
                </a:lnTo>
                <a:lnTo>
                  <a:pt x="414" y="2422"/>
                </a:lnTo>
                <a:lnTo>
                  <a:pt x="375" y="2407"/>
                </a:lnTo>
                <a:lnTo>
                  <a:pt x="342" y="2389"/>
                </a:lnTo>
                <a:lnTo>
                  <a:pt x="315" y="2368"/>
                </a:lnTo>
                <a:lnTo>
                  <a:pt x="291" y="2345"/>
                </a:lnTo>
                <a:lnTo>
                  <a:pt x="273" y="2321"/>
                </a:lnTo>
                <a:lnTo>
                  <a:pt x="259" y="2296"/>
                </a:lnTo>
                <a:lnTo>
                  <a:pt x="248" y="2270"/>
                </a:lnTo>
                <a:lnTo>
                  <a:pt x="241" y="2244"/>
                </a:lnTo>
                <a:lnTo>
                  <a:pt x="236" y="2219"/>
                </a:lnTo>
                <a:lnTo>
                  <a:pt x="235" y="2194"/>
                </a:lnTo>
                <a:lnTo>
                  <a:pt x="235" y="2172"/>
                </a:lnTo>
                <a:lnTo>
                  <a:pt x="238" y="2151"/>
                </a:lnTo>
                <a:lnTo>
                  <a:pt x="242" y="2131"/>
                </a:lnTo>
                <a:lnTo>
                  <a:pt x="247" y="2114"/>
                </a:lnTo>
                <a:lnTo>
                  <a:pt x="238" y="2110"/>
                </a:lnTo>
                <a:lnTo>
                  <a:pt x="227" y="2102"/>
                </a:lnTo>
                <a:lnTo>
                  <a:pt x="214" y="2093"/>
                </a:lnTo>
                <a:lnTo>
                  <a:pt x="199" y="2083"/>
                </a:lnTo>
                <a:lnTo>
                  <a:pt x="182" y="2067"/>
                </a:lnTo>
                <a:lnTo>
                  <a:pt x="166" y="2051"/>
                </a:lnTo>
                <a:lnTo>
                  <a:pt x="149" y="2031"/>
                </a:lnTo>
                <a:lnTo>
                  <a:pt x="134" y="2009"/>
                </a:lnTo>
                <a:lnTo>
                  <a:pt x="122" y="1983"/>
                </a:lnTo>
                <a:lnTo>
                  <a:pt x="111" y="1954"/>
                </a:lnTo>
                <a:lnTo>
                  <a:pt x="105" y="1924"/>
                </a:lnTo>
                <a:lnTo>
                  <a:pt x="105" y="1889"/>
                </a:lnTo>
                <a:lnTo>
                  <a:pt x="108" y="1853"/>
                </a:lnTo>
                <a:lnTo>
                  <a:pt x="119" y="1812"/>
                </a:lnTo>
                <a:lnTo>
                  <a:pt x="137" y="1770"/>
                </a:lnTo>
                <a:lnTo>
                  <a:pt x="134" y="1768"/>
                </a:lnTo>
                <a:lnTo>
                  <a:pt x="126" y="1762"/>
                </a:lnTo>
                <a:lnTo>
                  <a:pt x="116" y="1753"/>
                </a:lnTo>
                <a:lnTo>
                  <a:pt x="104" y="1740"/>
                </a:lnTo>
                <a:lnTo>
                  <a:pt x="89" y="1725"/>
                </a:lnTo>
                <a:lnTo>
                  <a:pt x="74" y="1705"/>
                </a:lnTo>
                <a:lnTo>
                  <a:pt x="59" y="1682"/>
                </a:lnTo>
                <a:lnTo>
                  <a:pt x="45" y="1658"/>
                </a:lnTo>
                <a:lnTo>
                  <a:pt x="35" y="1633"/>
                </a:lnTo>
                <a:lnTo>
                  <a:pt x="27" y="1604"/>
                </a:lnTo>
                <a:lnTo>
                  <a:pt x="24" y="1572"/>
                </a:lnTo>
                <a:lnTo>
                  <a:pt x="27" y="1540"/>
                </a:lnTo>
                <a:lnTo>
                  <a:pt x="36" y="1506"/>
                </a:lnTo>
                <a:lnTo>
                  <a:pt x="54" y="1471"/>
                </a:lnTo>
                <a:lnTo>
                  <a:pt x="80" y="1435"/>
                </a:lnTo>
                <a:lnTo>
                  <a:pt x="114" y="1397"/>
                </a:lnTo>
                <a:lnTo>
                  <a:pt x="111" y="1395"/>
                </a:lnTo>
                <a:lnTo>
                  <a:pt x="104" y="1388"/>
                </a:lnTo>
                <a:lnTo>
                  <a:pt x="92" y="1377"/>
                </a:lnTo>
                <a:lnTo>
                  <a:pt x="77" y="1364"/>
                </a:lnTo>
                <a:lnTo>
                  <a:pt x="60" y="1347"/>
                </a:lnTo>
                <a:lnTo>
                  <a:pt x="44" y="1326"/>
                </a:lnTo>
                <a:lnTo>
                  <a:pt x="29" y="1303"/>
                </a:lnTo>
                <a:lnTo>
                  <a:pt x="15" y="1279"/>
                </a:lnTo>
                <a:lnTo>
                  <a:pt x="6" y="1252"/>
                </a:lnTo>
                <a:lnTo>
                  <a:pt x="0" y="1225"/>
                </a:lnTo>
                <a:lnTo>
                  <a:pt x="1" y="1195"/>
                </a:lnTo>
                <a:lnTo>
                  <a:pt x="9" y="1164"/>
                </a:lnTo>
                <a:lnTo>
                  <a:pt x="26" y="1134"/>
                </a:lnTo>
                <a:lnTo>
                  <a:pt x="51" y="1104"/>
                </a:lnTo>
                <a:lnTo>
                  <a:pt x="83" y="1077"/>
                </a:lnTo>
                <a:lnTo>
                  <a:pt x="116" y="1059"/>
                </a:lnTo>
                <a:lnTo>
                  <a:pt x="151" y="1047"/>
                </a:lnTo>
                <a:lnTo>
                  <a:pt x="187" y="1039"/>
                </a:lnTo>
                <a:lnTo>
                  <a:pt x="223" y="1038"/>
                </a:lnTo>
                <a:lnTo>
                  <a:pt x="261" y="1039"/>
                </a:lnTo>
                <a:lnTo>
                  <a:pt x="297" y="1042"/>
                </a:lnTo>
                <a:lnTo>
                  <a:pt x="334" y="1048"/>
                </a:lnTo>
                <a:lnTo>
                  <a:pt x="370" y="1056"/>
                </a:lnTo>
                <a:lnTo>
                  <a:pt x="405" y="1062"/>
                </a:lnTo>
                <a:lnTo>
                  <a:pt x="440" y="1066"/>
                </a:lnTo>
                <a:lnTo>
                  <a:pt x="473" y="1069"/>
                </a:lnTo>
                <a:lnTo>
                  <a:pt x="505" y="1068"/>
                </a:lnTo>
                <a:lnTo>
                  <a:pt x="535" y="1063"/>
                </a:lnTo>
                <a:lnTo>
                  <a:pt x="580" y="1051"/>
                </a:lnTo>
                <a:lnTo>
                  <a:pt x="617" y="1039"/>
                </a:lnTo>
                <a:lnTo>
                  <a:pt x="649" y="1030"/>
                </a:lnTo>
                <a:lnTo>
                  <a:pt x="675" y="1021"/>
                </a:lnTo>
                <a:lnTo>
                  <a:pt x="699" y="1015"/>
                </a:lnTo>
                <a:lnTo>
                  <a:pt x="721" y="1012"/>
                </a:lnTo>
                <a:lnTo>
                  <a:pt x="744" y="1010"/>
                </a:lnTo>
                <a:lnTo>
                  <a:pt x="768" y="1012"/>
                </a:lnTo>
                <a:lnTo>
                  <a:pt x="770" y="1010"/>
                </a:lnTo>
                <a:lnTo>
                  <a:pt x="776" y="1003"/>
                </a:lnTo>
                <a:lnTo>
                  <a:pt x="783" y="994"/>
                </a:lnTo>
                <a:lnTo>
                  <a:pt x="794" y="980"/>
                </a:lnTo>
                <a:lnTo>
                  <a:pt x="804" y="962"/>
                </a:lnTo>
                <a:lnTo>
                  <a:pt x="813" y="942"/>
                </a:lnTo>
                <a:lnTo>
                  <a:pt x="821" y="920"/>
                </a:lnTo>
                <a:lnTo>
                  <a:pt x="827" y="894"/>
                </a:lnTo>
                <a:lnTo>
                  <a:pt x="828" y="865"/>
                </a:lnTo>
                <a:lnTo>
                  <a:pt x="825" y="835"/>
                </a:lnTo>
                <a:lnTo>
                  <a:pt x="818" y="803"/>
                </a:lnTo>
                <a:lnTo>
                  <a:pt x="803" y="770"/>
                </a:lnTo>
                <a:lnTo>
                  <a:pt x="780" y="736"/>
                </a:lnTo>
                <a:lnTo>
                  <a:pt x="750" y="699"/>
                </a:lnTo>
                <a:lnTo>
                  <a:pt x="706" y="652"/>
                </a:lnTo>
                <a:lnTo>
                  <a:pt x="666" y="604"/>
                </a:lnTo>
                <a:lnTo>
                  <a:pt x="628" y="557"/>
                </a:lnTo>
                <a:lnTo>
                  <a:pt x="596" y="510"/>
                </a:lnTo>
                <a:lnTo>
                  <a:pt x="569" y="462"/>
                </a:lnTo>
                <a:lnTo>
                  <a:pt x="548" y="415"/>
                </a:lnTo>
                <a:lnTo>
                  <a:pt x="532" y="367"/>
                </a:lnTo>
                <a:lnTo>
                  <a:pt x="524" y="319"/>
                </a:lnTo>
                <a:lnTo>
                  <a:pt x="523" y="270"/>
                </a:lnTo>
                <a:lnTo>
                  <a:pt x="529" y="221"/>
                </a:lnTo>
                <a:lnTo>
                  <a:pt x="544" y="171"/>
                </a:lnTo>
                <a:lnTo>
                  <a:pt x="568" y="121"/>
                </a:lnTo>
                <a:lnTo>
                  <a:pt x="601" y="71"/>
                </a:lnTo>
                <a:lnTo>
                  <a:pt x="645" y="20"/>
                </a:lnTo>
                <a:lnTo>
                  <a:pt x="648" y="18"/>
                </a:lnTo>
                <a:lnTo>
                  <a:pt x="654" y="14"/>
                </a:lnTo>
                <a:lnTo>
                  <a:pt x="663" y="8"/>
                </a:lnTo>
                <a:lnTo>
                  <a:pt x="675" y="3"/>
                </a:lnTo>
                <a:lnTo>
                  <a:pt x="690"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8"/>
          <p:cNvSpPr>
            <a:spLocks noChangeAspect="1"/>
          </p:cNvSpPr>
          <p:nvPr/>
        </p:nvSpPr>
        <p:spPr bwMode="auto">
          <a:xfrm rot="10800000" flipH="1">
            <a:off x="5580111" y="2240156"/>
            <a:ext cx="1236535" cy="1750594"/>
          </a:xfrm>
          <a:custGeom>
            <a:avLst/>
            <a:gdLst/>
            <a:ahLst/>
            <a:cxnLst>
              <a:cxn ang="0">
                <a:pos x="735" y="17"/>
              </a:cxn>
              <a:cxn ang="0">
                <a:pos x="791" y="113"/>
              </a:cxn>
              <a:cxn ang="0">
                <a:pos x="893" y="279"/>
              </a:cxn>
              <a:cxn ang="0">
                <a:pos x="1083" y="506"/>
              </a:cxn>
              <a:cxn ang="0">
                <a:pos x="1297" y="701"/>
              </a:cxn>
              <a:cxn ang="0">
                <a:pos x="1438" y="816"/>
              </a:cxn>
              <a:cxn ang="0">
                <a:pos x="1557" y="924"/>
              </a:cxn>
              <a:cxn ang="0">
                <a:pos x="1646" y="1071"/>
              </a:cxn>
              <a:cxn ang="0">
                <a:pos x="1697" y="1167"/>
              </a:cxn>
              <a:cxn ang="0">
                <a:pos x="1783" y="1249"/>
              </a:cxn>
              <a:cxn ang="0">
                <a:pos x="1866" y="1340"/>
              </a:cxn>
              <a:cxn ang="0">
                <a:pos x="1869" y="1485"/>
              </a:cxn>
              <a:cxn ang="0">
                <a:pos x="1827" y="1663"/>
              </a:cxn>
              <a:cxn ang="0">
                <a:pos x="1765" y="1839"/>
              </a:cxn>
              <a:cxn ang="0">
                <a:pos x="1703" y="1983"/>
              </a:cxn>
              <a:cxn ang="0">
                <a:pos x="1599" y="2181"/>
              </a:cxn>
              <a:cxn ang="0">
                <a:pos x="1509" y="2320"/>
              </a:cxn>
              <a:cxn ang="0">
                <a:pos x="1441" y="2367"/>
              </a:cxn>
              <a:cxn ang="0">
                <a:pos x="1301" y="2386"/>
              </a:cxn>
              <a:cxn ang="0">
                <a:pos x="1095" y="2416"/>
              </a:cxn>
              <a:cxn ang="0">
                <a:pos x="813" y="2448"/>
              </a:cxn>
              <a:cxn ang="0">
                <a:pos x="511" y="2444"/>
              </a:cxn>
              <a:cxn ang="0">
                <a:pos x="342" y="2389"/>
              </a:cxn>
              <a:cxn ang="0">
                <a:pos x="259" y="2296"/>
              </a:cxn>
              <a:cxn ang="0">
                <a:pos x="235" y="2194"/>
              </a:cxn>
              <a:cxn ang="0">
                <a:pos x="247" y="2114"/>
              </a:cxn>
              <a:cxn ang="0">
                <a:pos x="199" y="2083"/>
              </a:cxn>
              <a:cxn ang="0">
                <a:pos x="134" y="2009"/>
              </a:cxn>
              <a:cxn ang="0">
                <a:pos x="105" y="1889"/>
              </a:cxn>
              <a:cxn ang="0">
                <a:pos x="134" y="1768"/>
              </a:cxn>
              <a:cxn ang="0">
                <a:pos x="89" y="1725"/>
              </a:cxn>
              <a:cxn ang="0">
                <a:pos x="35" y="1633"/>
              </a:cxn>
              <a:cxn ang="0">
                <a:pos x="36" y="1506"/>
              </a:cxn>
              <a:cxn ang="0">
                <a:pos x="111" y="1395"/>
              </a:cxn>
              <a:cxn ang="0">
                <a:pos x="60" y="1347"/>
              </a:cxn>
              <a:cxn ang="0">
                <a:pos x="6" y="1252"/>
              </a:cxn>
              <a:cxn ang="0">
                <a:pos x="26" y="1134"/>
              </a:cxn>
              <a:cxn ang="0">
                <a:pos x="151" y="1047"/>
              </a:cxn>
              <a:cxn ang="0">
                <a:pos x="297" y="1042"/>
              </a:cxn>
              <a:cxn ang="0">
                <a:pos x="440" y="1066"/>
              </a:cxn>
              <a:cxn ang="0">
                <a:pos x="580" y="1051"/>
              </a:cxn>
              <a:cxn ang="0">
                <a:pos x="699" y="1015"/>
              </a:cxn>
              <a:cxn ang="0">
                <a:pos x="770" y="1010"/>
              </a:cxn>
              <a:cxn ang="0">
                <a:pos x="804" y="962"/>
              </a:cxn>
              <a:cxn ang="0">
                <a:pos x="828" y="865"/>
              </a:cxn>
              <a:cxn ang="0">
                <a:pos x="780" y="736"/>
              </a:cxn>
              <a:cxn ang="0">
                <a:pos x="628" y="557"/>
              </a:cxn>
              <a:cxn ang="0">
                <a:pos x="532" y="367"/>
              </a:cxn>
              <a:cxn ang="0">
                <a:pos x="544" y="171"/>
              </a:cxn>
              <a:cxn ang="0">
                <a:pos x="648" y="18"/>
              </a:cxn>
              <a:cxn ang="0">
                <a:pos x="690" y="0"/>
              </a:cxn>
            </a:cxnLst>
            <a:rect l="0" t="0" r="r" b="b"/>
            <a:pathLst>
              <a:path w="1875" h="2453">
                <a:moveTo>
                  <a:pt x="690" y="0"/>
                </a:moveTo>
                <a:lnTo>
                  <a:pt x="705" y="0"/>
                </a:lnTo>
                <a:lnTo>
                  <a:pt x="720" y="6"/>
                </a:lnTo>
                <a:lnTo>
                  <a:pt x="735" y="17"/>
                </a:lnTo>
                <a:lnTo>
                  <a:pt x="750" y="36"/>
                </a:lnTo>
                <a:lnTo>
                  <a:pt x="762" y="57"/>
                </a:lnTo>
                <a:lnTo>
                  <a:pt x="776" y="82"/>
                </a:lnTo>
                <a:lnTo>
                  <a:pt x="791" y="113"/>
                </a:lnTo>
                <a:lnTo>
                  <a:pt x="810" y="148"/>
                </a:lnTo>
                <a:lnTo>
                  <a:pt x="833" y="187"/>
                </a:lnTo>
                <a:lnTo>
                  <a:pt x="861" y="231"/>
                </a:lnTo>
                <a:lnTo>
                  <a:pt x="893" y="279"/>
                </a:lnTo>
                <a:lnTo>
                  <a:pt x="931" y="331"/>
                </a:lnTo>
                <a:lnTo>
                  <a:pt x="974" y="385"/>
                </a:lnTo>
                <a:lnTo>
                  <a:pt x="1026" y="444"/>
                </a:lnTo>
                <a:lnTo>
                  <a:pt x="1083" y="506"/>
                </a:lnTo>
                <a:lnTo>
                  <a:pt x="1149" y="569"/>
                </a:lnTo>
                <a:lnTo>
                  <a:pt x="1203" y="619"/>
                </a:lnTo>
                <a:lnTo>
                  <a:pt x="1252" y="662"/>
                </a:lnTo>
                <a:lnTo>
                  <a:pt x="1297" y="701"/>
                </a:lnTo>
                <a:lnTo>
                  <a:pt x="1337" y="734"/>
                </a:lnTo>
                <a:lnTo>
                  <a:pt x="1375" y="764"/>
                </a:lnTo>
                <a:lnTo>
                  <a:pt x="1408" y="791"/>
                </a:lnTo>
                <a:lnTo>
                  <a:pt x="1438" y="816"/>
                </a:lnTo>
                <a:lnTo>
                  <a:pt x="1467" y="840"/>
                </a:lnTo>
                <a:lnTo>
                  <a:pt x="1493" y="861"/>
                </a:lnTo>
                <a:lnTo>
                  <a:pt x="1515" y="882"/>
                </a:lnTo>
                <a:lnTo>
                  <a:pt x="1557" y="924"/>
                </a:lnTo>
                <a:lnTo>
                  <a:pt x="1593" y="973"/>
                </a:lnTo>
                <a:lnTo>
                  <a:pt x="1610" y="1001"/>
                </a:lnTo>
                <a:lnTo>
                  <a:pt x="1630" y="1039"/>
                </a:lnTo>
                <a:lnTo>
                  <a:pt x="1646" y="1071"/>
                </a:lnTo>
                <a:lnTo>
                  <a:pt x="1660" y="1099"/>
                </a:lnTo>
                <a:lnTo>
                  <a:pt x="1672" y="1124"/>
                </a:lnTo>
                <a:lnTo>
                  <a:pt x="1684" y="1146"/>
                </a:lnTo>
                <a:lnTo>
                  <a:pt x="1697" y="1167"/>
                </a:lnTo>
                <a:lnTo>
                  <a:pt x="1712" y="1187"/>
                </a:lnTo>
                <a:lnTo>
                  <a:pt x="1731" y="1207"/>
                </a:lnTo>
                <a:lnTo>
                  <a:pt x="1755" y="1228"/>
                </a:lnTo>
                <a:lnTo>
                  <a:pt x="1783" y="1249"/>
                </a:lnTo>
                <a:lnTo>
                  <a:pt x="1821" y="1273"/>
                </a:lnTo>
                <a:lnTo>
                  <a:pt x="1840" y="1290"/>
                </a:lnTo>
                <a:lnTo>
                  <a:pt x="1856" y="1312"/>
                </a:lnTo>
                <a:lnTo>
                  <a:pt x="1866" y="1340"/>
                </a:lnTo>
                <a:lnTo>
                  <a:pt x="1872" y="1370"/>
                </a:lnTo>
                <a:lnTo>
                  <a:pt x="1875" y="1405"/>
                </a:lnTo>
                <a:lnTo>
                  <a:pt x="1874" y="1444"/>
                </a:lnTo>
                <a:lnTo>
                  <a:pt x="1869" y="1485"/>
                </a:lnTo>
                <a:lnTo>
                  <a:pt x="1862" y="1527"/>
                </a:lnTo>
                <a:lnTo>
                  <a:pt x="1852" y="1571"/>
                </a:lnTo>
                <a:lnTo>
                  <a:pt x="1840" y="1616"/>
                </a:lnTo>
                <a:lnTo>
                  <a:pt x="1827" y="1663"/>
                </a:lnTo>
                <a:lnTo>
                  <a:pt x="1813" y="1708"/>
                </a:lnTo>
                <a:lnTo>
                  <a:pt x="1797" y="1753"/>
                </a:lnTo>
                <a:lnTo>
                  <a:pt x="1782" y="1797"/>
                </a:lnTo>
                <a:lnTo>
                  <a:pt x="1765" y="1839"/>
                </a:lnTo>
                <a:lnTo>
                  <a:pt x="1749" y="1880"/>
                </a:lnTo>
                <a:lnTo>
                  <a:pt x="1732" y="1918"/>
                </a:lnTo>
                <a:lnTo>
                  <a:pt x="1717" y="1953"/>
                </a:lnTo>
                <a:lnTo>
                  <a:pt x="1703" y="1983"/>
                </a:lnTo>
                <a:lnTo>
                  <a:pt x="1691" y="2009"/>
                </a:lnTo>
                <a:lnTo>
                  <a:pt x="1660" y="2072"/>
                </a:lnTo>
                <a:lnTo>
                  <a:pt x="1628" y="2129"/>
                </a:lnTo>
                <a:lnTo>
                  <a:pt x="1599" y="2181"/>
                </a:lnTo>
                <a:lnTo>
                  <a:pt x="1572" y="2225"/>
                </a:lnTo>
                <a:lnTo>
                  <a:pt x="1547" y="2264"/>
                </a:lnTo>
                <a:lnTo>
                  <a:pt x="1524" y="2299"/>
                </a:lnTo>
                <a:lnTo>
                  <a:pt x="1509" y="2320"/>
                </a:lnTo>
                <a:lnTo>
                  <a:pt x="1496" y="2336"/>
                </a:lnTo>
                <a:lnTo>
                  <a:pt x="1480" y="2348"/>
                </a:lnTo>
                <a:lnTo>
                  <a:pt x="1462" y="2359"/>
                </a:lnTo>
                <a:lnTo>
                  <a:pt x="1441" y="2367"/>
                </a:lnTo>
                <a:lnTo>
                  <a:pt x="1416" y="2373"/>
                </a:lnTo>
                <a:lnTo>
                  <a:pt x="1386" y="2377"/>
                </a:lnTo>
                <a:lnTo>
                  <a:pt x="1346" y="2382"/>
                </a:lnTo>
                <a:lnTo>
                  <a:pt x="1301" y="2386"/>
                </a:lnTo>
                <a:lnTo>
                  <a:pt x="1261" y="2391"/>
                </a:lnTo>
                <a:lnTo>
                  <a:pt x="1211" y="2398"/>
                </a:lnTo>
                <a:lnTo>
                  <a:pt x="1157" y="2407"/>
                </a:lnTo>
                <a:lnTo>
                  <a:pt x="1095" y="2416"/>
                </a:lnTo>
                <a:lnTo>
                  <a:pt x="1030" y="2425"/>
                </a:lnTo>
                <a:lnTo>
                  <a:pt x="959" y="2434"/>
                </a:lnTo>
                <a:lnTo>
                  <a:pt x="887" y="2442"/>
                </a:lnTo>
                <a:lnTo>
                  <a:pt x="813" y="2448"/>
                </a:lnTo>
                <a:lnTo>
                  <a:pt x="736" y="2451"/>
                </a:lnTo>
                <a:lnTo>
                  <a:pt x="661" y="2453"/>
                </a:lnTo>
                <a:lnTo>
                  <a:pt x="584" y="2450"/>
                </a:lnTo>
                <a:lnTo>
                  <a:pt x="511" y="2444"/>
                </a:lnTo>
                <a:lnTo>
                  <a:pt x="459" y="2434"/>
                </a:lnTo>
                <a:lnTo>
                  <a:pt x="414" y="2422"/>
                </a:lnTo>
                <a:lnTo>
                  <a:pt x="375" y="2407"/>
                </a:lnTo>
                <a:lnTo>
                  <a:pt x="342" y="2389"/>
                </a:lnTo>
                <a:lnTo>
                  <a:pt x="315" y="2368"/>
                </a:lnTo>
                <a:lnTo>
                  <a:pt x="291" y="2345"/>
                </a:lnTo>
                <a:lnTo>
                  <a:pt x="273" y="2321"/>
                </a:lnTo>
                <a:lnTo>
                  <a:pt x="259" y="2296"/>
                </a:lnTo>
                <a:lnTo>
                  <a:pt x="248" y="2270"/>
                </a:lnTo>
                <a:lnTo>
                  <a:pt x="241" y="2244"/>
                </a:lnTo>
                <a:lnTo>
                  <a:pt x="236" y="2219"/>
                </a:lnTo>
                <a:lnTo>
                  <a:pt x="235" y="2194"/>
                </a:lnTo>
                <a:lnTo>
                  <a:pt x="235" y="2172"/>
                </a:lnTo>
                <a:lnTo>
                  <a:pt x="238" y="2151"/>
                </a:lnTo>
                <a:lnTo>
                  <a:pt x="242" y="2131"/>
                </a:lnTo>
                <a:lnTo>
                  <a:pt x="247" y="2114"/>
                </a:lnTo>
                <a:lnTo>
                  <a:pt x="238" y="2110"/>
                </a:lnTo>
                <a:lnTo>
                  <a:pt x="227" y="2102"/>
                </a:lnTo>
                <a:lnTo>
                  <a:pt x="214" y="2093"/>
                </a:lnTo>
                <a:lnTo>
                  <a:pt x="199" y="2083"/>
                </a:lnTo>
                <a:lnTo>
                  <a:pt x="182" y="2067"/>
                </a:lnTo>
                <a:lnTo>
                  <a:pt x="166" y="2051"/>
                </a:lnTo>
                <a:lnTo>
                  <a:pt x="149" y="2031"/>
                </a:lnTo>
                <a:lnTo>
                  <a:pt x="134" y="2009"/>
                </a:lnTo>
                <a:lnTo>
                  <a:pt x="122" y="1983"/>
                </a:lnTo>
                <a:lnTo>
                  <a:pt x="111" y="1954"/>
                </a:lnTo>
                <a:lnTo>
                  <a:pt x="105" y="1924"/>
                </a:lnTo>
                <a:lnTo>
                  <a:pt x="105" y="1889"/>
                </a:lnTo>
                <a:lnTo>
                  <a:pt x="108" y="1853"/>
                </a:lnTo>
                <a:lnTo>
                  <a:pt x="119" y="1812"/>
                </a:lnTo>
                <a:lnTo>
                  <a:pt x="137" y="1770"/>
                </a:lnTo>
                <a:lnTo>
                  <a:pt x="134" y="1768"/>
                </a:lnTo>
                <a:lnTo>
                  <a:pt x="126" y="1762"/>
                </a:lnTo>
                <a:lnTo>
                  <a:pt x="116" y="1753"/>
                </a:lnTo>
                <a:lnTo>
                  <a:pt x="104" y="1740"/>
                </a:lnTo>
                <a:lnTo>
                  <a:pt x="89" y="1725"/>
                </a:lnTo>
                <a:lnTo>
                  <a:pt x="74" y="1705"/>
                </a:lnTo>
                <a:lnTo>
                  <a:pt x="59" y="1682"/>
                </a:lnTo>
                <a:lnTo>
                  <a:pt x="45" y="1658"/>
                </a:lnTo>
                <a:lnTo>
                  <a:pt x="35" y="1633"/>
                </a:lnTo>
                <a:lnTo>
                  <a:pt x="27" y="1604"/>
                </a:lnTo>
                <a:lnTo>
                  <a:pt x="24" y="1572"/>
                </a:lnTo>
                <a:lnTo>
                  <a:pt x="27" y="1540"/>
                </a:lnTo>
                <a:lnTo>
                  <a:pt x="36" y="1506"/>
                </a:lnTo>
                <a:lnTo>
                  <a:pt x="54" y="1471"/>
                </a:lnTo>
                <a:lnTo>
                  <a:pt x="80" y="1435"/>
                </a:lnTo>
                <a:lnTo>
                  <a:pt x="114" y="1397"/>
                </a:lnTo>
                <a:lnTo>
                  <a:pt x="111" y="1395"/>
                </a:lnTo>
                <a:lnTo>
                  <a:pt x="104" y="1388"/>
                </a:lnTo>
                <a:lnTo>
                  <a:pt x="92" y="1377"/>
                </a:lnTo>
                <a:lnTo>
                  <a:pt x="77" y="1364"/>
                </a:lnTo>
                <a:lnTo>
                  <a:pt x="60" y="1347"/>
                </a:lnTo>
                <a:lnTo>
                  <a:pt x="44" y="1326"/>
                </a:lnTo>
                <a:lnTo>
                  <a:pt x="29" y="1303"/>
                </a:lnTo>
                <a:lnTo>
                  <a:pt x="15" y="1279"/>
                </a:lnTo>
                <a:lnTo>
                  <a:pt x="6" y="1252"/>
                </a:lnTo>
                <a:lnTo>
                  <a:pt x="0" y="1225"/>
                </a:lnTo>
                <a:lnTo>
                  <a:pt x="1" y="1195"/>
                </a:lnTo>
                <a:lnTo>
                  <a:pt x="9" y="1164"/>
                </a:lnTo>
                <a:lnTo>
                  <a:pt x="26" y="1134"/>
                </a:lnTo>
                <a:lnTo>
                  <a:pt x="51" y="1104"/>
                </a:lnTo>
                <a:lnTo>
                  <a:pt x="83" y="1077"/>
                </a:lnTo>
                <a:lnTo>
                  <a:pt x="116" y="1059"/>
                </a:lnTo>
                <a:lnTo>
                  <a:pt x="151" y="1047"/>
                </a:lnTo>
                <a:lnTo>
                  <a:pt x="187" y="1039"/>
                </a:lnTo>
                <a:lnTo>
                  <a:pt x="223" y="1038"/>
                </a:lnTo>
                <a:lnTo>
                  <a:pt x="261" y="1039"/>
                </a:lnTo>
                <a:lnTo>
                  <a:pt x="297" y="1042"/>
                </a:lnTo>
                <a:lnTo>
                  <a:pt x="334" y="1048"/>
                </a:lnTo>
                <a:lnTo>
                  <a:pt x="370" y="1056"/>
                </a:lnTo>
                <a:lnTo>
                  <a:pt x="405" y="1062"/>
                </a:lnTo>
                <a:lnTo>
                  <a:pt x="440" y="1066"/>
                </a:lnTo>
                <a:lnTo>
                  <a:pt x="473" y="1069"/>
                </a:lnTo>
                <a:lnTo>
                  <a:pt x="505" y="1068"/>
                </a:lnTo>
                <a:lnTo>
                  <a:pt x="535" y="1063"/>
                </a:lnTo>
                <a:lnTo>
                  <a:pt x="580" y="1051"/>
                </a:lnTo>
                <a:lnTo>
                  <a:pt x="617" y="1039"/>
                </a:lnTo>
                <a:lnTo>
                  <a:pt x="649" y="1030"/>
                </a:lnTo>
                <a:lnTo>
                  <a:pt x="675" y="1021"/>
                </a:lnTo>
                <a:lnTo>
                  <a:pt x="699" y="1015"/>
                </a:lnTo>
                <a:lnTo>
                  <a:pt x="721" y="1012"/>
                </a:lnTo>
                <a:lnTo>
                  <a:pt x="744" y="1010"/>
                </a:lnTo>
                <a:lnTo>
                  <a:pt x="768" y="1012"/>
                </a:lnTo>
                <a:lnTo>
                  <a:pt x="770" y="1010"/>
                </a:lnTo>
                <a:lnTo>
                  <a:pt x="776" y="1003"/>
                </a:lnTo>
                <a:lnTo>
                  <a:pt x="783" y="994"/>
                </a:lnTo>
                <a:lnTo>
                  <a:pt x="794" y="980"/>
                </a:lnTo>
                <a:lnTo>
                  <a:pt x="804" y="962"/>
                </a:lnTo>
                <a:lnTo>
                  <a:pt x="813" y="942"/>
                </a:lnTo>
                <a:lnTo>
                  <a:pt x="821" y="920"/>
                </a:lnTo>
                <a:lnTo>
                  <a:pt x="827" y="894"/>
                </a:lnTo>
                <a:lnTo>
                  <a:pt x="828" y="865"/>
                </a:lnTo>
                <a:lnTo>
                  <a:pt x="825" y="835"/>
                </a:lnTo>
                <a:lnTo>
                  <a:pt x="818" y="803"/>
                </a:lnTo>
                <a:lnTo>
                  <a:pt x="803" y="770"/>
                </a:lnTo>
                <a:lnTo>
                  <a:pt x="780" y="736"/>
                </a:lnTo>
                <a:lnTo>
                  <a:pt x="750" y="699"/>
                </a:lnTo>
                <a:lnTo>
                  <a:pt x="706" y="652"/>
                </a:lnTo>
                <a:lnTo>
                  <a:pt x="666" y="604"/>
                </a:lnTo>
                <a:lnTo>
                  <a:pt x="628" y="557"/>
                </a:lnTo>
                <a:lnTo>
                  <a:pt x="596" y="510"/>
                </a:lnTo>
                <a:lnTo>
                  <a:pt x="569" y="462"/>
                </a:lnTo>
                <a:lnTo>
                  <a:pt x="548" y="415"/>
                </a:lnTo>
                <a:lnTo>
                  <a:pt x="532" y="367"/>
                </a:lnTo>
                <a:lnTo>
                  <a:pt x="524" y="319"/>
                </a:lnTo>
                <a:lnTo>
                  <a:pt x="523" y="270"/>
                </a:lnTo>
                <a:lnTo>
                  <a:pt x="529" y="221"/>
                </a:lnTo>
                <a:lnTo>
                  <a:pt x="544" y="171"/>
                </a:lnTo>
                <a:lnTo>
                  <a:pt x="568" y="121"/>
                </a:lnTo>
                <a:lnTo>
                  <a:pt x="601" y="71"/>
                </a:lnTo>
                <a:lnTo>
                  <a:pt x="645" y="20"/>
                </a:lnTo>
                <a:lnTo>
                  <a:pt x="648" y="18"/>
                </a:lnTo>
                <a:lnTo>
                  <a:pt x="654" y="14"/>
                </a:lnTo>
                <a:lnTo>
                  <a:pt x="663" y="8"/>
                </a:lnTo>
                <a:lnTo>
                  <a:pt x="675" y="3"/>
                </a:lnTo>
                <a:lnTo>
                  <a:pt x="690"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Rettangolo 6"/>
          <p:cNvSpPr/>
          <p:nvPr/>
        </p:nvSpPr>
        <p:spPr>
          <a:xfrm>
            <a:off x="1461921" y="3886827"/>
            <a:ext cx="2462006" cy="954107"/>
          </a:xfrm>
          <a:prstGeom prst="rect">
            <a:avLst/>
          </a:prstGeom>
        </p:spPr>
        <p:txBody>
          <a:bodyPr wrap="square">
            <a:spAutoFit/>
          </a:bodyPr>
          <a:lstStyle/>
          <a:p>
            <a:r>
              <a:rPr lang="en-US" sz="1400" dirty="0" smtClean="0">
                <a:solidFill>
                  <a:schemeClr val="tx1">
                    <a:lumMod val="65000"/>
                    <a:lumOff val="35000"/>
                  </a:schemeClr>
                </a:solidFill>
                <a:latin typeface="Arial" pitchFamily="34" charset="0"/>
                <a:cs typeface="Arial" pitchFamily="34" charset="0"/>
              </a:rPr>
              <a:t>• High Efficiency</a:t>
            </a:r>
          </a:p>
          <a:p>
            <a:r>
              <a:rPr lang="en-US" sz="1400" dirty="0" smtClean="0">
                <a:solidFill>
                  <a:schemeClr val="tx1">
                    <a:lumMod val="65000"/>
                    <a:lumOff val="35000"/>
                  </a:schemeClr>
                </a:solidFill>
                <a:latin typeface="Arial" pitchFamily="34" charset="0"/>
                <a:cs typeface="Arial" pitchFamily="34" charset="0"/>
              </a:rPr>
              <a:t>• Free from CRM</a:t>
            </a:r>
          </a:p>
          <a:p>
            <a:r>
              <a:rPr lang="en-US" sz="1400" dirty="0" smtClean="0">
                <a:solidFill>
                  <a:schemeClr val="tx1">
                    <a:lumMod val="65000"/>
                    <a:lumOff val="35000"/>
                  </a:schemeClr>
                </a:solidFill>
                <a:latin typeface="Arial" pitchFamily="34" charset="0"/>
                <a:cs typeface="Arial" pitchFamily="34" charset="0"/>
              </a:rPr>
              <a:t>• Relative Low growth temperature (&lt;500 °C)</a:t>
            </a:r>
            <a:endParaRPr lang="en-US" sz="1400" dirty="0">
              <a:solidFill>
                <a:schemeClr val="tx1">
                  <a:lumMod val="65000"/>
                  <a:lumOff val="35000"/>
                </a:schemeClr>
              </a:solidFill>
              <a:latin typeface="Arial" pitchFamily="34" charset="0"/>
              <a:cs typeface="Arial" pitchFamily="34" charset="0"/>
            </a:endParaRPr>
          </a:p>
        </p:txBody>
      </p:sp>
      <p:sp>
        <p:nvSpPr>
          <p:cNvPr id="8" name="Rettangolo 7"/>
          <p:cNvSpPr/>
          <p:nvPr/>
        </p:nvSpPr>
        <p:spPr>
          <a:xfrm>
            <a:off x="4702416" y="3977285"/>
            <a:ext cx="2461871" cy="738664"/>
          </a:xfrm>
          <a:prstGeom prst="rect">
            <a:avLst/>
          </a:prstGeom>
        </p:spPr>
        <p:txBody>
          <a:bodyPr wrap="square">
            <a:spAutoFit/>
          </a:bodyPr>
          <a:lstStyle/>
          <a:p>
            <a:pPr lvl="0"/>
            <a:r>
              <a:rPr lang="en-US" sz="1400" dirty="0" smtClean="0">
                <a:solidFill>
                  <a:prstClr val="black">
                    <a:lumMod val="65000"/>
                    <a:lumOff val="35000"/>
                  </a:prstClr>
                </a:solidFill>
                <a:latin typeface="Arial" pitchFamily="34" charset="0"/>
                <a:cs typeface="Arial" pitchFamily="34" charset="0"/>
              </a:rPr>
              <a:t>• Low Thermal Stability</a:t>
            </a:r>
          </a:p>
          <a:p>
            <a:pPr lvl="0"/>
            <a:r>
              <a:rPr lang="en-US" sz="1400" dirty="0" smtClean="0">
                <a:solidFill>
                  <a:prstClr val="black">
                    <a:lumMod val="65000"/>
                    <a:lumOff val="35000"/>
                  </a:prstClr>
                </a:solidFill>
                <a:latin typeface="Arial" pitchFamily="34" charset="0"/>
                <a:cs typeface="Arial" pitchFamily="34" charset="0"/>
              </a:rPr>
              <a:t>• Generally working in solution (quenching effect)</a:t>
            </a:r>
            <a:endParaRPr lang="en-US" sz="1400" dirty="0">
              <a:solidFill>
                <a:prstClr val="black">
                  <a:lumMod val="65000"/>
                  <a:lumOff val="35000"/>
                </a:prstClr>
              </a:solidFill>
              <a:latin typeface="Arial" pitchFamily="34" charset="0"/>
              <a:cs typeface="Arial" pitchFamily="34" charset="0"/>
            </a:endParaRPr>
          </a:p>
        </p:txBody>
      </p:sp>
      <p:grpSp>
        <p:nvGrpSpPr>
          <p:cNvPr id="10" name="Group 5"/>
          <p:cNvGrpSpPr/>
          <p:nvPr/>
        </p:nvGrpSpPr>
        <p:grpSpPr>
          <a:xfrm>
            <a:off x="8457885" y="374977"/>
            <a:ext cx="622615" cy="521317"/>
            <a:chOff x="724759" y="4481661"/>
            <a:chExt cx="1361698" cy="1315360"/>
          </a:xfrm>
          <a:solidFill>
            <a:srgbClr val="FF0000"/>
          </a:solidFill>
        </p:grpSpPr>
        <p:sp>
          <p:nvSpPr>
            <p:cNvPr id="11"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2"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3"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4"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5"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grpSp>
        <p:nvGrpSpPr>
          <p:cNvPr id="16" name="Gruppo 15"/>
          <p:cNvGrpSpPr/>
          <p:nvPr/>
        </p:nvGrpSpPr>
        <p:grpSpPr>
          <a:xfrm>
            <a:off x="0" y="6309320"/>
            <a:ext cx="9144000" cy="527806"/>
            <a:chOff x="0" y="6309320"/>
            <a:chExt cx="9144000" cy="527806"/>
          </a:xfrm>
        </p:grpSpPr>
        <p:sp>
          <p:nvSpPr>
            <p:cNvPr id="17" name="CasellaDiTesto 1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9" name="Connettore 1 1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5964669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Organic</a:t>
            </a:r>
            <a:r>
              <a:rPr lang="it-IT" dirty="0" smtClean="0"/>
              <a:t> </a:t>
            </a:r>
            <a:r>
              <a:rPr lang="it-IT" dirty="0" err="1" smtClean="0"/>
              <a:t>Phosphors</a:t>
            </a:r>
            <a:endParaRPr lang="en-US" dirty="0"/>
          </a:p>
        </p:txBody>
      </p:sp>
      <p:graphicFrame>
        <p:nvGraphicFramePr>
          <p:cNvPr id="3" name="Oggetto 2"/>
          <p:cNvGraphicFramePr>
            <a:graphicFrameLocks noChangeAspect="1"/>
          </p:cNvGraphicFramePr>
          <p:nvPr>
            <p:extLst>
              <p:ext uri="{D42A27DB-BD31-4B8C-83A1-F6EECF244321}">
                <p14:modId xmlns:p14="http://schemas.microsoft.com/office/powerpoint/2010/main" val="3560231702"/>
              </p:ext>
            </p:extLst>
          </p:nvPr>
        </p:nvGraphicFramePr>
        <p:xfrm>
          <a:off x="835943" y="1124744"/>
          <a:ext cx="3587477" cy="2516721"/>
        </p:xfrm>
        <a:graphic>
          <a:graphicData uri="http://schemas.openxmlformats.org/presentationml/2006/ole">
            <mc:AlternateContent xmlns:mc="http://schemas.openxmlformats.org/markup-compatibility/2006">
              <mc:Choice xmlns:v="urn:schemas-microsoft-com:vml" Requires="v">
                <p:oleObj spid="_x0000_s19615" name="Graph" r:id="rId3" imgW="4145040" imgH="2900160" progId="Origin50.Graph">
                  <p:embed/>
                </p:oleObj>
              </mc:Choice>
              <mc:Fallback>
                <p:oleObj name="Graph" r:id="rId3" imgW="4145040" imgH="2900160" progId="Origin50.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943" y="1124744"/>
                        <a:ext cx="3587477" cy="2516721"/>
                      </a:xfrm>
                      <a:prstGeom prst="rect">
                        <a:avLst/>
                      </a:prstGeom>
                      <a:solidFill>
                        <a:schemeClr val="bg1"/>
                      </a:solidFill>
                      <a:ln>
                        <a:solidFill>
                          <a:schemeClr val="tx1"/>
                        </a:solidFill>
                      </a:ln>
                    </p:spPr>
                  </p:pic>
                </p:oleObj>
              </mc:Fallback>
            </mc:AlternateContent>
          </a:graphicData>
        </a:graphic>
      </p:graphicFrame>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11" name="Connettore 2 10"/>
          <p:cNvCxnSpPr/>
          <p:nvPr/>
        </p:nvCxnSpPr>
        <p:spPr>
          <a:xfrm>
            <a:off x="4067944" y="2204864"/>
            <a:ext cx="151216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9469"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3442" y="1331020"/>
            <a:ext cx="2034502" cy="1449908"/>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p:cNvSpPr txBox="1"/>
          <p:nvPr/>
        </p:nvSpPr>
        <p:spPr>
          <a:xfrm>
            <a:off x="6107264" y="2928154"/>
            <a:ext cx="1460272" cy="369332"/>
          </a:xfrm>
          <a:prstGeom prst="rect">
            <a:avLst/>
          </a:prstGeom>
          <a:noFill/>
        </p:spPr>
        <p:txBody>
          <a:bodyPr wrap="none" rtlCol="0">
            <a:spAutoFit/>
          </a:bodyPr>
          <a:lstStyle/>
          <a:p>
            <a:r>
              <a:rPr lang="it-IT" dirty="0" err="1" smtClean="0"/>
              <a:t>Exc</a:t>
            </a:r>
            <a:r>
              <a:rPr lang="it-IT" dirty="0" smtClean="0"/>
              <a:t>. 365 nm!!</a:t>
            </a:r>
            <a:endParaRPr lang="en-US" dirty="0"/>
          </a:p>
        </p:txBody>
      </p:sp>
      <p:pic>
        <p:nvPicPr>
          <p:cNvPr id="19474"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2986" y="4205351"/>
            <a:ext cx="2135684" cy="20476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ggetto 12"/>
          <p:cNvGraphicFramePr>
            <a:graphicFrameLocks noChangeAspect="1"/>
          </p:cNvGraphicFramePr>
          <p:nvPr>
            <p:extLst>
              <p:ext uri="{D42A27DB-BD31-4B8C-83A1-F6EECF244321}">
                <p14:modId xmlns:p14="http://schemas.microsoft.com/office/powerpoint/2010/main" val="3587213303"/>
              </p:ext>
            </p:extLst>
          </p:nvPr>
        </p:nvGraphicFramePr>
        <p:xfrm>
          <a:off x="1115616" y="3861048"/>
          <a:ext cx="3456384" cy="2418542"/>
        </p:xfrm>
        <a:graphic>
          <a:graphicData uri="http://schemas.openxmlformats.org/presentationml/2006/ole">
            <mc:AlternateContent xmlns:mc="http://schemas.openxmlformats.org/markup-compatibility/2006">
              <mc:Choice xmlns:v="urn:schemas-microsoft-com:vml" Requires="v">
                <p:oleObj spid="_x0000_s19616" name="Graph" r:id="rId7" imgW="4145040" imgH="2900160" progId="Origin50.Graph">
                  <p:embed/>
                </p:oleObj>
              </mc:Choice>
              <mc:Fallback>
                <p:oleObj name="Graph" r:id="rId7" imgW="4145040" imgH="2900160" progId="Origin50.Graph">
                  <p:embed/>
                  <p:pic>
                    <p:nvPicPr>
                      <p:cNvPr id="0" name=""/>
                      <p:cNvPicPr/>
                      <p:nvPr/>
                    </p:nvPicPr>
                    <p:blipFill>
                      <a:blip r:embed="rId8"/>
                      <a:stretch>
                        <a:fillRect/>
                      </a:stretch>
                    </p:blipFill>
                    <p:spPr>
                      <a:xfrm>
                        <a:off x="1115616" y="3861048"/>
                        <a:ext cx="3456384" cy="2418542"/>
                      </a:xfrm>
                      <a:prstGeom prst="rect">
                        <a:avLst/>
                      </a:prstGeom>
                    </p:spPr>
                  </p:pic>
                </p:oleObj>
              </mc:Fallback>
            </mc:AlternateContent>
          </a:graphicData>
        </a:graphic>
      </p:graphicFrame>
      <p:cxnSp>
        <p:nvCxnSpPr>
          <p:cNvPr id="14" name="Connettore 2 13"/>
          <p:cNvCxnSpPr/>
          <p:nvPr/>
        </p:nvCxnSpPr>
        <p:spPr>
          <a:xfrm flipH="1">
            <a:off x="4427984" y="5229200"/>
            <a:ext cx="134157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nvGrpSpPr>
          <p:cNvPr id="16" name="Group 5"/>
          <p:cNvGrpSpPr/>
          <p:nvPr/>
        </p:nvGrpSpPr>
        <p:grpSpPr>
          <a:xfrm>
            <a:off x="8457885" y="374977"/>
            <a:ext cx="622615" cy="521317"/>
            <a:chOff x="724759" y="4481661"/>
            <a:chExt cx="1361698" cy="1315360"/>
          </a:xfrm>
          <a:solidFill>
            <a:srgbClr val="FF0000"/>
          </a:solidFill>
        </p:grpSpPr>
        <p:sp>
          <p:nvSpPr>
            <p:cNvPr id="17"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8"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9"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20"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21"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grpSp>
        <p:nvGrpSpPr>
          <p:cNvPr id="22" name="Gruppo 21"/>
          <p:cNvGrpSpPr/>
          <p:nvPr/>
        </p:nvGrpSpPr>
        <p:grpSpPr>
          <a:xfrm>
            <a:off x="0" y="6309320"/>
            <a:ext cx="9144000" cy="527806"/>
            <a:chOff x="0" y="6309320"/>
            <a:chExt cx="9144000" cy="527806"/>
          </a:xfrm>
        </p:grpSpPr>
        <p:sp>
          <p:nvSpPr>
            <p:cNvPr id="23" name="CasellaDiTesto 22"/>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4" name="Immagine 23"/>
            <p:cNvPicPr>
              <a:picLocks noChangeAspect="1"/>
            </p:cNvPicPr>
            <p:nvPr/>
          </p:nvPicPr>
          <p:blipFill rotWithShape="1">
            <a:blip r:embed="rId9"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25" name="Connettore 1 24"/>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92116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74"/>
                                        </p:tgtEl>
                                        <p:attrNameLst>
                                          <p:attrName>style.visibility</p:attrName>
                                        </p:attrNameLst>
                                      </p:cBhvr>
                                      <p:to>
                                        <p:strVal val="visible"/>
                                      </p:to>
                                    </p:set>
                                    <p:animEffect transition="in" filter="fade">
                                      <p:cBhvr>
                                        <p:cTn id="7" dur="500"/>
                                        <p:tgtEl>
                                          <p:spTgt spid="1947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Organic</a:t>
            </a:r>
            <a:r>
              <a:rPr lang="it-IT" dirty="0" smtClean="0"/>
              <a:t> </a:t>
            </a:r>
            <a:r>
              <a:rPr lang="it-IT" dirty="0" err="1" smtClean="0"/>
              <a:t>Phosphors</a:t>
            </a:r>
            <a:endParaRPr lang="en-US" dirty="0"/>
          </a:p>
        </p:txBody>
      </p:sp>
      <p:graphicFrame>
        <p:nvGraphicFramePr>
          <p:cNvPr id="3" name="Oggetto 2"/>
          <p:cNvGraphicFramePr>
            <a:graphicFrameLocks noChangeAspect="1"/>
          </p:cNvGraphicFramePr>
          <p:nvPr>
            <p:extLst>
              <p:ext uri="{D42A27DB-BD31-4B8C-83A1-F6EECF244321}">
                <p14:modId xmlns:p14="http://schemas.microsoft.com/office/powerpoint/2010/main" val="4139820569"/>
              </p:ext>
            </p:extLst>
          </p:nvPr>
        </p:nvGraphicFramePr>
        <p:xfrm>
          <a:off x="467544" y="2852936"/>
          <a:ext cx="2060442" cy="987549"/>
        </p:xfrm>
        <a:graphic>
          <a:graphicData uri="http://schemas.openxmlformats.org/presentationml/2006/ole">
            <mc:AlternateContent xmlns:mc="http://schemas.openxmlformats.org/markup-compatibility/2006">
              <mc:Choice xmlns:v="urn:schemas-microsoft-com:vml" Requires="v">
                <p:oleObj spid="_x0000_s22826" r:id="rId3" imgW="2418302" imgH="1168646" progId="ChemDraw.Document.6.0">
                  <p:embed/>
                </p:oleObj>
              </mc:Choice>
              <mc:Fallback>
                <p:oleObj r:id="rId3" imgW="2418302" imgH="1168646" progId="ChemDraw.Document.6.0">
                  <p:embed/>
                  <p:pic>
                    <p:nvPicPr>
                      <p:cNvPr id="0" name="Ogget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852936"/>
                        <a:ext cx="2060442" cy="987549"/>
                      </a:xfrm>
                      <a:prstGeom prst="rect">
                        <a:avLst/>
                      </a:prstGeom>
                      <a:solidFill>
                        <a:schemeClr val="bg1"/>
                      </a:solidFill>
                      <a:ln>
                        <a:solidFill>
                          <a:schemeClr val="tx1"/>
                        </a:solidFill>
                      </a:ln>
                      <a:extLst/>
                    </p:spPr>
                  </p:pic>
                </p:oleObj>
              </mc:Fallback>
            </mc:AlternateContent>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val="2983671921"/>
              </p:ext>
            </p:extLst>
          </p:nvPr>
        </p:nvGraphicFramePr>
        <p:xfrm>
          <a:off x="2546312" y="1700807"/>
          <a:ext cx="2025688" cy="1025665"/>
        </p:xfrm>
        <a:graphic>
          <a:graphicData uri="http://schemas.openxmlformats.org/presentationml/2006/ole">
            <mc:AlternateContent xmlns:mc="http://schemas.openxmlformats.org/markup-compatibility/2006">
              <mc:Choice xmlns:v="urn:schemas-microsoft-com:vml" Requires="v">
                <p:oleObj spid="_x0000_s22827" r:id="rId5" imgW="2207776" imgH="1153144" progId="ChemDraw.Document.6.0">
                  <p:embed/>
                </p:oleObj>
              </mc:Choice>
              <mc:Fallback>
                <p:oleObj r:id="rId5" imgW="2207776" imgH="1153144" progId="ChemDraw.Document.6.0">
                  <p:embed/>
                  <p:pic>
                    <p:nvPicPr>
                      <p:cNvPr id="0" name="Oggetto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6312" y="1700807"/>
                        <a:ext cx="2025688" cy="1025665"/>
                      </a:xfrm>
                      <a:prstGeom prst="rect">
                        <a:avLst/>
                      </a:prstGeom>
                      <a:solidFill>
                        <a:schemeClr val="bg1"/>
                      </a:solidFill>
                      <a:ln>
                        <a:solidFill>
                          <a:schemeClr val="tx1"/>
                        </a:solidFill>
                      </a:ln>
                      <a:extLst/>
                    </p:spPr>
                  </p:pic>
                </p:oleObj>
              </mc:Fallback>
            </mc:AlternateContent>
          </a:graphicData>
        </a:graphic>
      </p:graphicFrame>
      <p:graphicFrame>
        <p:nvGraphicFramePr>
          <p:cNvPr id="5" name="Oggetto 4"/>
          <p:cNvGraphicFramePr>
            <a:graphicFrameLocks noChangeAspect="1"/>
          </p:cNvGraphicFramePr>
          <p:nvPr>
            <p:extLst>
              <p:ext uri="{D42A27DB-BD31-4B8C-83A1-F6EECF244321}">
                <p14:modId xmlns:p14="http://schemas.microsoft.com/office/powerpoint/2010/main" val="4054062481"/>
              </p:ext>
            </p:extLst>
          </p:nvPr>
        </p:nvGraphicFramePr>
        <p:xfrm>
          <a:off x="467544" y="1700808"/>
          <a:ext cx="2054672" cy="1040507"/>
        </p:xfrm>
        <a:graphic>
          <a:graphicData uri="http://schemas.openxmlformats.org/presentationml/2006/ole">
            <mc:AlternateContent xmlns:mc="http://schemas.openxmlformats.org/markup-compatibility/2006">
              <mc:Choice xmlns:v="urn:schemas-microsoft-com:vml" Requires="v">
                <p:oleObj spid="_x0000_s22828" r:id="rId7" imgW="2216777" imgH="1155144" progId="ChemDraw.Document.6.0">
                  <p:embed/>
                </p:oleObj>
              </mc:Choice>
              <mc:Fallback>
                <p:oleObj r:id="rId7" imgW="2216777" imgH="1155144" progId="ChemDraw.Document.6.0">
                  <p:embed/>
                  <p:pic>
                    <p:nvPicPr>
                      <p:cNvPr id="0" name="Oggetto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1700808"/>
                        <a:ext cx="2054672" cy="1040507"/>
                      </a:xfrm>
                      <a:prstGeom prst="rect">
                        <a:avLst/>
                      </a:prstGeom>
                      <a:solidFill>
                        <a:schemeClr val="bg1"/>
                      </a:solidFill>
                      <a:ln>
                        <a:solidFill>
                          <a:schemeClr val="tx1"/>
                        </a:solidFill>
                      </a:ln>
                      <a:extLst/>
                    </p:spPr>
                  </p:pic>
                </p:oleObj>
              </mc:Fallback>
            </mc:AlternateContent>
          </a:graphicData>
        </a:graphic>
      </p:graphicFrame>
      <p:sp>
        <p:nvSpPr>
          <p:cNvPr id="6"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5"/>
          <p:cNvGrpSpPr/>
          <p:nvPr/>
        </p:nvGrpSpPr>
        <p:grpSpPr>
          <a:xfrm>
            <a:off x="8457885" y="374977"/>
            <a:ext cx="622615" cy="521317"/>
            <a:chOff x="724759" y="4481661"/>
            <a:chExt cx="1361698" cy="1315360"/>
          </a:xfrm>
          <a:solidFill>
            <a:srgbClr val="FF0000"/>
          </a:solidFill>
        </p:grpSpPr>
        <p:sp>
          <p:nvSpPr>
            <p:cNvPr id="15"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6"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7"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8"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9"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graphicFrame>
        <p:nvGraphicFramePr>
          <p:cNvPr id="20" name="Oggetto 19"/>
          <p:cNvGraphicFramePr>
            <a:graphicFrameLocks noChangeAspect="1"/>
          </p:cNvGraphicFramePr>
          <p:nvPr>
            <p:extLst>
              <p:ext uri="{D42A27DB-BD31-4B8C-83A1-F6EECF244321}">
                <p14:modId xmlns:p14="http://schemas.microsoft.com/office/powerpoint/2010/main" val="1565226184"/>
              </p:ext>
            </p:extLst>
          </p:nvPr>
        </p:nvGraphicFramePr>
        <p:xfrm>
          <a:off x="4613308" y="928272"/>
          <a:ext cx="4143375" cy="2905125"/>
        </p:xfrm>
        <a:graphic>
          <a:graphicData uri="http://schemas.openxmlformats.org/presentationml/2006/ole">
            <mc:AlternateContent xmlns:mc="http://schemas.openxmlformats.org/markup-compatibility/2006">
              <mc:Choice xmlns:v="urn:schemas-microsoft-com:vml" Requires="v">
                <p:oleObj spid="_x0000_s22829" name="Graph" r:id="rId9" imgW="4145040" imgH="2900362" progId="Origin50.Graph">
                  <p:embed/>
                </p:oleObj>
              </mc:Choice>
              <mc:Fallback>
                <p:oleObj name="Graph" r:id="rId9" imgW="4145040" imgH="2900362" progId="Origin50.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3308" y="928272"/>
                        <a:ext cx="4143375" cy="2905125"/>
                      </a:xfrm>
                      <a:prstGeom prst="rect">
                        <a:avLst/>
                      </a:prstGeom>
                      <a:solidFill>
                        <a:schemeClr val="bg1"/>
                      </a:solidFill>
                      <a:ln>
                        <a:solidFill>
                          <a:schemeClr val="tx1"/>
                        </a:solidFill>
                      </a:ln>
                      <a:extLst/>
                    </p:spPr>
                  </p:pic>
                </p:oleObj>
              </mc:Fallback>
            </mc:AlternateContent>
          </a:graphicData>
        </a:graphic>
      </p:graphicFrame>
      <p:sp>
        <p:nvSpPr>
          <p:cNvPr id="22" name="CasellaDiTesto 21"/>
          <p:cNvSpPr txBox="1"/>
          <p:nvPr/>
        </p:nvSpPr>
        <p:spPr>
          <a:xfrm>
            <a:off x="1403648" y="883982"/>
            <a:ext cx="2793009" cy="523220"/>
          </a:xfrm>
          <a:prstGeom prst="rect">
            <a:avLst/>
          </a:prstGeom>
          <a:solidFill>
            <a:schemeClr val="bg1"/>
          </a:solidFill>
          <a:ln>
            <a:solidFill>
              <a:schemeClr val="tx1"/>
            </a:solidFill>
          </a:ln>
        </p:spPr>
        <p:txBody>
          <a:bodyPr wrap="none" rtlCol="0">
            <a:spAutoFit/>
          </a:bodyPr>
          <a:lstStyle/>
          <a:p>
            <a:r>
              <a:rPr lang="it-IT" sz="2800" dirty="0" err="1" smtClean="0"/>
              <a:t>Excitation</a:t>
            </a:r>
            <a:r>
              <a:rPr lang="it-IT" sz="2800" dirty="0" smtClean="0"/>
              <a:t> 405 nm</a:t>
            </a:r>
            <a:endParaRPr lang="en-US" sz="2800" dirty="0"/>
          </a:p>
        </p:txBody>
      </p:sp>
      <p:graphicFrame>
        <p:nvGraphicFramePr>
          <p:cNvPr id="23" name="Oggetto 22"/>
          <p:cNvGraphicFramePr>
            <a:graphicFrameLocks noChangeAspect="1"/>
          </p:cNvGraphicFramePr>
          <p:nvPr>
            <p:extLst>
              <p:ext uri="{D42A27DB-BD31-4B8C-83A1-F6EECF244321}">
                <p14:modId xmlns:p14="http://schemas.microsoft.com/office/powerpoint/2010/main" val="1069804064"/>
              </p:ext>
            </p:extLst>
          </p:nvPr>
        </p:nvGraphicFramePr>
        <p:xfrm>
          <a:off x="4660714" y="3811142"/>
          <a:ext cx="4143375" cy="2905125"/>
        </p:xfrm>
        <a:graphic>
          <a:graphicData uri="http://schemas.openxmlformats.org/presentationml/2006/ole">
            <mc:AlternateContent xmlns:mc="http://schemas.openxmlformats.org/markup-compatibility/2006">
              <mc:Choice xmlns:v="urn:schemas-microsoft-com:vml" Requires="v">
                <p:oleObj spid="_x0000_s22830" name="Graph" r:id="rId11" imgW="4145040" imgH="2900362" progId="Origin50.Graph">
                  <p:embed/>
                </p:oleObj>
              </mc:Choice>
              <mc:Fallback>
                <p:oleObj name="Graph" r:id="rId11" imgW="4145040" imgH="2900362" progId="Origin50.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60714" y="3811142"/>
                        <a:ext cx="4143375" cy="2905125"/>
                      </a:xfrm>
                      <a:prstGeom prst="rect">
                        <a:avLst/>
                      </a:prstGeom>
                      <a:solidFill>
                        <a:schemeClr val="bg1"/>
                      </a:solidFill>
                      <a:ln>
                        <a:solidFill>
                          <a:schemeClr val="tx1"/>
                        </a:solidFill>
                      </a:ln>
                      <a:extLst/>
                    </p:spPr>
                  </p:pic>
                </p:oleObj>
              </mc:Fallback>
            </mc:AlternateContent>
          </a:graphicData>
        </a:graphic>
      </p:graphicFrame>
      <p:sp>
        <p:nvSpPr>
          <p:cNvPr id="24" name="CasellaDiTesto 23"/>
          <p:cNvSpPr txBox="1"/>
          <p:nvPr/>
        </p:nvSpPr>
        <p:spPr>
          <a:xfrm>
            <a:off x="1744324" y="4038844"/>
            <a:ext cx="2793009" cy="523220"/>
          </a:xfrm>
          <a:prstGeom prst="rect">
            <a:avLst/>
          </a:prstGeom>
          <a:solidFill>
            <a:schemeClr val="bg1"/>
          </a:solidFill>
          <a:ln>
            <a:solidFill>
              <a:schemeClr val="tx1"/>
            </a:solidFill>
          </a:ln>
        </p:spPr>
        <p:txBody>
          <a:bodyPr wrap="none" rtlCol="0">
            <a:spAutoFit/>
          </a:bodyPr>
          <a:lstStyle/>
          <a:p>
            <a:r>
              <a:rPr lang="it-IT" sz="2800" dirty="0" err="1" smtClean="0"/>
              <a:t>Excitation</a:t>
            </a:r>
            <a:r>
              <a:rPr lang="it-IT" sz="2800" dirty="0" smtClean="0"/>
              <a:t> 450 nm</a:t>
            </a:r>
            <a:endParaRPr lang="en-US" sz="2800" dirty="0"/>
          </a:p>
        </p:txBody>
      </p:sp>
      <p:grpSp>
        <p:nvGrpSpPr>
          <p:cNvPr id="21" name="Gruppo 20"/>
          <p:cNvGrpSpPr/>
          <p:nvPr/>
        </p:nvGrpSpPr>
        <p:grpSpPr>
          <a:xfrm>
            <a:off x="0" y="6309320"/>
            <a:ext cx="9144000" cy="527806"/>
            <a:chOff x="0" y="6309320"/>
            <a:chExt cx="9144000" cy="527806"/>
          </a:xfrm>
        </p:grpSpPr>
        <p:cxnSp>
          <p:nvCxnSpPr>
            <p:cNvPr id="27" name="Connettore 1 26"/>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sp>
          <p:nvSpPr>
            <p:cNvPr id="25" name="CasellaDiTesto 24"/>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6" name="Immagine 25"/>
            <p:cNvPicPr>
              <a:picLocks noChangeAspect="1"/>
            </p:cNvPicPr>
            <p:nvPr/>
          </p:nvPicPr>
          <p:blipFill rotWithShape="1">
            <a:blip r:embed="rId1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grpSp>
    </p:spTree>
    <p:extLst>
      <p:ext uri="{BB962C8B-B14F-4D97-AF65-F5344CB8AC3E}">
        <p14:creationId xmlns:p14="http://schemas.microsoft.com/office/powerpoint/2010/main" val="38765002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4301"/>
            <a:ext cx="4978896" cy="812801"/>
          </a:xfrm>
          <a:solidFill>
            <a:schemeClr val="bg1"/>
          </a:solidFill>
          <a:ln>
            <a:solidFill>
              <a:schemeClr val="tx1"/>
            </a:solidFill>
          </a:ln>
        </p:spPr>
        <p:txBody>
          <a:bodyPr/>
          <a:lstStyle/>
          <a:p>
            <a:r>
              <a:rPr lang="it-IT" dirty="0" err="1"/>
              <a:t>Organic</a:t>
            </a:r>
            <a:r>
              <a:rPr lang="it-IT" dirty="0"/>
              <a:t> </a:t>
            </a:r>
            <a:r>
              <a:rPr lang="it-IT" dirty="0" err="1"/>
              <a:t>Phosphors</a:t>
            </a:r>
            <a:endParaRPr lang="en-US" dirty="0"/>
          </a:p>
        </p:txBody>
      </p:sp>
      <p:pic>
        <p:nvPicPr>
          <p:cNvPr id="3" name="Immagine 2"/>
          <p:cNvPicPr/>
          <p:nvPr/>
        </p:nvPicPr>
        <p:blipFill>
          <a:blip r:embed="rId3"/>
          <a:stretch>
            <a:fillRect/>
          </a:stretch>
        </p:blipFill>
        <p:spPr>
          <a:xfrm>
            <a:off x="899593" y="1821135"/>
            <a:ext cx="2520280" cy="1224136"/>
          </a:xfrm>
          <a:prstGeom prst="rect">
            <a:avLst/>
          </a:prstGeom>
        </p:spPr>
      </p:pic>
      <p:pic>
        <p:nvPicPr>
          <p:cNvPr id="4" name="Immagine 3"/>
          <p:cNvPicPr/>
          <p:nvPr/>
        </p:nvPicPr>
        <p:blipFill>
          <a:blip r:embed="rId4"/>
          <a:stretch>
            <a:fillRect/>
          </a:stretch>
        </p:blipFill>
        <p:spPr>
          <a:xfrm>
            <a:off x="3419873" y="1768423"/>
            <a:ext cx="2448361" cy="1329560"/>
          </a:xfrm>
          <a:prstGeom prst="rect">
            <a:avLst/>
          </a:prstGeom>
        </p:spPr>
      </p:pic>
      <p:pic>
        <p:nvPicPr>
          <p:cNvPr id="5" name="Immagine 4"/>
          <p:cNvPicPr/>
          <p:nvPr/>
        </p:nvPicPr>
        <p:blipFill>
          <a:blip r:embed="rId5"/>
          <a:stretch>
            <a:fillRect/>
          </a:stretch>
        </p:blipFill>
        <p:spPr>
          <a:xfrm>
            <a:off x="5860898" y="1768423"/>
            <a:ext cx="2599533" cy="1322005"/>
          </a:xfrm>
          <a:prstGeom prst="rect">
            <a:avLst/>
          </a:prstGeom>
        </p:spPr>
      </p:pic>
      <p:pic>
        <p:nvPicPr>
          <p:cNvPr id="6" name="Immagine 5"/>
          <p:cNvPicPr/>
          <p:nvPr/>
        </p:nvPicPr>
        <p:blipFill>
          <a:blip r:embed="rId6"/>
          <a:stretch>
            <a:fillRect/>
          </a:stretch>
        </p:blipFill>
        <p:spPr>
          <a:xfrm>
            <a:off x="2915815" y="3140968"/>
            <a:ext cx="3286019" cy="33503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7" name="Oggetto 6"/>
          <p:cNvGraphicFramePr>
            <a:graphicFrameLocks noChangeAspect="1"/>
          </p:cNvGraphicFramePr>
          <p:nvPr>
            <p:extLst>
              <p:ext uri="{D42A27DB-BD31-4B8C-83A1-F6EECF244321}">
                <p14:modId xmlns:p14="http://schemas.microsoft.com/office/powerpoint/2010/main" val="557260593"/>
              </p:ext>
            </p:extLst>
          </p:nvPr>
        </p:nvGraphicFramePr>
        <p:xfrm>
          <a:off x="645458" y="1005180"/>
          <a:ext cx="1485900" cy="752475"/>
        </p:xfrm>
        <a:graphic>
          <a:graphicData uri="http://schemas.openxmlformats.org/presentationml/2006/ole">
            <mc:AlternateContent xmlns:mc="http://schemas.openxmlformats.org/markup-compatibility/2006">
              <mc:Choice xmlns:v="urn:schemas-microsoft-com:vml" Requires="v">
                <p:oleObj spid="_x0000_s24710" r:id="rId7" imgW="2216777" imgH="1155144" progId="ChemDraw.Document.6.0">
                  <p:embed/>
                </p:oleObj>
              </mc:Choice>
              <mc:Fallback>
                <p:oleObj r:id="rId7" imgW="2216777" imgH="1155144" progId="ChemDraw.Document.6.0">
                  <p:embed/>
                  <p:pic>
                    <p:nvPicPr>
                      <p:cNvPr id="0" name="Oggetto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458" y="1005180"/>
                        <a:ext cx="1485900" cy="752475"/>
                      </a:xfrm>
                      <a:prstGeom prst="rect">
                        <a:avLst/>
                      </a:prstGeom>
                      <a:solidFill>
                        <a:schemeClr val="bg1"/>
                      </a:solidFill>
                      <a:ln>
                        <a:solidFill>
                          <a:schemeClr val="tx1"/>
                        </a:solidFill>
                      </a:ln>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3494314465"/>
              </p:ext>
            </p:extLst>
          </p:nvPr>
        </p:nvGraphicFramePr>
        <p:xfrm>
          <a:off x="3324606" y="991444"/>
          <a:ext cx="1504950" cy="762000"/>
        </p:xfrm>
        <a:graphic>
          <a:graphicData uri="http://schemas.openxmlformats.org/presentationml/2006/ole">
            <mc:AlternateContent xmlns:mc="http://schemas.openxmlformats.org/markup-compatibility/2006">
              <mc:Choice xmlns:v="urn:schemas-microsoft-com:vml" Requires="v">
                <p:oleObj spid="_x0000_s24711" r:id="rId9" imgW="2207776" imgH="1153144" progId="ChemDraw.Document.6.0">
                  <p:embed/>
                </p:oleObj>
              </mc:Choice>
              <mc:Fallback>
                <p:oleObj r:id="rId9" imgW="2207776" imgH="1153144" progId="ChemDraw.Document.6.0">
                  <p:embed/>
                  <p:pic>
                    <p:nvPicPr>
                      <p:cNvPr id="0" name="Oggetto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4606" y="991444"/>
                        <a:ext cx="1504950" cy="762000"/>
                      </a:xfrm>
                      <a:prstGeom prst="rect">
                        <a:avLst/>
                      </a:prstGeom>
                      <a:solidFill>
                        <a:schemeClr val="bg1"/>
                      </a:solidFill>
                      <a:ln>
                        <a:solidFill>
                          <a:schemeClr val="tx1"/>
                        </a:solidFill>
                      </a:ln>
                    </p:spPr>
                  </p:pic>
                </p:oleObj>
              </mc:Fallback>
            </mc:AlternateContent>
          </a:graphicData>
        </a:graphic>
      </p:graphicFrame>
      <p:sp>
        <p:nvSpPr>
          <p:cNvPr id="9" name="CasellaDiTesto 8"/>
          <p:cNvSpPr txBox="1"/>
          <p:nvPr/>
        </p:nvSpPr>
        <p:spPr>
          <a:xfrm>
            <a:off x="6084168" y="1052736"/>
            <a:ext cx="1457450" cy="523220"/>
          </a:xfrm>
          <a:prstGeom prst="rect">
            <a:avLst/>
          </a:prstGeom>
          <a:solidFill>
            <a:schemeClr val="bg1"/>
          </a:solidFill>
          <a:ln>
            <a:solidFill>
              <a:schemeClr val="tx1"/>
            </a:solidFill>
          </a:ln>
        </p:spPr>
        <p:txBody>
          <a:bodyPr wrap="none" rtlCol="0">
            <a:spAutoFit/>
          </a:bodyPr>
          <a:lstStyle/>
          <a:p>
            <a:r>
              <a:rPr lang="it-IT" sz="2800" dirty="0" smtClean="0">
                <a:solidFill>
                  <a:schemeClr val="tx2">
                    <a:lumMod val="60000"/>
                    <a:lumOff val="40000"/>
                  </a:schemeClr>
                </a:solidFill>
              </a:rPr>
              <a:t>Blue LED</a:t>
            </a:r>
            <a:endParaRPr lang="en-US" sz="2800" dirty="0">
              <a:solidFill>
                <a:schemeClr val="tx2">
                  <a:lumMod val="60000"/>
                  <a:lumOff val="40000"/>
                </a:schemeClr>
              </a:solidFill>
            </a:endParaRPr>
          </a:p>
        </p:txBody>
      </p:sp>
      <p:grpSp>
        <p:nvGrpSpPr>
          <p:cNvPr id="11" name="Group 5"/>
          <p:cNvGrpSpPr/>
          <p:nvPr/>
        </p:nvGrpSpPr>
        <p:grpSpPr>
          <a:xfrm>
            <a:off x="8457885" y="374977"/>
            <a:ext cx="622615" cy="521317"/>
            <a:chOff x="724759" y="4481661"/>
            <a:chExt cx="1361698" cy="1315360"/>
          </a:xfrm>
          <a:solidFill>
            <a:srgbClr val="FF0000"/>
          </a:solidFill>
        </p:grpSpPr>
        <p:sp>
          <p:nvSpPr>
            <p:cNvPr id="12"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3"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4"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5"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6"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grpSp>
        <p:nvGrpSpPr>
          <p:cNvPr id="17" name="Gruppo 16"/>
          <p:cNvGrpSpPr/>
          <p:nvPr/>
        </p:nvGrpSpPr>
        <p:grpSpPr>
          <a:xfrm>
            <a:off x="0" y="6309320"/>
            <a:ext cx="9144000" cy="527806"/>
            <a:chOff x="0" y="6309320"/>
            <a:chExt cx="9144000" cy="527806"/>
          </a:xfrm>
        </p:grpSpPr>
        <p:cxnSp>
          <p:nvCxnSpPr>
            <p:cNvPr id="20" name="Connettore 1 19"/>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sp>
          <p:nvSpPr>
            <p:cNvPr id="18" name="CasellaDiTesto 17"/>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9" name="Immagine 18"/>
            <p:cNvPicPr>
              <a:picLocks noChangeAspect="1"/>
            </p:cNvPicPr>
            <p:nvPr/>
          </p:nvPicPr>
          <p:blipFill rotWithShape="1">
            <a:blip r:embed="rId11"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grpSp>
    </p:spTree>
    <p:extLst>
      <p:ext uri="{BB962C8B-B14F-4D97-AF65-F5344CB8AC3E}">
        <p14:creationId xmlns:p14="http://schemas.microsoft.com/office/powerpoint/2010/main" val="268284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4000"/>
                            </p:stCondLst>
                            <p:childTnLst>
                              <p:par>
                                <p:cTn id="29" presetID="10" presetClass="entr" presetSubtype="0" fill="hold" nodeType="after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77801"/>
            <a:ext cx="5050904" cy="812801"/>
          </a:xfrm>
          <a:solidFill>
            <a:schemeClr val="bg1"/>
          </a:solidFill>
          <a:ln>
            <a:solidFill>
              <a:schemeClr val="tx1"/>
            </a:solidFill>
          </a:ln>
        </p:spPr>
        <p:txBody>
          <a:bodyPr/>
          <a:lstStyle/>
          <a:p>
            <a:r>
              <a:rPr lang="it-IT" dirty="0" err="1" smtClean="0"/>
              <a:t>Organic</a:t>
            </a:r>
            <a:r>
              <a:rPr lang="it-IT" dirty="0" smtClean="0"/>
              <a:t> </a:t>
            </a:r>
            <a:r>
              <a:rPr lang="it-IT" dirty="0" err="1" smtClean="0"/>
              <a:t>Phosphors</a:t>
            </a:r>
            <a:endParaRPr lang="it-IT" dirty="0"/>
          </a:p>
        </p:txBody>
      </p:sp>
      <p:sp>
        <p:nvSpPr>
          <p:cNvPr id="3" name="CasellaDiTesto 2"/>
          <p:cNvSpPr txBox="1"/>
          <p:nvPr/>
        </p:nvSpPr>
        <p:spPr>
          <a:xfrm>
            <a:off x="1043607" y="1700808"/>
            <a:ext cx="4199996" cy="3293209"/>
          </a:xfrm>
          <a:prstGeom prst="rect">
            <a:avLst/>
          </a:prstGeom>
          <a:solidFill>
            <a:schemeClr val="bg1"/>
          </a:solidFill>
          <a:ln w="28575">
            <a:solidFill>
              <a:schemeClr val="tx1"/>
            </a:solidFill>
          </a:ln>
        </p:spPr>
        <p:txBody>
          <a:bodyPr wrap="none" rtlCol="0">
            <a:spAutoFit/>
          </a:bodyPr>
          <a:lstStyle/>
          <a:p>
            <a:r>
              <a:rPr lang="it-IT" sz="3200" u="sng" dirty="0" err="1" smtClean="0"/>
              <a:t>Unsolved</a:t>
            </a:r>
            <a:r>
              <a:rPr lang="it-IT" sz="3200" u="sng" dirty="0" smtClean="0"/>
              <a:t>:</a:t>
            </a:r>
          </a:p>
          <a:p>
            <a:endParaRPr lang="it-IT" sz="3200" dirty="0" smtClean="0"/>
          </a:p>
          <a:p>
            <a:pPr marL="285750" indent="-285750">
              <a:lnSpc>
                <a:spcPct val="150000"/>
              </a:lnSpc>
              <a:buFont typeface="Arial" pitchFamily="34" charset="0"/>
              <a:buChar char="•"/>
            </a:pPr>
            <a:r>
              <a:rPr lang="it-IT" sz="3200" dirty="0" err="1"/>
              <a:t>Increase</a:t>
            </a:r>
            <a:r>
              <a:rPr lang="it-IT" sz="3200" dirty="0"/>
              <a:t> the </a:t>
            </a:r>
            <a:r>
              <a:rPr lang="it-IT" sz="3200" dirty="0" err="1" smtClean="0"/>
              <a:t>stability</a:t>
            </a:r>
            <a:endParaRPr lang="it-IT" sz="3200" dirty="0" smtClean="0"/>
          </a:p>
          <a:p>
            <a:pPr marL="285750" indent="-285750">
              <a:lnSpc>
                <a:spcPct val="150000"/>
              </a:lnSpc>
              <a:buFont typeface="Arial" pitchFamily="34" charset="0"/>
              <a:buChar char="•"/>
            </a:pPr>
            <a:r>
              <a:rPr lang="it-IT" sz="3200" dirty="0" err="1"/>
              <a:t>Increase</a:t>
            </a:r>
            <a:r>
              <a:rPr lang="it-IT" sz="3200" dirty="0"/>
              <a:t> the </a:t>
            </a:r>
            <a:r>
              <a:rPr lang="it-IT" sz="3200" dirty="0" err="1" smtClean="0"/>
              <a:t>efficiency</a:t>
            </a:r>
            <a:endParaRPr lang="it-IT" sz="3200" dirty="0" smtClean="0"/>
          </a:p>
          <a:p>
            <a:pPr marL="285750" indent="-285750">
              <a:lnSpc>
                <a:spcPct val="150000"/>
              </a:lnSpc>
              <a:buFont typeface="Arial" pitchFamily="34" charset="0"/>
              <a:buChar char="•"/>
            </a:pPr>
            <a:r>
              <a:rPr lang="it-IT" sz="3200" dirty="0" smtClean="0"/>
              <a:t>Easy </a:t>
            </a:r>
            <a:r>
              <a:rPr lang="it-IT" sz="3200" dirty="0" err="1" smtClean="0"/>
              <a:t>implementation</a:t>
            </a:r>
            <a:endParaRPr lang="it-IT" sz="3200" dirty="0" smtClean="0"/>
          </a:p>
        </p:txBody>
      </p:sp>
      <p:grpSp>
        <p:nvGrpSpPr>
          <p:cNvPr id="5" name="Group 5"/>
          <p:cNvGrpSpPr/>
          <p:nvPr/>
        </p:nvGrpSpPr>
        <p:grpSpPr>
          <a:xfrm>
            <a:off x="8457885" y="374977"/>
            <a:ext cx="622615" cy="521317"/>
            <a:chOff x="724759" y="4481661"/>
            <a:chExt cx="1361698" cy="1315360"/>
          </a:xfrm>
          <a:solidFill>
            <a:srgbClr val="FF0000"/>
          </a:solidFill>
        </p:grpSpPr>
        <p:sp>
          <p:nvSpPr>
            <p:cNvPr id="6"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7"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8"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9"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0"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grpSp>
        <p:nvGrpSpPr>
          <p:cNvPr id="11" name="Gruppo 10"/>
          <p:cNvGrpSpPr/>
          <p:nvPr/>
        </p:nvGrpSpPr>
        <p:grpSpPr>
          <a:xfrm>
            <a:off x="0" y="6309320"/>
            <a:ext cx="9144000" cy="527806"/>
            <a:chOff x="0" y="6309320"/>
            <a:chExt cx="9144000" cy="527806"/>
          </a:xfrm>
        </p:grpSpPr>
        <p:sp>
          <p:nvSpPr>
            <p:cNvPr id="12" name="CasellaDiTesto 11"/>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3" name="Immagine 12"/>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4" name="Connettore 1 13"/>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574121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a:off x="4583910" y="2514600"/>
            <a:ext cx="0" cy="1447800"/>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438400" y="1696318"/>
            <a:ext cx="1905000" cy="1524000"/>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91734" y="1696319"/>
            <a:ext cx="1561466" cy="1628633"/>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US" dirty="0" smtClean="0"/>
              <a:t>Solutions</a:t>
            </a:r>
            <a:endParaRPr lang="en-US" dirty="0"/>
          </a:p>
        </p:txBody>
      </p:sp>
      <p:sp>
        <p:nvSpPr>
          <p:cNvPr id="2" name="AutoShape 2" descr="http://www.moxa.com/Innovation/images/DT-diagra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3835946" y="1143000"/>
            <a:ext cx="1497868" cy="1441600"/>
            <a:chOff x="3835946" y="3104282"/>
            <a:chExt cx="1497868" cy="1441600"/>
          </a:xfrm>
        </p:grpSpPr>
        <p:sp>
          <p:nvSpPr>
            <p:cNvPr id="37"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38" name="Rectangle 37"/>
            <p:cNvSpPr/>
            <p:nvPr/>
          </p:nvSpPr>
          <p:spPr>
            <a:xfrm rot="21599113">
              <a:off x="3909824" y="3529851"/>
              <a:ext cx="1347900" cy="584775"/>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Proposed phosphors...</a:t>
              </a:r>
              <a:endParaRPr lang="en-US" sz="1600" dirty="0">
                <a:solidFill>
                  <a:schemeClr val="tx1">
                    <a:lumMod val="95000"/>
                    <a:lumOff val="5000"/>
                  </a:schemeClr>
                </a:solidFill>
                <a:latin typeface="Comic Sans MS" pitchFamily="66" charset="0"/>
              </a:endParaRPr>
            </a:p>
          </p:txBody>
        </p:sp>
        <p:grpSp>
          <p:nvGrpSpPr>
            <p:cNvPr id="39" name="Group 38"/>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40" name="Oval 39"/>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41" name="Oval 40"/>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42" name="Oval 41"/>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65" name="Group 64"/>
          <p:cNvGrpSpPr/>
          <p:nvPr/>
        </p:nvGrpSpPr>
        <p:grpSpPr>
          <a:xfrm>
            <a:off x="6298297" y="2604152"/>
            <a:ext cx="1497868" cy="1441600"/>
            <a:chOff x="3835946" y="3104282"/>
            <a:chExt cx="1497868" cy="1441600"/>
          </a:xfrm>
        </p:grpSpPr>
        <p:sp>
          <p:nvSpPr>
            <p:cNvPr id="66"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67" name="Rectangle 66"/>
            <p:cNvSpPr/>
            <p:nvPr/>
          </p:nvSpPr>
          <p:spPr>
            <a:xfrm rot="21599113">
              <a:off x="3909824" y="3529851"/>
              <a:ext cx="1347900" cy="584775"/>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Organic Phosphors</a:t>
              </a:r>
              <a:endParaRPr lang="en-US" sz="1600" dirty="0">
                <a:solidFill>
                  <a:schemeClr val="tx1">
                    <a:lumMod val="95000"/>
                    <a:lumOff val="5000"/>
                  </a:schemeClr>
                </a:solidFill>
                <a:latin typeface="Comic Sans MS" pitchFamily="66" charset="0"/>
              </a:endParaRPr>
            </a:p>
          </p:txBody>
        </p:sp>
        <p:grpSp>
          <p:nvGrpSpPr>
            <p:cNvPr id="68" name="Group 67"/>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69" name="Oval 68"/>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0" name="Oval 69"/>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73" name="Oval 72"/>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74" name="Group 73"/>
          <p:cNvGrpSpPr/>
          <p:nvPr/>
        </p:nvGrpSpPr>
        <p:grpSpPr>
          <a:xfrm>
            <a:off x="1371600" y="2712280"/>
            <a:ext cx="1497868" cy="1441600"/>
            <a:chOff x="3835946" y="3104282"/>
            <a:chExt cx="1497868" cy="1441600"/>
          </a:xfrm>
        </p:grpSpPr>
        <p:sp>
          <p:nvSpPr>
            <p:cNvPr id="75"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a:noFill/>
            </a:ln>
            <a:effectLst>
              <a:outerShdw blurRad="38100" dist="12700" dir="54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76" name="Rectangle 75"/>
            <p:cNvSpPr/>
            <p:nvPr/>
          </p:nvSpPr>
          <p:spPr>
            <a:xfrm rot="21599113">
              <a:off x="3909824" y="3529851"/>
              <a:ext cx="1347900" cy="584775"/>
            </a:xfrm>
            <a:prstGeom prst="rect">
              <a:avLst/>
            </a:prstGeom>
          </p:spPr>
          <p:txBody>
            <a:bodyPr wrap="square">
              <a:spAutoFit/>
            </a:bodyPr>
            <a:lstStyle/>
            <a:p>
              <a:pPr algn="ctr"/>
              <a:r>
                <a:rPr lang="en-US" sz="1600" dirty="0" smtClean="0">
                  <a:solidFill>
                    <a:schemeClr val="tx1">
                      <a:lumMod val="95000"/>
                      <a:lumOff val="5000"/>
                    </a:schemeClr>
                  </a:solidFill>
                  <a:latin typeface="Comic Sans MS" pitchFamily="66" charset="0"/>
                </a:rPr>
                <a:t>Inorganic Phosphors</a:t>
              </a:r>
              <a:endParaRPr lang="en-US" sz="1600" dirty="0">
                <a:solidFill>
                  <a:schemeClr val="tx1">
                    <a:lumMod val="95000"/>
                    <a:lumOff val="5000"/>
                  </a:schemeClr>
                </a:solidFill>
                <a:latin typeface="Comic Sans MS" pitchFamily="66" charset="0"/>
              </a:endParaRPr>
            </a:p>
          </p:txBody>
        </p:sp>
        <p:grpSp>
          <p:nvGrpSpPr>
            <p:cNvPr id="77" name="Group 76"/>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84" name="Oval 83"/>
              <p:cNvSpPr/>
              <p:nvPr/>
            </p:nvSpPr>
            <p:spPr>
              <a:xfrm>
                <a:off x="4917745" y="2429067"/>
                <a:ext cx="2295331" cy="2295332"/>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444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85" name="Oval 84"/>
              <p:cNvSpPr/>
              <p:nvPr/>
            </p:nvSpPr>
            <p:spPr>
              <a:xfrm>
                <a:off x="5484130" y="2913213"/>
                <a:ext cx="1253454" cy="1253453"/>
              </a:xfrm>
              <a:prstGeom prst="ellipse">
                <a:avLst/>
              </a:prstGeom>
              <a:solidFill>
                <a:schemeClr val="accent6">
                  <a:lumMod val="50000"/>
                </a:schemeClr>
              </a:solidFill>
              <a:ln>
                <a:noFill/>
              </a:ln>
              <a:effectLst/>
              <a:scene3d>
                <a:camera prst="orthographicFront">
                  <a:rot lat="0" lon="0" rev="0"/>
                </a:camera>
                <a:lightRig rig="contrasting" dir="t">
                  <a:rot lat="0" lon="0" rev="1500000"/>
                </a:lightRig>
              </a:scene3d>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86" name="Oval 85"/>
              <p:cNvSpPr/>
              <p:nvPr/>
            </p:nvSpPr>
            <p:spPr>
              <a:xfrm>
                <a:off x="5972471" y="2235200"/>
                <a:ext cx="1530226" cy="1530226"/>
              </a:xfrm>
              <a:prstGeom prst="ellipse">
                <a:avLst/>
              </a:prstGeom>
              <a:solidFill>
                <a:schemeClr val="accent6">
                  <a:lumMod val="75000"/>
                </a:schemeClr>
              </a:solidFill>
              <a:ln>
                <a:noFill/>
              </a:ln>
              <a:effectLst/>
              <a:scene3d>
                <a:camera prst="orthographicFront">
                  <a:rot lat="0" lon="0" rev="0"/>
                </a:camera>
                <a:lightRig rig="contrasting" dir="t">
                  <a:rot lat="0" lon="0" rev="1500000"/>
                </a:lightRig>
              </a:scene3d>
              <a:sp3d>
                <a:bevelT w="31750" h="69850"/>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grpSp>
      <p:grpSp>
        <p:nvGrpSpPr>
          <p:cNvPr id="43" name="Group 42"/>
          <p:cNvGrpSpPr/>
          <p:nvPr/>
        </p:nvGrpSpPr>
        <p:grpSpPr>
          <a:xfrm>
            <a:off x="3835946" y="3907971"/>
            <a:ext cx="1497868" cy="1441600"/>
            <a:chOff x="3835946" y="3104282"/>
            <a:chExt cx="1497868" cy="1441600"/>
          </a:xfrm>
        </p:grpSpPr>
        <p:sp>
          <p:nvSpPr>
            <p:cNvPr id="48" name="Rectangle 19"/>
            <p:cNvSpPr/>
            <p:nvPr/>
          </p:nvSpPr>
          <p:spPr>
            <a:xfrm rot="21599113">
              <a:off x="3835946" y="3104282"/>
              <a:ext cx="1497868" cy="14416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gradFill flip="none" rotWithShape="1">
              <a:gsLst>
                <a:gs pos="0">
                  <a:srgbClr val="F6EBB6"/>
                </a:gs>
                <a:gs pos="100000">
                  <a:srgbClr val="F0DD80"/>
                </a:gs>
              </a:gsLst>
              <a:lin ang="5400000" scaled="1"/>
              <a:tileRect/>
            </a:gradFill>
            <a:ln w="57150">
              <a:solidFill>
                <a:srgbClr val="FF0000"/>
              </a:solidFill>
            </a:ln>
            <a:effectLst>
              <a:outerShdw blurRad="38100" dist="12700" dir="5400000" sx="102000" sy="102000" algn="ctr"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sp>
          <p:nvSpPr>
            <p:cNvPr id="49" name="Rectangle 48"/>
            <p:cNvSpPr/>
            <p:nvPr/>
          </p:nvSpPr>
          <p:spPr>
            <a:xfrm rot="21599113">
              <a:off x="3909824" y="3529851"/>
              <a:ext cx="1347900" cy="584775"/>
            </a:xfrm>
            <a:prstGeom prst="rect">
              <a:avLst/>
            </a:prstGeom>
            <a:gradFill flip="none" rotWithShape="1">
              <a:gsLst>
                <a:gs pos="0">
                  <a:srgbClr val="F6EBB6"/>
                </a:gs>
                <a:gs pos="100000">
                  <a:srgbClr val="F0DD80"/>
                </a:gs>
              </a:gsLst>
              <a:lin ang="5400000" scaled="1"/>
              <a:tileRect/>
            </a:gradFill>
            <a:ln w="57150">
              <a:solidFill>
                <a:srgbClr val="FF0000"/>
              </a:solidFill>
            </a:ln>
            <a:effectLst>
              <a:outerShdw blurRad="38100" dist="12700" dir="5400000" sx="102000" sy="102000" algn="ctr"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b="1" dirty="0">
                  <a:solidFill>
                    <a:schemeClr val="tx1"/>
                  </a:solidFill>
                  <a:latin typeface="Arial" pitchFamily="34" charset="0"/>
                  <a:cs typeface="Arial" pitchFamily="34" charset="0"/>
                </a:rPr>
                <a:t>Hybrid Phosphors</a:t>
              </a:r>
            </a:p>
          </p:txBody>
        </p:sp>
        <p:grpSp>
          <p:nvGrpSpPr>
            <p:cNvPr id="50" name="Group 49"/>
            <p:cNvGrpSpPr/>
            <p:nvPr/>
          </p:nvGrpSpPr>
          <p:grpSpPr>
            <a:xfrm rot="21599113">
              <a:off x="4509106" y="3113868"/>
              <a:ext cx="203264" cy="205359"/>
              <a:chOff x="4917745" y="2235200"/>
              <a:chExt cx="2584952" cy="2489199"/>
            </a:xfrm>
            <a:effectLst>
              <a:outerShdw blurRad="50800" dist="25400" dir="8100000" algn="tr" rotWithShape="0">
                <a:prstClr val="black">
                  <a:alpha val="45000"/>
                </a:prstClr>
              </a:outerShdw>
            </a:effectLst>
          </p:grpSpPr>
          <p:sp>
            <p:nvSpPr>
              <p:cNvPr id="51" name="Oval 50"/>
              <p:cNvSpPr/>
              <p:nvPr/>
            </p:nvSpPr>
            <p:spPr>
              <a:xfrm>
                <a:off x="4917745" y="2429067"/>
                <a:ext cx="2295331" cy="2295332"/>
              </a:xfrm>
              <a:prstGeom prst="ellipse">
                <a:avLst/>
              </a:prstGeom>
              <a:gradFill flip="none" rotWithShape="1">
                <a:gsLst>
                  <a:gs pos="0">
                    <a:srgbClr val="F6EBB6"/>
                  </a:gs>
                  <a:gs pos="100000">
                    <a:srgbClr val="F0DD80"/>
                  </a:gs>
                </a:gsLst>
                <a:lin ang="5400000" scaled="1"/>
                <a:tileRect/>
              </a:gradFill>
              <a:ln w="57150">
                <a:solidFill>
                  <a:srgbClr val="FF0000"/>
                </a:solidFill>
              </a:ln>
              <a:effectLst>
                <a:outerShdw blurRad="38100" dist="12700" dir="5400000" sx="102000" sy="102000" algn="ctr"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52" name="Oval 51"/>
              <p:cNvSpPr/>
              <p:nvPr/>
            </p:nvSpPr>
            <p:spPr>
              <a:xfrm>
                <a:off x="5484130" y="2913213"/>
                <a:ext cx="1253454" cy="1253453"/>
              </a:xfrm>
              <a:prstGeom prst="ellipse">
                <a:avLst/>
              </a:prstGeom>
              <a:gradFill flip="none" rotWithShape="1">
                <a:gsLst>
                  <a:gs pos="0">
                    <a:srgbClr val="F6EBB6"/>
                  </a:gs>
                  <a:gs pos="100000">
                    <a:srgbClr val="F0DD80"/>
                  </a:gs>
                </a:gsLst>
                <a:lin ang="5400000" scaled="1"/>
                <a:tileRect/>
              </a:gradFill>
              <a:ln w="57150">
                <a:solidFill>
                  <a:srgbClr val="FF0000"/>
                </a:solidFill>
              </a:ln>
              <a:effectLst>
                <a:outerShdw blurRad="38100" dist="12700" dir="5400000" sx="102000" sy="102000" algn="ctr"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53" name="Oval 52"/>
              <p:cNvSpPr/>
              <p:nvPr/>
            </p:nvSpPr>
            <p:spPr>
              <a:xfrm>
                <a:off x="5972471" y="2235200"/>
                <a:ext cx="1530226" cy="1530226"/>
              </a:xfrm>
              <a:prstGeom prst="ellipse">
                <a:avLst/>
              </a:prstGeom>
              <a:gradFill flip="none" rotWithShape="1">
                <a:gsLst>
                  <a:gs pos="0">
                    <a:srgbClr val="F6EBB6"/>
                  </a:gs>
                  <a:gs pos="100000">
                    <a:srgbClr val="F0DD80"/>
                  </a:gs>
                </a:gsLst>
                <a:lin ang="5400000" scaled="1"/>
                <a:tileRect/>
              </a:gradFill>
              <a:ln w="57150">
                <a:solidFill>
                  <a:srgbClr val="FF0000"/>
                </a:solidFill>
              </a:ln>
              <a:effectLst>
                <a:outerShdw blurRad="38100" dist="12700" dir="5400000" sx="102000" sy="102000" algn="ctr"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cxnSp>
        <p:nvCxnSpPr>
          <p:cNvPr id="44" name="Straight Connector 6"/>
          <p:cNvCxnSpPr>
            <a:stCxn id="75" idx="2"/>
          </p:cNvCxnSpPr>
          <p:nvPr/>
        </p:nvCxnSpPr>
        <p:spPr>
          <a:xfrm>
            <a:off x="2869645" y="4118652"/>
            <a:ext cx="1342315" cy="507275"/>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45" name="Straight Connector 6"/>
          <p:cNvCxnSpPr>
            <a:endCxn id="66" idx="3"/>
          </p:cNvCxnSpPr>
          <p:nvPr/>
        </p:nvCxnSpPr>
        <p:spPr>
          <a:xfrm flipV="1">
            <a:off x="4991734" y="4041952"/>
            <a:ext cx="1306748" cy="583975"/>
          </a:xfrm>
          <a:prstGeom prst="line">
            <a:avLst/>
          </a:prstGeom>
          <a:ln w="22860">
            <a:gradFill flip="none" rotWithShape="1">
              <a:gsLst>
                <a:gs pos="0">
                  <a:schemeClr val="bg1">
                    <a:lumMod val="95000"/>
                  </a:schemeClr>
                </a:gs>
                <a:gs pos="50000">
                  <a:schemeClr val="bg1"/>
                </a:gs>
                <a:gs pos="78000">
                  <a:srgbClr val="AFAFAF"/>
                </a:gs>
                <a:gs pos="28000">
                  <a:schemeClr val="tx1">
                    <a:lumMod val="65000"/>
                    <a:lumOff val="35000"/>
                  </a:schemeClr>
                </a:gs>
                <a:gs pos="100000">
                  <a:schemeClr val="bg1"/>
                </a:gs>
              </a:gsLst>
              <a:lin ang="27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004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p:cNvGrpSpPr/>
          <p:nvPr/>
        </p:nvGrpSpPr>
        <p:grpSpPr>
          <a:xfrm>
            <a:off x="0" y="6309320"/>
            <a:ext cx="9144000" cy="527806"/>
            <a:chOff x="0" y="6309320"/>
            <a:chExt cx="9144000" cy="527806"/>
          </a:xfrm>
        </p:grpSpPr>
        <p:sp>
          <p:nvSpPr>
            <p:cNvPr id="24" name="CasellaDiTesto 23"/>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5" name="Immagine 24"/>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26" name="Connettore 1 25"/>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2" name="Titolo 1"/>
          <p:cNvSpPr>
            <a:spLocks noGrp="1"/>
          </p:cNvSpPr>
          <p:nvPr>
            <p:ph type="title"/>
          </p:nvPr>
        </p:nvSpPr>
        <p:spPr/>
        <p:txBody>
          <a:bodyPr/>
          <a:lstStyle/>
          <a:p>
            <a:r>
              <a:rPr lang="it-IT" dirty="0" err="1" smtClean="0"/>
              <a:t>Hybrid</a:t>
            </a:r>
            <a:r>
              <a:rPr lang="it-IT" dirty="0" smtClean="0"/>
              <a:t> Solutions</a:t>
            </a:r>
            <a:endParaRPr lang="it-IT" dirty="0"/>
          </a:p>
        </p:txBody>
      </p:sp>
      <p:pic>
        <p:nvPicPr>
          <p:cNvPr id="4" name="Immagine 3"/>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66518"/>
            <a:ext cx="3294092" cy="1907902"/>
          </a:xfrm>
          <a:prstGeom prst="rect">
            <a:avLst/>
          </a:prstGeom>
          <a:noFill/>
        </p:spPr>
      </p:pic>
      <p:sp>
        <p:nvSpPr>
          <p:cNvPr id="5" name="Rettangolo 4"/>
          <p:cNvSpPr/>
          <p:nvPr/>
        </p:nvSpPr>
        <p:spPr>
          <a:xfrm>
            <a:off x="4932040" y="1497752"/>
            <a:ext cx="3127459" cy="461665"/>
          </a:xfrm>
          <a:prstGeom prst="rect">
            <a:avLst/>
          </a:prstGeom>
        </p:spPr>
        <p:txBody>
          <a:bodyPr wrap="none">
            <a:spAutoFit/>
          </a:bodyPr>
          <a:lstStyle/>
          <a:p>
            <a:pPr marL="285750" indent="-285750">
              <a:buFont typeface="Arial" pitchFamily="34" charset="0"/>
              <a:buChar char="•"/>
            </a:pPr>
            <a:r>
              <a:rPr lang="it-IT" sz="2400" b="1" dirty="0" err="1" smtClean="0">
                <a:solidFill>
                  <a:srgbClr val="FF0000"/>
                </a:solidFill>
              </a:rPr>
              <a:t>Increase</a:t>
            </a:r>
            <a:r>
              <a:rPr lang="it-IT" sz="2400" b="1" dirty="0" smtClean="0">
                <a:solidFill>
                  <a:srgbClr val="FF0000"/>
                </a:solidFill>
              </a:rPr>
              <a:t> </a:t>
            </a:r>
            <a:r>
              <a:rPr lang="it-IT" sz="2400" b="1" dirty="0">
                <a:solidFill>
                  <a:srgbClr val="FF0000"/>
                </a:solidFill>
              </a:rPr>
              <a:t>the </a:t>
            </a:r>
            <a:r>
              <a:rPr lang="it-IT" sz="2400" b="1" dirty="0" err="1" smtClean="0">
                <a:solidFill>
                  <a:srgbClr val="FF0000"/>
                </a:solidFill>
              </a:rPr>
              <a:t>stability</a:t>
            </a:r>
            <a:endParaRPr lang="it-IT" sz="2400" b="1" dirty="0">
              <a:solidFill>
                <a:srgbClr val="FF0000"/>
              </a:solidFill>
            </a:endParaRPr>
          </a:p>
        </p:txBody>
      </p:sp>
      <p:sp>
        <p:nvSpPr>
          <p:cNvPr id="6" name="Freccia in giù 5"/>
          <p:cNvSpPr/>
          <p:nvPr/>
        </p:nvSpPr>
        <p:spPr>
          <a:xfrm>
            <a:off x="6660232" y="2690634"/>
            <a:ext cx="658598" cy="1584176"/>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CasellaDiTesto 6"/>
          <p:cNvSpPr txBox="1"/>
          <p:nvPr/>
        </p:nvSpPr>
        <p:spPr>
          <a:xfrm>
            <a:off x="827584" y="4090144"/>
            <a:ext cx="886781" cy="369332"/>
          </a:xfrm>
          <a:prstGeom prst="rect">
            <a:avLst/>
          </a:prstGeom>
          <a:noFill/>
        </p:spPr>
        <p:txBody>
          <a:bodyPr wrap="none" rtlCol="0">
            <a:spAutoFit/>
          </a:bodyPr>
          <a:lstStyle/>
          <a:p>
            <a:r>
              <a:rPr lang="it-IT" dirty="0" smtClean="0"/>
              <a:t>triazine</a:t>
            </a:r>
            <a:endParaRPr lang="en-US" dirty="0"/>
          </a:p>
        </p:txBody>
      </p:sp>
      <p:sp>
        <p:nvSpPr>
          <p:cNvPr id="8" name="CasellaDiTesto 7"/>
          <p:cNvSpPr txBox="1"/>
          <p:nvPr/>
        </p:nvSpPr>
        <p:spPr>
          <a:xfrm>
            <a:off x="4283968" y="4653136"/>
            <a:ext cx="580608" cy="369332"/>
          </a:xfrm>
          <a:prstGeom prst="rect">
            <a:avLst/>
          </a:prstGeom>
          <a:noFill/>
        </p:spPr>
        <p:txBody>
          <a:bodyPr wrap="none" rtlCol="0">
            <a:spAutoFit/>
          </a:bodyPr>
          <a:lstStyle/>
          <a:p>
            <a:r>
              <a:rPr lang="it-IT" dirty="0" smtClean="0"/>
              <a:t>TiO</a:t>
            </a:r>
            <a:r>
              <a:rPr lang="it-IT" baseline="-25000" dirty="0" smtClean="0"/>
              <a:t>2</a:t>
            </a:r>
            <a:endParaRPr lang="en-US" baseline="-25000" dirty="0"/>
          </a:p>
        </p:txBody>
      </p:sp>
      <p:pic>
        <p:nvPicPr>
          <p:cNvPr id="25602" name="Picture 2" descr="C:\Users\Carlo\Desktop\Lavoro\Università\Andrea Porcheddu\394 TiO2 Carlo Ricci\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8050" y="3861048"/>
            <a:ext cx="1953626" cy="195362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ttore 2 9"/>
          <p:cNvCxnSpPr/>
          <p:nvPr/>
        </p:nvCxnSpPr>
        <p:spPr>
          <a:xfrm flipH="1" flipV="1">
            <a:off x="1475656" y="4459476"/>
            <a:ext cx="864096" cy="37838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Connettore 2 11"/>
          <p:cNvCxnSpPr>
            <a:endCxn id="8" idx="1"/>
          </p:cNvCxnSpPr>
          <p:nvPr/>
        </p:nvCxnSpPr>
        <p:spPr>
          <a:xfrm>
            <a:off x="3144863" y="4653136"/>
            <a:ext cx="1139105" cy="18466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6" name="CasellaDiTesto 15"/>
          <p:cNvSpPr txBox="1"/>
          <p:nvPr/>
        </p:nvSpPr>
        <p:spPr>
          <a:xfrm>
            <a:off x="6139132" y="4417835"/>
            <a:ext cx="1693284" cy="461665"/>
          </a:xfrm>
          <a:prstGeom prst="rect">
            <a:avLst/>
          </a:prstGeom>
          <a:noFill/>
        </p:spPr>
        <p:txBody>
          <a:bodyPr wrap="none" rtlCol="0">
            <a:spAutoFit/>
          </a:bodyPr>
          <a:lstStyle/>
          <a:p>
            <a:r>
              <a:rPr lang="it-IT" sz="2400" b="1" dirty="0">
                <a:solidFill>
                  <a:srgbClr val="FF0000"/>
                </a:solidFill>
              </a:rPr>
              <a:t>Up </a:t>
            </a:r>
            <a:r>
              <a:rPr lang="it-IT" sz="2400" b="1" dirty="0" smtClean="0">
                <a:solidFill>
                  <a:srgbClr val="FF0000"/>
                </a:solidFill>
              </a:rPr>
              <a:t>to 250°C</a:t>
            </a:r>
            <a:endParaRPr lang="en-US" sz="2400" b="1" dirty="0">
              <a:solidFill>
                <a:srgbClr val="FF0000"/>
              </a:solidFill>
            </a:endParaRPr>
          </a:p>
        </p:txBody>
      </p:sp>
      <p:sp>
        <p:nvSpPr>
          <p:cNvPr id="17" name="CasellaDiTesto 16"/>
          <p:cNvSpPr txBox="1"/>
          <p:nvPr/>
        </p:nvSpPr>
        <p:spPr>
          <a:xfrm>
            <a:off x="3963249" y="5838148"/>
            <a:ext cx="4261359"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sz="2800" b="1" dirty="0">
                <a:ln w="11430"/>
                <a:solidFill>
                  <a:srgbClr val="FF0000"/>
                </a:solidFill>
              </a:rPr>
              <a:t>b</a:t>
            </a:r>
            <a:r>
              <a:rPr lang="it-IT" sz="2800" b="1" dirty="0" smtClean="0">
                <a:ln w="11430"/>
                <a:solidFill>
                  <a:srgbClr val="FF0000"/>
                </a:solidFill>
              </a:rPr>
              <a:t>y </a:t>
            </a:r>
            <a:r>
              <a:rPr lang="it-IT" sz="2800" b="1" dirty="0" err="1" smtClean="0">
                <a:ln w="11430"/>
                <a:solidFill>
                  <a:srgbClr val="FF0000"/>
                </a:solidFill>
              </a:rPr>
              <a:t>Atomic</a:t>
            </a:r>
            <a:r>
              <a:rPr lang="it-IT" sz="2800" b="1" dirty="0" smtClean="0">
                <a:ln w="11430"/>
                <a:solidFill>
                  <a:srgbClr val="FF0000"/>
                </a:solidFill>
              </a:rPr>
              <a:t> </a:t>
            </a:r>
            <a:r>
              <a:rPr lang="it-IT" sz="2800" b="1" dirty="0" err="1" smtClean="0">
                <a:ln w="11430"/>
                <a:solidFill>
                  <a:srgbClr val="FF0000"/>
                </a:solidFill>
              </a:rPr>
              <a:t>Layer</a:t>
            </a:r>
            <a:r>
              <a:rPr lang="it-IT" sz="2800" b="1" dirty="0" smtClean="0">
                <a:ln w="11430"/>
                <a:solidFill>
                  <a:srgbClr val="FF0000"/>
                </a:solidFill>
              </a:rPr>
              <a:t> </a:t>
            </a:r>
            <a:r>
              <a:rPr lang="it-IT" sz="2800" b="1" dirty="0" err="1" smtClean="0">
                <a:ln w="11430"/>
                <a:solidFill>
                  <a:srgbClr val="FF0000"/>
                </a:solidFill>
              </a:rPr>
              <a:t>Deposition</a:t>
            </a:r>
            <a:endParaRPr lang="it-IT" sz="2800" b="1" dirty="0" smtClean="0">
              <a:ln w="11430"/>
              <a:solidFill>
                <a:srgbClr val="FF0000"/>
              </a:solidFill>
            </a:endParaRPr>
          </a:p>
        </p:txBody>
      </p:sp>
      <p:grpSp>
        <p:nvGrpSpPr>
          <p:cNvPr id="15" name="Group 5"/>
          <p:cNvGrpSpPr/>
          <p:nvPr/>
        </p:nvGrpSpPr>
        <p:grpSpPr>
          <a:xfrm>
            <a:off x="8457885" y="374977"/>
            <a:ext cx="622615" cy="521317"/>
            <a:chOff x="724759" y="4481661"/>
            <a:chExt cx="1361698" cy="1315360"/>
          </a:xfrm>
          <a:solidFill>
            <a:srgbClr val="FF0000"/>
          </a:solidFill>
        </p:grpSpPr>
        <p:sp>
          <p:nvSpPr>
            <p:cNvPr id="18"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9"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20"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21"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22"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spTree>
    <p:extLst>
      <p:ext uri="{BB962C8B-B14F-4D97-AF65-F5344CB8AC3E}">
        <p14:creationId xmlns:p14="http://schemas.microsoft.com/office/powerpoint/2010/main" val="299758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childTnLst>
                          </p:cTn>
                        </p:par>
                        <p:par>
                          <p:cTn id="8" fill="hold">
                            <p:stCondLst>
                              <p:cond delay="500"/>
                            </p:stCondLst>
                            <p:childTnLst>
                              <p:par>
                                <p:cTn id="9" presetID="22" presetClass="entr" presetSubtype="2"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1000"/>
                                        <p:tgtEl>
                                          <p:spTgt spid="10"/>
                                        </p:tgtEl>
                                      </p:cBhvr>
                                    </p:animEffect>
                                  </p:childTnLst>
                                </p:cTn>
                              </p:par>
                              <p:par>
                                <p:cTn id="12" presetID="22" presetClass="entr" presetSubtype="8" fill="hold" nodeType="with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77801"/>
            <a:ext cx="4474840" cy="812801"/>
          </a:xfrm>
          <a:solidFill>
            <a:schemeClr val="bg1"/>
          </a:solidFill>
          <a:ln>
            <a:solidFill>
              <a:schemeClr val="tx1"/>
            </a:solidFill>
          </a:ln>
        </p:spPr>
        <p:txBody>
          <a:bodyPr/>
          <a:lstStyle/>
          <a:p>
            <a:r>
              <a:rPr lang="it-IT" dirty="0" err="1" smtClean="0"/>
              <a:t>Hybrid</a:t>
            </a:r>
            <a:r>
              <a:rPr lang="it-IT" dirty="0" smtClean="0"/>
              <a:t> Solutions</a:t>
            </a:r>
            <a:endParaRPr lang="it-IT" dirty="0"/>
          </a:p>
        </p:txBody>
      </p:sp>
      <p:sp>
        <p:nvSpPr>
          <p:cNvPr id="5" name="Rettangolo 4"/>
          <p:cNvSpPr/>
          <p:nvPr/>
        </p:nvSpPr>
        <p:spPr>
          <a:xfrm>
            <a:off x="4932040" y="1497752"/>
            <a:ext cx="2344873" cy="461665"/>
          </a:xfrm>
          <a:prstGeom prst="rect">
            <a:avLst/>
          </a:prstGeom>
        </p:spPr>
        <p:txBody>
          <a:bodyPr wrap="none">
            <a:spAutoFit/>
          </a:bodyPr>
          <a:lstStyle/>
          <a:p>
            <a:pPr marL="285750" indent="-285750">
              <a:buFont typeface="Arial" pitchFamily="34" charset="0"/>
              <a:buChar char="•"/>
            </a:pPr>
            <a:r>
              <a:rPr lang="it-IT" sz="2400" b="1" dirty="0" smtClean="0">
                <a:solidFill>
                  <a:srgbClr val="FF0000"/>
                </a:solidFill>
              </a:rPr>
              <a:t>High </a:t>
            </a:r>
            <a:r>
              <a:rPr lang="it-IT" sz="2400" b="1" dirty="0" err="1" smtClean="0">
                <a:solidFill>
                  <a:srgbClr val="FF0000"/>
                </a:solidFill>
              </a:rPr>
              <a:t>efficiency</a:t>
            </a:r>
            <a:endParaRPr lang="it-IT" sz="2400" b="1" dirty="0">
              <a:solidFill>
                <a:srgbClr val="FF0000"/>
              </a:solidFill>
            </a:endParaRPr>
          </a:p>
        </p:txBody>
      </p:sp>
      <p:sp>
        <p:nvSpPr>
          <p:cNvPr id="6" name="Freccia in giù 5"/>
          <p:cNvSpPr/>
          <p:nvPr/>
        </p:nvSpPr>
        <p:spPr>
          <a:xfrm>
            <a:off x="5779125" y="2086124"/>
            <a:ext cx="658598" cy="1584176"/>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CasellaDiTesto 15"/>
          <p:cNvSpPr txBox="1"/>
          <p:nvPr/>
        </p:nvSpPr>
        <p:spPr>
          <a:xfrm>
            <a:off x="5369521" y="3691756"/>
            <a:ext cx="3433092" cy="1200329"/>
          </a:xfrm>
          <a:prstGeom prst="rect">
            <a:avLst/>
          </a:prstGeom>
          <a:noFill/>
        </p:spPr>
        <p:txBody>
          <a:bodyPr wrap="square" rtlCol="0">
            <a:spAutoFit/>
          </a:bodyPr>
          <a:lstStyle/>
          <a:p>
            <a:r>
              <a:rPr lang="it-IT" sz="2400" b="1" dirty="0" smtClean="0">
                <a:solidFill>
                  <a:srgbClr val="FF0000"/>
                </a:solidFill>
              </a:rPr>
              <a:t>Absolute quantum </a:t>
            </a:r>
            <a:r>
              <a:rPr lang="it-IT" sz="2400" b="1" dirty="0" err="1" smtClean="0">
                <a:solidFill>
                  <a:srgbClr val="FF0000"/>
                </a:solidFill>
              </a:rPr>
              <a:t>yield</a:t>
            </a:r>
            <a:r>
              <a:rPr lang="it-IT" sz="2400" b="1" dirty="0" smtClean="0">
                <a:solidFill>
                  <a:srgbClr val="FF0000"/>
                </a:solidFill>
              </a:rPr>
              <a:t> </a:t>
            </a:r>
            <a:r>
              <a:rPr lang="it-IT" sz="2400" b="1" dirty="0" err="1" smtClean="0">
                <a:solidFill>
                  <a:srgbClr val="FF0000"/>
                </a:solidFill>
              </a:rPr>
              <a:t>close</a:t>
            </a:r>
            <a:r>
              <a:rPr lang="it-IT" sz="2400" b="1" dirty="0" smtClean="0">
                <a:solidFill>
                  <a:srgbClr val="FF0000"/>
                </a:solidFill>
              </a:rPr>
              <a:t> to 1</a:t>
            </a:r>
          </a:p>
          <a:p>
            <a:r>
              <a:rPr lang="it-IT" sz="2400" b="1" dirty="0" err="1" smtClean="0">
                <a:solidFill>
                  <a:srgbClr val="FF0000"/>
                </a:solidFill>
              </a:rPr>
              <a:t>Exc</a:t>
            </a:r>
            <a:r>
              <a:rPr lang="it-IT" sz="2400" b="1" dirty="0" smtClean="0">
                <a:solidFill>
                  <a:srgbClr val="FF0000"/>
                </a:solidFill>
              </a:rPr>
              <a:t>. 405 nm</a:t>
            </a:r>
            <a:endParaRPr lang="en-US" sz="2400" b="1" dirty="0">
              <a:solidFill>
                <a:srgbClr val="FF0000"/>
              </a:solidFill>
            </a:endParaRPr>
          </a:p>
        </p:txBody>
      </p:sp>
      <p:pic>
        <p:nvPicPr>
          <p:cNvPr id="14" name="Immagine 13"/>
          <p:cNvPicPr/>
          <p:nvPr/>
        </p:nvPicPr>
        <p:blipFill rotWithShape="1">
          <a:blip r:embed="rId3">
            <a:extLst>
              <a:ext uri="{28A0092B-C50C-407E-A947-70E740481C1C}">
                <a14:useLocalDpi xmlns:a14="http://schemas.microsoft.com/office/drawing/2010/main" val="0"/>
              </a:ext>
            </a:extLst>
          </a:blip>
          <a:srcRect r="80262" b="17949"/>
          <a:stretch/>
        </p:blipFill>
        <p:spPr bwMode="auto">
          <a:xfrm>
            <a:off x="611561" y="1341502"/>
            <a:ext cx="1440159" cy="1349132"/>
          </a:xfrm>
          <a:prstGeom prst="rect">
            <a:avLst/>
          </a:prstGeom>
          <a:solidFill>
            <a:schemeClr val="bg1"/>
          </a:solidFill>
          <a:ln>
            <a:solidFill>
              <a:schemeClr val="tx1"/>
            </a:solidFill>
          </a:ln>
        </p:spPr>
      </p:pic>
      <p:cxnSp>
        <p:nvCxnSpPr>
          <p:cNvPr id="11" name="Connettore 2 10"/>
          <p:cNvCxnSpPr>
            <a:stCxn id="14" idx="2"/>
          </p:cNvCxnSpPr>
          <p:nvPr/>
        </p:nvCxnSpPr>
        <p:spPr>
          <a:xfrm flipH="1">
            <a:off x="1331640" y="2690634"/>
            <a:ext cx="1" cy="7920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8" name="Picture 1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0197" y="3645024"/>
            <a:ext cx="2553471" cy="2448272"/>
          </a:xfrm>
          <a:prstGeom prst="rect">
            <a:avLst/>
          </a:prstGeom>
          <a:solidFill>
            <a:schemeClr val="bg1"/>
          </a:solidFill>
          <a:ln>
            <a:solidFill>
              <a:schemeClr val="tx1"/>
            </a:solidFill>
          </a:ln>
          <a:extLst/>
        </p:spPr>
      </p:pic>
      <p:sp>
        <p:nvSpPr>
          <p:cNvPr id="15" name="CasellaDiTesto 14"/>
          <p:cNvSpPr txBox="1"/>
          <p:nvPr/>
        </p:nvSpPr>
        <p:spPr>
          <a:xfrm>
            <a:off x="3234011" y="2086124"/>
            <a:ext cx="1976951" cy="369332"/>
          </a:xfrm>
          <a:prstGeom prst="rect">
            <a:avLst/>
          </a:prstGeom>
          <a:noFill/>
        </p:spPr>
        <p:txBody>
          <a:bodyPr wrap="none" rtlCol="0">
            <a:spAutoFit/>
          </a:bodyPr>
          <a:lstStyle/>
          <a:p>
            <a:r>
              <a:rPr lang="it-IT" dirty="0" smtClean="0"/>
              <a:t>Triazine (melanine)</a:t>
            </a:r>
            <a:endParaRPr lang="en-US" dirty="0"/>
          </a:p>
        </p:txBody>
      </p:sp>
      <p:cxnSp>
        <p:nvCxnSpPr>
          <p:cNvPr id="20" name="Connettore 2 19"/>
          <p:cNvCxnSpPr/>
          <p:nvPr/>
        </p:nvCxnSpPr>
        <p:spPr>
          <a:xfrm flipH="1">
            <a:off x="3923928" y="2690634"/>
            <a:ext cx="1" cy="7920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1" name="CasellaDiTesto 20"/>
          <p:cNvSpPr txBox="1"/>
          <p:nvPr/>
        </p:nvSpPr>
        <p:spPr>
          <a:xfrm>
            <a:off x="3234010" y="3670300"/>
            <a:ext cx="1921680" cy="369332"/>
          </a:xfrm>
          <a:prstGeom prst="rect">
            <a:avLst/>
          </a:prstGeom>
          <a:noFill/>
        </p:spPr>
        <p:txBody>
          <a:bodyPr wrap="none" rtlCol="0">
            <a:spAutoFit/>
          </a:bodyPr>
          <a:lstStyle/>
          <a:p>
            <a:r>
              <a:rPr lang="it-IT" dirty="0" err="1" smtClean="0"/>
              <a:t>Heptazine</a:t>
            </a:r>
            <a:r>
              <a:rPr lang="it-IT" dirty="0" smtClean="0"/>
              <a:t> (</a:t>
            </a:r>
            <a:r>
              <a:rPr lang="it-IT" dirty="0" err="1" smtClean="0"/>
              <a:t>melon</a:t>
            </a:r>
            <a:r>
              <a:rPr lang="it-IT" dirty="0" smtClean="0"/>
              <a:t>)</a:t>
            </a:r>
            <a:endParaRPr lang="en-US" dirty="0"/>
          </a:p>
        </p:txBody>
      </p:sp>
      <p:graphicFrame>
        <p:nvGraphicFramePr>
          <p:cNvPr id="19" name="Oggetto 18"/>
          <p:cNvGraphicFramePr>
            <a:graphicFrameLocks noChangeAspect="1"/>
          </p:cNvGraphicFramePr>
          <p:nvPr>
            <p:extLst>
              <p:ext uri="{D42A27DB-BD31-4B8C-83A1-F6EECF244321}">
                <p14:modId xmlns:p14="http://schemas.microsoft.com/office/powerpoint/2010/main" val="1306389822"/>
              </p:ext>
            </p:extLst>
          </p:nvPr>
        </p:nvGraphicFramePr>
        <p:xfrm>
          <a:off x="5341193" y="4730248"/>
          <a:ext cx="2831207" cy="1980674"/>
        </p:xfrm>
        <a:graphic>
          <a:graphicData uri="http://schemas.openxmlformats.org/presentationml/2006/ole">
            <mc:AlternateContent xmlns:mc="http://schemas.openxmlformats.org/markup-compatibility/2006">
              <mc:Choice xmlns:v="urn:schemas-microsoft-com:vml" Requires="v">
                <p:oleObj spid="_x0000_s26678" name="Graph" r:id="rId5" imgW="4145040" imgH="2900160" progId="Origin50.Graph">
                  <p:embed/>
                </p:oleObj>
              </mc:Choice>
              <mc:Fallback>
                <p:oleObj name="Graph" r:id="rId5" imgW="4145040" imgH="2900160" progId="Origin50.Graph">
                  <p:embed/>
                  <p:pic>
                    <p:nvPicPr>
                      <p:cNvPr id="0" name="Oggetto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1193" y="4730248"/>
                        <a:ext cx="2831207" cy="1980674"/>
                      </a:xfrm>
                      <a:prstGeom prst="rect">
                        <a:avLst/>
                      </a:prstGeom>
                      <a:noFill/>
                      <a:ln>
                        <a:noFill/>
                      </a:ln>
                    </p:spPr>
                  </p:pic>
                </p:oleObj>
              </mc:Fallback>
            </mc:AlternateContent>
          </a:graphicData>
        </a:graphic>
      </p:graphicFrame>
      <p:cxnSp>
        <p:nvCxnSpPr>
          <p:cNvPr id="23" name="Connettore 2 22"/>
          <p:cNvCxnSpPr/>
          <p:nvPr/>
        </p:nvCxnSpPr>
        <p:spPr>
          <a:xfrm flipH="1">
            <a:off x="5037690" y="5013176"/>
            <a:ext cx="107073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6" name="CasellaDiTesto 25"/>
          <p:cNvSpPr txBox="1"/>
          <p:nvPr/>
        </p:nvSpPr>
        <p:spPr>
          <a:xfrm>
            <a:off x="3927430" y="4828510"/>
            <a:ext cx="894797" cy="369332"/>
          </a:xfrm>
          <a:prstGeom prst="rect">
            <a:avLst/>
          </a:prstGeom>
          <a:noFill/>
        </p:spPr>
        <p:txBody>
          <a:bodyPr wrap="none" rtlCol="0">
            <a:spAutoFit/>
          </a:bodyPr>
          <a:lstStyle/>
          <a:p>
            <a:r>
              <a:rPr lang="it-IT" b="1" dirty="0" smtClean="0">
                <a:solidFill>
                  <a:srgbClr val="0070C0"/>
                </a:solidFill>
              </a:rPr>
              <a:t>480 nm</a:t>
            </a:r>
            <a:endParaRPr lang="en-US" b="1" dirty="0">
              <a:solidFill>
                <a:srgbClr val="0070C0"/>
              </a:solidFill>
            </a:endParaRPr>
          </a:p>
        </p:txBody>
      </p:sp>
      <p:grpSp>
        <p:nvGrpSpPr>
          <p:cNvPr id="17" name="Group 5"/>
          <p:cNvGrpSpPr/>
          <p:nvPr/>
        </p:nvGrpSpPr>
        <p:grpSpPr>
          <a:xfrm>
            <a:off x="8457885" y="374977"/>
            <a:ext cx="622615" cy="521317"/>
            <a:chOff x="724759" y="4481661"/>
            <a:chExt cx="1361698" cy="1315360"/>
          </a:xfrm>
          <a:solidFill>
            <a:srgbClr val="FF0000"/>
          </a:solidFill>
        </p:grpSpPr>
        <p:sp>
          <p:nvSpPr>
            <p:cNvPr id="22"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24"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25"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27"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28"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grpSp>
        <p:nvGrpSpPr>
          <p:cNvPr id="29" name="Gruppo 28"/>
          <p:cNvGrpSpPr/>
          <p:nvPr/>
        </p:nvGrpSpPr>
        <p:grpSpPr>
          <a:xfrm>
            <a:off x="0" y="6309320"/>
            <a:ext cx="9144000" cy="527806"/>
            <a:chOff x="0" y="6309320"/>
            <a:chExt cx="9144000" cy="527806"/>
          </a:xfrm>
        </p:grpSpPr>
        <p:cxnSp>
          <p:nvCxnSpPr>
            <p:cNvPr id="32" name="Connettore 1 31"/>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sp>
          <p:nvSpPr>
            <p:cNvPr id="30" name="CasellaDiTesto 29"/>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31" name="Immagine 30"/>
            <p:cNvPicPr>
              <a:picLocks noChangeAspect="1"/>
            </p:cNvPicPr>
            <p:nvPr/>
          </p:nvPicPr>
          <p:blipFill rotWithShape="1">
            <a:blip r:embed="rId7"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grpSp>
    </p:spTree>
    <p:extLst>
      <p:ext uri="{BB962C8B-B14F-4D97-AF65-F5344CB8AC3E}">
        <p14:creationId xmlns:p14="http://schemas.microsoft.com/office/powerpoint/2010/main" val="314289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2000"/>
                            </p:stCondLst>
                            <p:childTnLst>
                              <p:par>
                                <p:cTn id="27" presetID="10" presetClass="entr" presetSubtype="0" fill="hold" nodeType="afterEffect">
                                  <p:stCondLst>
                                    <p:cond delay="5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3000"/>
                            </p:stCondLst>
                            <p:childTnLst>
                              <p:par>
                                <p:cTn id="31" presetID="22" presetClass="entr" presetSubtype="2" fill="hold" nodeType="afterEffect">
                                  <p:stCondLst>
                                    <p:cond delay="500"/>
                                  </p:stCondLst>
                                  <p:childTnLst>
                                    <p:set>
                                      <p:cBhvr>
                                        <p:cTn id="32" dur="1" fill="hold">
                                          <p:stCondLst>
                                            <p:cond delay="0"/>
                                          </p:stCondLst>
                                        </p:cTn>
                                        <p:tgtEl>
                                          <p:spTgt spid="23"/>
                                        </p:tgtEl>
                                        <p:attrNameLst>
                                          <p:attrName>style.visibility</p:attrName>
                                        </p:attrNameLst>
                                      </p:cBhvr>
                                      <p:to>
                                        <p:strVal val="visible"/>
                                      </p:to>
                                    </p:set>
                                    <p:animEffect transition="in" filter="wipe(right)">
                                      <p:cBhvr>
                                        <p:cTn id="33" dur="500"/>
                                        <p:tgtEl>
                                          <p:spTgt spid="23"/>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21"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3"/>
          <p:cNvGrpSpPr/>
          <p:nvPr/>
        </p:nvGrpSpPr>
        <p:grpSpPr>
          <a:xfrm>
            <a:off x="0" y="6309320"/>
            <a:ext cx="9144000" cy="527806"/>
            <a:chOff x="0" y="6309320"/>
            <a:chExt cx="9144000" cy="527806"/>
          </a:xfrm>
        </p:grpSpPr>
        <p:sp>
          <p:nvSpPr>
            <p:cNvPr id="25" name="CasellaDiTesto 24"/>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6" name="Immagine 25"/>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27" name="Connettore 1 26"/>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2" name="Titolo 1"/>
          <p:cNvSpPr>
            <a:spLocks noGrp="1"/>
          </p:cNvSpPr>
          <p:nvPr>
            <p:ph type="title"/>
          </p:nvPr>
        </p:nvSpPr>
        <p:spPr>
          <a:xfrm>
            <a:off x="457200" y="177801"/>
            <a:ext cx="4474840" cy="812801"/>
          </a:xfrm>
          <a:solidFill>
            <a:schemeClr val="bg1"/>
          </a:solidFill>
          <a:ln>
            <a:solidFill>
              <a:schemeClr val="tx1"/>
            </a:solidFill>
          </a:ln>
        </p:spPr>
        <p:txBody>
          <a:bodyPr/>
          <a:lstStyle/>
          <a:p>
            <a:r>
              <a:rPr lang="it-IT" dirty="0" err="1" smtClean="0"/>
              <a:t>Hybrid</a:t>
            </a:r>
            <a:r>
              <a:rPr lang="it-IT" dirty="0" smtClean="0"/>
              <a:t> Solutions</a:t>
            </a:r>
            <a:endParaRPr lang="it-IT" dirty="0"/>
          </a:p>
        </p:txBody>
      </p:sp>
      <p:sp>
        <p:nvSpPr>
          <p:cNvPr id="5" name="Rettangolo 4"/>
          <p:cNvSpPr/>
          <p:nvPr/>
        </p:nvSpPr>
        <p:spPr>
          <a:xfrm>
            <a:off x="4932040" y="1497752"/>
            <a:ext cx="3161571" cy="830997"/>
          </a:xfrm>
          <a:prstGeom prst="rect">
            <a:avLst/>
          </a:prstGeom>
        </p:spPr>
        <p:txBody>
          <a:bodyPr wrap="none">
            <a:spAutoFit/>
          </a:bodyPr>
          <a:lstStyle/>
          <a:p>
            <a:pPr marL="285750" indent="-285750">
              <a:buFont typeface="Arial" pitchFamily="34" charset="0"/>
              <a:buChar char="•"/>
            </a:pPr>
            <a:r>
              <a:rPr lang="it-IT" sz="2400" b="1" dirty="0" smtClean="0">
                <a:solidFill>
                  <a:srgbClr val="FF0000"/>
                </a:solidFill>
              </a:rPr>
              <a:t>Easy </a:t>
            </a:r>
            <a:r>
              <a:rPr lang="it-IT" sz="2400" b="1" dirty="0" err="1" smtClean="0">
                <a:solidFill>
                  <a:srgbClr val="FF0000"/>
                </a:solidFill>
              </a:rPr>
              <a:t>implementation</a:t>
            </a:r>
            <a:endParaRPr lang="it-IT" sz="2400" b="1" dirty="0" smtClean="0">
              <a:solidFill>
                <a:srgbClr val="FF0000"/>
              </a:solidFill>
            </a:endParaRPr>
          </a:p>
          <a:p>
            <a:pPr marL="285750" indent="-285750">
              <a:buFont typeface="Arial" pitchFamily="34" charset="0"/>
              <a:buChar char="•"/>
            </a:pPr>
            <a:r>
              <a:rPr lang="it-IT" sz="2400" b="1" dirty="0" smtClean="0">
                <a:solidFill>
                  <a:srgbClr val="FF0000"/>
                </a:solidFill>
              </a:rPr>
              <a:t>White </a:t>
            </a:r>
            <a:r>
              <a:rPr lang="it-IT" sz="2400" b="1" dirty="0" err="1" smtClean="0">
                <a:solidFill>
                  <a:srgbClr val="FF0000"/>
                </a:solidFill>
              </a:rPr>
              <a:t>Emission</a:t>
            </a:r>
            <a:endParaRPr lang="it-IT" sz="2400" b="1" dirty="0">
              <a:solidFill>
                <a:srgbClr val="FF0000"/>
              </a:solidFill>
            </a:endParaRPr>
          </a:p>
        </p:txBody>
      </p:sp>
      <p:grpSp>
        <p:nvGrpSpPr>
          <p:cNvPr id="20" name="Gruppo 19"/>
          <p:cNvGrpSpPr/>
          <p:nvPr/>
        </p:nvGrpSpPr>
        <p:grpSpPr>
          <a:xfrm>
            <a:off x="667223" y="2604632"/>
            <a:ext cx="3454453" cy="2840592"/>
            <a:chOff x="667223" y="1466518"/>
            <a:chExt cx="3454453" cy="2840592"/>
          </a:xfrm>
        </p:grpSpPr>
        <p:sp>
          <p:nvSpPr>
            <p:cNvPr id="9" name="Ovale 8"/>
            <p:cNvSpPr/>
            <p:nvPr/>
          </p:nvSpPr>
          <p:spPr>
            <a:xfrm>
              <a:off x="1727065" y="1664236"/>
              <a:ext cx="2026750" cy="187220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4" name="Immagine 3"/>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27584" y="1466518"/>
              <a:ext cx="3294092" cy="1907902"/>
            </a:xfrm>
            <a:prstGeom prst="rect">
              <a:avLst/>
            </a:prstGeom>
            <a:noFill/>
          </p:spPr>
        </p:pic>
        <p:sp>
          <p:nvSpPr>
            <p:cNvPr id="11" name="CasellaDiTesto 10"/>
            <p:cNvSpPr txBox="1"/>
            <p:nvPr/>
          </p:nvSpPr>
          <p:spPr>
            <a:xfrm>
              <a:off x="667223" y="3937778"/>
              <a:ext cx="2169376" cy="369332"/>
            </a:xfrm>
            <a:prstGeom prst="rect">
              <a:avLst/>
            </a:prstGeom>
            <a:noFill/>
            <a:ln>
              <a:solidFill>
                <a:schemeClr val="tx1"/>
              </a:solidFill>
            </a:ln>
          </p:spPr>
          <p:txBody>
            <a:bodyPr wrap="none" rtlCol="0">
              <a:spAutoFit/>
            </a:bodyPr>
            <a:lstStyle/>
            <a:p>
              <a:r>
                <a:rPr lang="it-IT" b="1" dirty="0" smtClean="0"/>
                <a:t>Second </a:t>
              </a:r>
              <a:r>
                <a:rPr lang="it-IT" b="1" dirty="0" err="1" smtClean="0"/>
                <a:t>Organic</a:t>
              </a:r>
              <a:r>
                <a:rPr lang="it-IT" b="1" dirty="0" smtClean="0"/>
                <a:t> Shell</a:t>
              </a:r>
              <a:endParaRPr lang="en-US" b="1" dirty="0"/>
            </a:p>
          </p:txBody>
        </p:sp>
        <p:cxnSp>
          <p:nvCxnSpPr>
            <p:cNvPr id="18" name="Connettore 4 17"/>
            <p:cNvCxnSpPr>
              <a:stCxn id="11" idx="0"/>
            </p:cNvCxnSpPr>
            <p:nvPr/>
          </p:nvCxnSpPr>
          <p:spPr>
            <a:xfrm rot="5400000" flipH="1" flipV="1">
              <a:off x="2045508" y="3242847"/>
              <a:ext cx="401334" cy="98852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CasellaDiTesto 20"/>
          <p:cNvSpPr txBox="1"/>
          <p:nvPr/>
        </p:nvSpPr>
        <p:spPr>
          <a:xfrm>
            <a:off x="582706" y="1313086"/>
            <a:ext cx="3463449" cy="369332"/>
          </a:xfrm>
          <a:prstGeom prst="rect">
            <a:avLst/>
          </a:prstGeom>
          <a:noFill/>
        </p:spPr>
        <p:txBody>
          <a:bodyPr wrap="none" rtlCol="0">
            <a:spAutoFit/>
          </a:bodyPr>
          <a:lstStyle/>
          <a:p>
            <a:r>
              <a:rPr lang="it-IT" dirty="0" smtClean="0"/>
              <a:t>Multi-</a:t>
            </a:r>
            <a:r>
              <a:rPr lang="it-IT" dirty="0" err="1" smtClean="0"/>
              <a:t>Structured</a:t>
            </a:r>
            <a:r>
              <a:rPr lang="it-IT" dirty="0" smtClean="0"/>
              <a:t> Core-Shell System</a:t>
            </a:r>
            <a:endParaRPr lang="en-US" dirty="0"/>
          </a:p>
        </p:txBody>
      </p:sp>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5157455"/>
            <a:ext cx="2469860" cy="1173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3986881"/>
            <a:ext cx="2576034" cy="1089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3802" y="3997481"/>
            <a:ext cx="23145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eccia in giù 5"/>
          <p:cNvSpPr/>
          <p:nvPr/>
        </p:nvSpPr>
        <p:spPr>
          <a:xfrm>
            <a:off x="5858758" y="2492896"/>
            <a:ext cx="658598" cy="1584176"/>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15" name="Group 5"/>
          <p:cNvGrpSpPr/>
          <p:nvPr/>
        </p:nvGrpSpPr>
        <p:grpSpPr>
          <a:xfrm>
            <a:off x="8457885" y="374977"/>
            <a:ext cx="622615" cy="521317"/>
            <a:chOff x="724759" y="4481661"/>
            <a:chExt cx="1361698" cy="1315360"/>
          </a:xfrm>
          <a:solidFill>
            <a:srgbClr val="FF0000"/>
          </a:solidFill>
        </p:grpSpPr>
        <p:sp>
          <p:nvSpPr>
            <p:cNvPr id="16"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7"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9"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22"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23"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spTree>
    <p:extLst>
      <p:ext uri="{BB962C8B-B14F-4D97-AF65-F5344CB8AC3E}">
        <p14:creationId xmlns:p14="http://schemas.microsoft.com/office/powerpoint/2010/main" val="23794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7653"/>
                                        </p:tgtEl>
                                        <p:attrNameLst>
                                          <p:attrName>style.visibility</p:attrName>
                                        </p:attrNameLst>
                                      </p:cBhvr>
                                      <p:to>
                                        <p:strVal val="visible"/>
                                      </p:to>
                                    </p:set>
                                    <p:animEffect transition="in" filter="fade">
                                      <p:cBhvr>
                                        <p:cTn id="16" dur="1000"/>
                                        <p:tgtEl>
                                          <p:spTgt spid="2765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7652"/>
                                        </p:tgtEl>
                                        <p:attrNameLst>
                                          <p:attrName>style.visibility</p:attrName>
                                        </p:attrNameLst>
                                      </p:cBhvr>
                                      <p:to>
                                        <p:strVal val="visible"/>
                                      </p:to>
                                    </p:set>
                                    <p:animEffect transition="in" filter="fade">
                                      <p:cBhvr>
                                        <p:cTn id="20" dur="1000"/>
                                        <p:tgtEl>
                                          <p:spTgt spid="27652"/>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7651"/>
                                        </p:tgtEl>
                                        <p:attrNameLst>
                                          <p:attrName>style.visibility</p:attrName>
                                        </p:attrNameLst>
                                      </p:cBhvr>
                                      <p:to>
                                        <p:strVal val="visible"/>
                                      </p:to>
                                    </p:set>
                                    <p:animEffect transition="in" filter="fade">
                                      <p:cBhvr>
                                        <p:cTn id="24" dur="1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p:nvPr/>
        </p:nvGrpSpPr>
        <p:grpSpPr>
          <a:xfrm>
            <a:off x="0" y="6309320"/>
            <a:ext cx="9144000" cy="527806"/>
            <a:chOff x="0" y="6309320"/>
            <a:chExt cx="9144000" cy="527806"/>
          </a:xfrm>
        </p:grpSpPr>
        <p:sp>
          <p:nvSpPr>
            <p:cNvPr id="17" name="CasellaDiTesto 1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9" name="Connettore 1 1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92696"/>
            <a:ext cx="1188305" cy="100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268" y="836712"/>
            <a:ext cx="1670070" cy="119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2867224"/>
            <a:ext cx="2295649" cy="1098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3212976"/>
            <a:ext cx="190500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4869160"/>
            <a:ext cx="1512168" cy="140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asellaDiTesto 10"/>
          <p:cNvSpPr txBox="1"/>
          <p:nvPr/>
        </p:nvSpPr>
        <p:spPr>
          <a:xfrm>
            <a:off x="2070341" y="714009"/>
            <a:ext cx="1792478" cy="523220"/>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it-IT" sz="2800" b="1" dirty="0" err="1">
                <a:ln w="1905"/>
                <a:solidFill>
                  <a:srgbClr val="00B0F0"/>
                </a:solidFill>
                <a:effectLst>
                  <a:innerShdw blurRad="69850" dist="43180" dir="5400000">
                    <a:srgbClr val="000000">
                      <a:alpha val="65000"/>
                    </a:srgbClr>
                  </a:innerShdw>
                </a:effectLst>
              </a:rPr>
              <a:t>Lighting</a:t>
            </a:r>
            <a:endParaRPr lang="it-IT" sz="2800" b="1" dirty="0">
              <a:ln w="1905"/>
              <a:solidFill>
                <a:srgbClr val="00B0F0"/>
              </a:solidFill>
              <a:effectLst>
                <a:innerShdw blurRad="69850" dist="43180" dir="5400000">
                  <a:srgbClr val="000000">
                    <a:alpha val="65000"/>
                  </a:srgbClr>
                </a:innerShdw>
              </a:effectLst>
            </a:endParaRPr>
          </a:p>
        </p:txBody>
      </p:sp>
      <p:sp>
        <p:nvSpPr>
          <p:cNvPr id="12" name="CasellaDiTesto 11"/>
          <p:cNvSpPr txBox="1"/>
          <p:nvPr/>
        </p:nvSpPr>
        <p:spPr>
          <a:xfrm>
            <a:off x="4796442" y="252920"/>
            <a:ext cx="3575462" cy="523220"/>
          </a:xfrm>
          <a:prstGeom prst="rect">
            <a:avLst/>
          </a:prstGeom>
          <a:noFill/>
        </p:spPr>
        <p:txBody>
          <a:bodyPr wrap="square" rtlCol="0">
            <a:spAutoFit/>
          </a:bodyPr>
          <a:lstStyle/>
          <a:p>
            <a:r>
              <a:rPr lang="it-IT" sz="2800" b="1" dirty="0">
                <a:ln w="1905"/>
                <a:solidFill>
                  <a:srgbClr val="FF0000"/>
                </a:solidFill>
                <a:effectLst>
                  <a:innerShdw blurRad="69850" dist="43180" dir="5400000">
                    <a:srgbClr val="000000">
                      <a:alpha val="65000"/>
                    </a:srgbClr>
                  </a:innerShdw>
                </a:effectLst>
              </a:rPr>
              <a:t>Display</a:t>
            </a:r>
            <a:r>
              <a:rPr lang="it-IT" sz="2800" b="1" dirty="0" smtClean="0">
                <a:ln w="1905"/>
                <a:solidFill>
                  <a:srgbClr val="FF0000"/>
                </a:solidFill>
                <a:effectLst>
                  <a:innerShdw blurRad="69850" dist="43180" dir="5400000">
                    <a:srgbClr val="000000">
                      <a:alpha val="65000"/>
                    </a:srgbClr>
                  </a:innerShdw>
                </a:effectLst>
              </a:rPr>
              <a:t> </a:t>
            </a:r>
            <a:r>
              <a:rPr lang="it-IT" sz="2800" b="1" dirty="0">
                <a:ln w="1905"/>
                <a:solidFill>
                  <a:srgbClr val="FF0000"/>
                </a:solidFill>
                <a:effectLst>
                  <a:innerShdw blurRad="69850" dist="43180" dir="5400000">
                    <a:srgbClr val="000000">
                      <a:alpha val="65000"/>
                    </a:srgbClr>
                  </a:innerShdw>
                </a:effectLst>
              </a:rPr>
              <a:t>and</a:t>
            </a:r>
            <a:r>
              <a:rPr lang="it-IT" sz="2800" b="1" dirty="0" smtClean="0">
                <a:ln w="1905"/>
                <a:solidFill>
                  <a:srgbClr val="FF0000"/>
                </a:solidFill>
                <a:effectLst>
                  <a:innerShdw blurRad="69850" dist="43180" dir="5400000">
                    <a:srgbClr val="000000">
                      <a:alpha val="65000"/>
                    </a:srgbClr>
                  </a:innerShdw>
                </a:effectLst>
              </a:rPr>
              <a:t> </a:t>
            </a:r>
            <a:r>
              <a:rPr lang="it-IT" sz="2800" b="1" dirty="0" err="1">
                <a:ln w="1905"/>
                <a:solidFill>
                  <a:srgbClr val="FF0000"/>
                </a:solidFill>
                <a:effectLst>
                  <a:innerShdw blurRad="69850" dist="43180" dir="5400000">
                    <a:srgbClr val="000000">
                      <a:alpha val="65000"/>
                    </a:srgbClr>
                  </a:innerShdw>
                </a:effectLst>
              </a:rPr>
              <a:t>Panels</a:t>
            </a:r>
            <a:endParaRPr lang="en-GB" sz="2800" b="1" dirty="0">
              <a:ln w="1905"/>
              <a:solidFill>
                <a:srgbClr val="FF0000"/>
              </a:solidFill>
              <a:effectLst>
                <a:innerShdw blurRad="69850" dist="43180" dir="5400000">
                  <a:srgbClr val="000000">
                    <a:alpha val="65000"/>
                  </a:srgbClr>
                </a:innerShdw>
              </a:effectLst>
            </a:endParaRPr>
          </a:p>
        </p:txBody>
      </p:sp>
      <p:sp>
        <p:nvSpPr>
          <p:cNvPr id="13" name="CasellaDiTesto 12"/>
          <p:cNvSpPr txBox="1"/>
          <p:nvPr/>
        </p:nvSpPr>
        <p:spPr>
          <a:xfrm>
            <a:off x="646197" y="2029619"/>
            <a:ext cx="2514406" cy="923330"/>
          </a:xfrm>
          <a:prstGeom prst="rect">
            <a:avLst/>
          </a:prstGeom>
          <a:noFill/>
        </p:spPr>
        <p:txBody>
          <a:bodyPr wrap="none" rtlCol="0">
            <a:spAutoFit/>
          </a:bodyPr>
          <a:lstStyle/>
          <a:p>
            <a:r>
              <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Optical</a:t>
            </a:r>
            <a:r>
              <a:rPr lang="it-IT"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it-IT"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fibers</a:t>
            </a:r>
            <a:endPar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Rettangolo 13"/>
          <p:cNvSpPr/>
          <p:nvPr/>
        </p:nvSpPr>
        <p:spPr>
          <a:xfrm>
            <a:off x="4135901" y="2691339"/>
            <a:ext cx="4896544" cy="523220"/>
          </a:xfrm>
          <a:prstGeom prst="rect">
            <a:avLst/>
          </a:prstGeom>
          <a:noFill/>
        </p:spPr>
        <p:txBody>
          <a:bodyPr wrap="square" lIns="91440" tIns="45720" rIns="91440" bIns="45720">
            <a:spAutoFit/>
          </a:bodyPr>
          <a:lstStyle/>
          <a:p>
            <a:pPr algn="ctr"/>
            <a:r>
              <a:rPr lang="en-GB" sz="2800" b="1" dirty="0">
                <a:ln w="1905"/>
                <a:solidFill>
                  <a:srgbClr val="00B0F0"/>
                </a:solidFill>
                <a:effectLst>
                  <a:innerShdw blurRad="69850" dist="43180" dir="5400000">
                    <a:srgbClr val="000000">
                      <a:alpha val="65000"/>
                    </a:srgbClr>
                  </a:innerShdw>
                </a:effectLst>
              </a:rPr>
              <a:t>Magnetic resonance </a:t>
            </a:r>
            <a:r>
              <a:rPr lang="en-GB" sz="2800" b="1" dirty="0" smtClean="0">
                <a:ln w="1905"/>
                <a:solidFill>
                  <a:srgbClr val="00B0F0"/>
                </a:solidFill>
                <a:effectLst>
                  <a:innerShdw blurRad="69850" dist="43180" dir="5400000">
                    <a:srgbClr val="000000">
                      <a:alpha val="65000"/>
                    </a:srgbClr>
                  </a:innerShdw>
                </a:effectLst>
              </a:rPr>
              <a:t>imaging</a:t>
            </a:r>
            <a:endParaRPr lang="en-GB" sz="2800" b="1" dirty="0">
              <a:ln w="1905"/>
              <a:solidFill>
                <a:srgbClr val="00B0F0"/>
              </a:solidFill>
              <a:effectLst>
                <a:innerShdw blurRad="69850" dist="43180" dir="5400000">
                  <a:srgbClr val="000000">
                    <a:alpha val="65000"/>
                  </a:srgbClr>
                </a:innerShdw>
              </a:effectLst>
            </a:endParaRPr>
          </a:p>
        </p:txBody>
      </p:sp>
      <p:sp>
        <p:nvSpPr>
          <p:cNvPr id="15" name="Rettangolo 14"/>
          <p:cNvSpPr/>
          <p:nvPr/>
        </p:nvSpPr>
        <p:spPr>
          <a:xfrm>
            <a:off x="345464" y="4256261"/>
            <a:ext cx="3710759" cy="461665"/>
          </a:xfrm>
          <a:prstGeom prst="rect">
            <a:avLst/>
          </a:prstGeom>
        </p:spPr>
        <p:txBody>
          <a:bodyPr wrap="none">
            <a:spAutoFit/>
          </a:bodyPr>
          <a:lstStyle/>
          <a:p>
            <a:r>
              <a:rPr lang="en-GB" sz="2400" b="1" dirty="0">
                <a:ln w="10541" cmpd="sng">
                  <a:solidFill>
                    <a:schemeClr val="accent1">
                      <a:shade val="88000"/>
                      <a:satMod val="110000"/>
                    </a:schemeClr>
                  </a:solidFill>
                  <a:prstDash val="solid"/>
                </a:ln>
                <a:solidFill>
                  <a:srgbClr val="00B050"/>
                </a:solidFill>
              </a:rPr>
              <a:t>Large</a:t>
            </a:r>
            <a:r>
              <a:rPr lang="en-GB" sz="2400" dirty="0">
                <a:solidFill>
                  <a:srgbClr val="00B050"/>
                </a:solidFill>
              </a:rPr>
              <a:t> </a:t>
            </a:r>
            <a:r>
              <a:rPr lang="en-GB" sz="2400" b="1" dirty="0">
                <a:ln w="10541" cmpd="sng">
                  <a:solidFill>
                    <a:schemeClr val="accent1">
                      <a:shade val="88000"/>
                      <a:satMod val="110000"/>
                    </a:schemeClr>
                  </a:solidFill>
                  <a:prstDash val="solid"/>
                </a:ln>
                <a:solidFill>
                  <a:srgbClr val="00B050"/>
                </a:solidFill>
              </a:rPr>
              <a:t>household</a:t>
            </a:r>
            <a:r>
              <a:rPr lang="en-GB" sz="2400" dirty="0">
                <a:solidFill>
                  <a:srgbClr val="00B050"/>
                </a:solidFill>
              </a:rPr>
              <a:t> </a:t>
            </a:r>
            <a:r>
              <a:rPr lang="en-GB" sz="2400" b="1" dirty="0">
                <a:ln w="10541" cmpd="sng">
                  <a:solidFill>
                    <a:schemeClr val="accent1">
                      <a:shade val="88000"/>
                      <a:satMod val="110000"/>
                    </a:schemeClr>
                  </a:solidFill>
                  <a:prstDash val="solid"/>
                </a:ln>
                <a:solidFill>
                  <a:srgbClr val="00B050"/>
                </a:solidFill>
              </a:rPr>
              <a:t>appliances</a:t>
            </a:r>
          </a:p>
        </p:txBody>
      </p:sp>
      <p:sp>
        <p:nvSpPr>
          <p:cNvPr id="5" name="Rettangolo 4"/>
          <p:cNvSpPr/>
          <p:nvPr/>
        </p:nvSpPr>
        <p:spPr>
          <a:xfrm>
            <a:off x="6438371" y="5602940"/>
            <a:ext cx="1953933" cy="523220"/>
          </a:xfrm>
          <a:prstGeom prst="rect">
            <a:avLst/>
          </a:prstGeom>
        </p:spPr>
        <p:txBody>
          <a:bodyPr wrap="none">
            <a:spAutoFit/>
          </a:bodyPr>
          <a:lstStyle/>
          <a:p>
            <a:r>
              <a:rPr lang="en-GB" sz="2800" b="1" dirty="0" smtClean="0">
                <a:ln w="10541" cmpd="sng">
                  <a:solidFill>
                    <a:schemeClr val="accent1">
                      <a:shade val="88000"/>
                      <a:satMod val="110000"/>
                    </a:schemeClr>
                  </a:solidFill>
                  <a:prstDash val="solid"/>
                </a:ln>
                <a:solidFill>
                  <a:srgbClr val="7030A0"/>
                </a:solidFill>
              </a:rPr>
              <a:t>Automotive</a:t>
            </a:r>
            <a:endParaRPr lang="en-US" sz="2800" dirty="0">
              <a:solidFill>
                <a:srgbClr val="7030A0"/>
              </a:solidFill>
            </a:endParaRPr>
          </a:p>
        </p:txBody>
      </p:sp>
      <p:pic>
        <p:nvPicPr>
          <p:cNvPr id="39940" name="Picture 4" descr="Risultati immagini per automotiv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4869160"/>
            <a:ext cx="1618352" cy="114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45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699"/>
                                        </p:tgtEl>
                                        <p:attrNameLst>
                                          <p:attrName>style.visibility</p:attrName>
                                        </p:attrNameLst>
                                      </p:cBhvr>
                                      <p:to>
                                        <p:strVal val="visible"/>
                                      </p:to>
                                    </p:set>
                                    <p:animEffect transition="in" filter="fade">
                                      <p:cBhvr>
                                        <p:cTn id="18" dur="500"/>
                                        <p:tgtEl>
                                          <p:spTgt spid="2969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9700"/>
                                        </p:tgtEl>
                                        <p:attrNameLst>
                                          <p:attrName>style.visibility</p:attrName>
                                        </p:attrNameLst>
                                      </p:cBhvr>
                                      <p:to>
                                        <p:strVal val="visible"/>
                                      </p:to>
                                    </p:set>
                                    <p:animEffect transition="in" filter="fade">
                                      <p:cBhvr>
                                        <p:cTn id="22" dur="500"/>
                                        <p:tgtEl>
                                          <p:spTgt spid="2970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9940"/>
                                        </p:tgtEl>
                                        <p:attrNameLst>
                                          <p:attrName>style.visibility</p:attrName>
                                        </p:attrNameLst>
                                      </p:cBhvr>
                                      <p:to>
                                        <p:strVal val="visible"/>
                                      </p:to>
                                    </p:set>
                                    <p:animEffect transition="in" filter="fade">
                                      <p:cBhvr>
                                        <p:cTn id="34" dur="500"/>
                                        <p:tgtEl>
                                          <p:spTgt spid="39940"/>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29702"/>
                                        </p:tgtEl>
                                        <p:attrNameLst>
                                          <p:attrName>style.visibility</p:attrName>
                                        </p:attrNameLst>
                                      </p:cBhvr>
                                      <p:to>
                                        <p:strVal val="visible"/>
                                      </p:to>
                                    </p:set>
                                    <p:animEffect transition="in" filter="fade">
                                      <p:cBhvr>
                                        <p:cTn id="42" dur="500"/>
                                        <p:tgtEl>
                                          <p:spTgt spid="29702"/>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29701"/>
                                        </p:tgtEl>
                                        <p:attrNameLst>
                                          <p:attrName>style.visibility</p:attrName>
                                        </p:attrNameLst>
                                      </p:cBhvr>
                                      <p:to>
                                        <p:strVal val="visible"/>
                                      </p:to>
                                    </p:set>
                                    <p:animEffect transition="in" filter="fade">
                                      <p:cBhvr>
                                        <p:cTn id="50"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77801"/>
            <a:ext cx="4474840" cy="812801"/>
          </a:xfrm>
          <a:solidFill>
            <a:schemeClr val="bg1"/>
          </a:solidFill>
          <a:ln>
            <a:solidFill>
              <a:schemeClr val="tx1"/>
            </a:solidFill>
          </a:ln>
        </p:spPr>
        <p:txBody>
          <a:bodyPr/>
          <a:lstStyle/>
          <a:p>
            <a:r>
              <a:rPr lang="it-IT" dirty="0" err="1"/>
              <a:t>Hybrid</a:t>
            </a:r>
            <a:r>
              <a:rPr lang="it-IT" dirty="0"/>
              <a:t> Solutions</a:t>
            </a:r>
            <a:endParaRPr lang="en-US" dirty="0"/>
          </a:p>
        </p:txBody>
      </p:sp>
      <p:grpSp>
        <p:nvGrpSpPr>
          <p:cNvPr id="13" name="Gruppo 12"/>
          <p:cNvGrpSpPr/>
          <p:nvPr/>
        </p:nvGrpSpPr>
        <p:grpSpPr>
          <a:xfrm>
            <a:off x="1870287" y="1511288"/>
            <a:ext cx="5642307" cy="2956583"/>
            <a:chOff x="1870287" y="1128875"/>
            <a:chExt cx="5642307" cy="2956583"/>
          </a:xfrm>
        </p:grpSpPr>
        <p:sp>
          <p:nvSpPr>
            <p:cNvPr id="8" name="Ovale 7"/>
            <p:cNvSpPr/>
            <p:nvPr/>
          </p:nvSpPr>
          <p:spPr>
            <a:xfrm>
              <a:off x="1870287" y="1128875"/>
              <a:ext cx="2929010" cy="2736304"/>
            </a:xfrm>
            <a:prstGeom prst="ellipse">
              <a:avLst/>
            </a:prstGeom>
            <a:solidFill>
              <a:schemeClr val="bg1">
                <a:lumMod val="9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p:cNvSpPr txBox="1"/>
            <p:nvPr/>
          </p:nvSpPr>
          <p:spPr>
            <a:xfrm>
              <a:off x="5190933" y="3716126"/>
              <a:ext cx="2321661" cy="369332"/>
            </a:xfrm>
            <a:prstGeom prst="rect">
              <a:avLst/>
            </a:prstGeom>
            <a:noFill/>
            <a:ln>
              <a:solidFill>
                <a:schemeClr val="tx1"/>
              </a:solidFill>
            </a:ln>
          </p:spPr>
          <p:txBody>
            <a:bodyPr wrap="none" rtlCol="0">
              <a:spAutoFit/>
            </a:bodyPr>
            <a:lstStyle/>
            <a:p>
              <a:r>
                <a:rPr lang="it-IT" b="1" dirty="0" smtClean="0"/>
                <a:t>Second </a:t>
              </a:r>
              <a:r>
                <a:rPr lang="it-IT" b="1" dirty="0" err="1" smtClean="0"/>
                <a:t>Inorganic</a:t>
              </a:r>
              <a:r>
                <a:rPr lang="it-IT" b="1" dirty="0" smtClean="0"/>
                <a:t> Shell</a:t>
              </a:r>
              <a:endParaRPr lang="en-US" b="1" dirty="0"/>
            </a:p>
          </p:txBody>
        </p:sp>
        <p:cxnSp>
          <p:nvCxnSpPr>
            <p:cNvPr id="11" name="Connettore 4 10"/>
            <p:cNvCxnSpPr>
              <a:stCxn id="10" idx="0"/>
            </p:cNvCxnSpPr>
            <p:nvPr/>
          </p:nvCxnSpPr>
          <p:spPr>
            <a:xfrm rot="16200000" flipV="1">
              <a:off x="5118214" y="2482575"/>
              <a:ext cx="914635" cy="155246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uppo 11"/>
          <p:cNvGrpSpPr/>
          <p:nvPr/>
        </p:nvGrpSpPr>
        <p:grpSpPr>
          <a:xfrm>
            <a:off x="2077120" y="1723181"/>
            <a:ext cx="5262317" cy="2261716"/>
            <a:chOff x="2077120" y="1340768"/>
            <a:chExt cx="5262317" cy="2261716"/>
          </a:xfrm>
        </p:grpSpPr>
        <p:sp>
          <p:nvSpPr>
            <p:cNvPr id="3" name="Ovale 2"/>
            <p:cNvSpPr/>
            <p:nvPr/>
          </p:nvSpPr>
          <p:spPr>
            <a:xfrm>
              <a:off x="2077120" y="1340768"/>
              <a:ext cx="2489944" cy="226171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 name="CasellaDiTesto 3"/>
            <p:cNvSpPr txBox="1"/>
            <p:nvPr/>
          </p:nvSpPr>
          <p:spPr>
            <a:xfrm>
              <a:off x="5364088" y="1628800"/>
              <a:ext cx="1975349" cy="369332"/>
            </a:xfrm>
            <a:prstGeom prst="rect">
              <a:avLst/>
            </a:prstGeom>
            <a:noFill/>
            <a:ln>
              <a:solidFill>
                <a:schemeClr val="tx1"/>
              </a:solidFill>
            </a:ln>
          </p:spPr>
          <p:txBody>
            <a:bodyPr wrap="none" rtlCol="0">
              <a:spAutoFit/>
            </a:bodyPr>
            <a:lstStyle/>
            <a:p>
              <a:r>
                <a:rPr lang="it-IT" b="1" dirty="0" smtClean="0"/>
                <a:t>Third </a:t>
              </a:r>
              <a:r>
                <a:rPr lang="it-IT" b="1" dirty="0" err="1" smtClean="0"/>
                <a:t>Organic</a:t>
              </a:r>
              <a:r>
                <a:rPr lang="it-IT" b="1" dirty="0" smtClean="0"/>
                <a:t> Shell</a:t>
              </a:r>
              <a:endParaRPr lang="en-US" b="1" dirty="0"/>
            </a:p>
          </p:txBody>
        </p:sp>
        <p:cxnSp>
          <p:nvCxnSpPr>
            <p:cNvPr id="6" name="Connettore 4 5"/>
            <p:cNvCxnSpPr>
              <a:stCxn id="4" idx="2"/>
            </p:cNvCxnSpPr>
            <p:nvPr/>
          </p:nvCxnSpPr>
          <p:spPr>
            <a:xfrm rot="5400000">
              <a:off x="5222667" y="1342530"/>
              <a:ext cx="473494" cy="178469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324" y="1714673"/>
            <a:ext cx="3505200"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sellaDiTesto 13"/>
          <p:cNvSpPr txBox="1"/>
          <p:nvPr/>
        </p:nvSpPr>
        <p:spPr>
          <a:xfrm>
            <a:off x="1200324" y="5517232"/>
            <a:ext cx="4879541" cy="584775"/>
          </a:xfrm>
          <a:prstGeom prst="rect">
            <a:avLst/>
          </a:prstGeom>
          <a:noFill/>
        </p:spPr>
        <p:txBody>
          <a:bodyPr wrap="none" rtlCol="0">
            <a:spAutoFit/>
          </a:bodyPr>
          <a:lstStyle/>
          <a:p>
            <a:r>
              <a:rPr lang="it-IT" sz="3200" dirty="0" err="1" smtClean="0"/>
              <a:t>Low</a:t>
            </a:r>
            <a:r>
              <a:rPr lang="it-IT" sz="3200" dirty="0" smtClean="0"/>
              <a:t> temperature procedure</a:t>
            </a:r>
            <a:endParaRPr lang="en-US" sz="3200" dirty="0"/>
          </a:p>
        </p:txBody>
      </p:sp>
      <p:grpSp>
        <p:nvGrpSpPr>
          <p:cNvPr id="16" name="Group 5"/>
          <p:cNvGrpSpPr/>
          <p:nvPr/>
        </p:nvGrpSpPr>
        <p:grpSpPr>
          <a:xfrm>
            <a:off x="8457885" y="374977"/>
            <a:ext cx="622615" cy="521317"/>
            <a:chOff x="724759" y="4481661"/>
            <a:chExt cx="1361698" cy="1315360"/>
          </a:xfrm>
          <a:solidFill>
            <a:srgbClr val="FF0000"/>
          </a:solidFill>
        </p:grpSpPr>
        <p:sp>
          <p:nvSpPr>
            <p:cNvPr id="17"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8"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9"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20"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21"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grpSp>
        <p:nvGrpSpPr>
          <p:cNvPr id="22" name="Gruppo 21"/>
          <p:cNvGrpSpPr/>
          <p:nvPr/>
        </p:nvGrpSpPr>
        <p:grpSpPr>
          <a:xfrm>
            <a:off x="0" y="6309320"/>
            <a:ext cx="9144000" cy="527806"/>
            <a:chOff x="0" y="6309320"/>
            <a:chExt cx="9144000" cy="527806"/>
          </a:xfrm>
        </p:grpSpPr>
        <p:sp>
          <p:nvSpPr>
            <p:cNvPr id="23" name="CasellaDiTesto 22"/>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24" name="Immagine 23"/>
            <p:cNvPicPr>
              <a:picLocks noChangeAspect="1"/>
            </p:cNvPicPr>
            <p:nvPr/>
          </p:nvPicPr>
          <p:blipFill rotWithShape="1">
            <a:blip r:embed="rId4"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25" name="Connettore 1 24"/>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47082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0" y="6309320"/>
            <a:ext cx="9144000" cy="527806"/>
            <a:chOff x="0" y="6309320"/>
            <a:chExt cx="9144000" cy="527806"/>
          </a:xfrm>
        </p:grpSpPr>
        <p:sp>
          <p:nvSpPr>
            <p:cNvPr id="9" name="CasellaDiTesto 8"/>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0" name="Immagine 9"/>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1" name="Connettore 1 10"/>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grpSp>
        <p:nvGrpSpPr>
          <p:cNvPr id="6" name="Gruppo 5"/>
          <p:cNvGrpSpPr/>
          <p:nvPr/>
        </p:nvGrpSpPr>
        <p:grpSpPr>
          <a:xfrm>
            <a:off x="3989807" y="3765674"/>
            <a:ext cx="4847251" cy="3040154"/>
            <a:chOff x="557452" y="3717032"/>
            <a:chExt cx="5243875" cy="3256178"/>
          </a:xfrm>
        </p:grpSpPr>
        <p:pic>
          <p:nvPicPr>
            <p:cNvPr id="3" name="Picture 2"/>
            <p:cNvPicPr>
              <a:picLocks noChangeAspect="1" noChangeArrowheads="1"/>
            </p:cNvPicPr>
            <p:nvPr/>
          </p:nvPicPr>
          <p:blipFill rotWithShape="1">
            <a:blip r:embed="rId3" cstate="print"/>
            <a:srcRect r="42475"/>
            <a:stretch/>
          </p:blipFill>
          <p:spPr bwMode="auto">
            <a:xfrm>
              <a:off x="557452" y="3717032"/>
              <a:ext cx="3230999" cy="2161794"/>
            </a:xfrm>
            <a:prstGeom prst="rect">
              <a:avLst/>
            </a:prstGeom>
            <a:noFill/>
            <a:ln w="9525">
              <a:noFill/>
              <a:miter lim="800000"/>
              <a:headEnd/>
              <a:tailEnd/>
            </a:ln>
          </p:spPr>
        </p:pic>
        <p:pic>
          <p:nvPicPr>
            <p:cNvPr id="4" name="Picture 3"/>
            <p:cNvPicPr>
              <a:picLocks noChangeAspect="1" noChangeArrowheads="1"/>
            </p:cNvPicPr>
            <p:nvPr/>
          </p:nvPicPr>
          <p:blipFill rotWithShape="1">
            <a:blip r:embed="rId4" cstate="print"/>
            <a:srcRect l="33408" t="54741"/>
            <a:stretch/>
          </p:blipFill>
          <p:spPr bwMode="auto">
            <a:xfrm>
              <a:off x="3131840" y="4909276"/>
              <a:ext cx="2669487" cy="2063934"/>
            </a:xfrm>
            <a:prstGeom prst="rect">
              <a:avLst/>
            </a:prstGeom>
            <a:noFill/>
            <a:ln w="9525">
              <a:noFill/>
              <a:miter lim="800000"/>
              <a:headEnd/>
              <a:tailEnd/>
            </a:ln>
          </p:spPr>
        </p:pic>
      </p:grpSp>
      <p:pic>
        <p:nvPicPr>
          <p:cNvPr id="5" name="Content Placeholder 3" descr="core-shell-2.png"/>
          <p:cNvPicPr>
            <a:picLocks noChangeAspect="1"/>
          </p:cNvPicPr>
          <p:nvPr/>
        </p:nvPicPr>
        <p:blipFill>
          <a:blip r:embed="rId5" cstate="print">
            <a:lum bright="20000" contrast="10000"/>
          </a:blip>
          <a:stretch>
            <a:fillRect/>
          </a:stretch>
        </p:blipFill>
        <p:spPr>
          <a:xfrm>
            <a:off x="545895" y="1077338"/>
            <a:ext cx="3443912" cy="2495678"/>
          </a:xfrm>
          <a:prstGeom prst="rect">
            <a:avLst/>
          </a:prstGeom>
          <a:ln>
            <a:noFill/>
          </a:ln>
          <a:effectLst/>
        </p:spPr>
      </p:pic>
      <p:pic>
        <p:nvPicPr>
          <p:cNvPr id="7" name="Picture 2"/>
          <p:cNvPicPr>
            <a:picLocks noChangeAspect="1" noChangeArrowheads="1"/>
          </p:cNvPicPr>
          <p:nvPr/>
        </p:nvPicPr>
        <p:blipFill>
          <a:blip r:embed="rId6" cstate="print"/>
          <a:srcRect/>
          <a:stretch>
            <a:fillRect/>
          </a:stretch>
        </p:blipFill>
        <p:spPr bwMode="auto">
          <a:xfrm>
            <a:off x="5476422" y="1077339"/>
            <a:ext cx="2916245" cy="2172334"/>
          </a:xfrm>
          <a:prstGeom prst="rect">
            <a:avLst/>
          </a:prstGeom>
          <a:noFill/>
          <a:ln w="9525">
            <a:noFill/>
            <a:miter lim="800000"/>
            <a:headEnd/>
            <a:tailEnd/>
          </a:ln>
        </p:spPr>
      </p:pic>
      <p:grpSp>
        <p:nvGrpSpPr>
          <p:cNvPr id="12" name="Group 5"/>
          <p:cNvGrpSpPr/>
          <p:nvPr/>
        </p:nvGrpSpPr>
        <p:grpSpPr>
          <a:xfrm>
            <a:off x="8457885" y="374977"/>
            <a:ext cx="622615" cy="521317"/>
            <a:chOff x="724759" y="4481661"/>
            <a:chExt cx="1361698" cy="1315360"/>
          </a:xfrm>
          <a:solidFill>
            <a:srgbClr val="FF0000"/>
          </a:solidFill>
        </p:grpSpPr>
        <p:sp>
          <p:nvSpPr>
            <p:cNvPr id="13"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4"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5"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6"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7"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spTree>
    <p:extLst>
      <p:ext uri="{BB962C8B-B14F-4D97-AF65-F5344CB8AC3E}">
        <p14:creationId xmlns:p14="http://schemas.microsoft.com/office/powerpoint/2010/main" val="11747610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77801"/>
            <a:ext cx="4402832" cy="812801"/>
          </a:xfrm>
          <a:solidFill>
            <a:schemeClr val="bg1"/>
          </a:solidFill>
          <a:ln>
            <a:solidFill>
              <a:schemeClr val="tx1"/>
            </a:solidFill>
          </a:ln>
        </p:spPr>
        <p:txBody>
          <a:bodyPr/>
          <a:lstStyle/>
          <a:p>
            <a:r>
              <a:rPr lang="it-IT" dirty="0" err="1"/>
              <a:t>Hybrid</a:t>
            </a:r>
            <a:r>
              <a:rPr lang="it-IT" dirty="0"/>
              <a:t> Solutions</a:t>
            </a:r>
            <a:endParaRPr lang="en-US" dirty="0"/>
          </a:p>
        </p:txBody>
      </p:sp>
      <p:sp>
        <p:nvSpPr>
          <p:cNvPr id="3" name="CasellaDiTesto 2"/>
          <p:cNvSpPr txBox="1"/>
          <p:nvPr/>
        </p:nvSpPr>
        <p:spPr>
          <a:xfrm>
            <a:off x="899592" y="1444134"/>
            <a:ext cx="3167277" cy="954107"/>
          </a:xfrm>
          <a:prstGeom prst="rect">
            <a:avLst/>
          </a:prstGeom>
          <a:noFill/>
        </p:spPr>
        <p:txBody>
          <a:bodyPr wrap="none" rtlCol="0">
            <a:spAutoFit/>
          </a:bodyPr>
          <a:lstStyle/>
          <a:p>
            <a:r>
              <a:rPr lang="it-IT" sz="2800" dirty="0" err="1" smtClean="0">
                <a:solidFill>
                  <a:srgbClr val="FF0000"/>
                </a:solidFill>
              </a:rPr>
              <a:t>Hybrid</a:t>
            </a:r>
            <a:r>
              <a:rPr lang="it-IT" sz="2800" dirty="0" smtClean="0">
                <a:solidFill>
                  <a:srgbClr val="FF0000"/>
                </a:solidFill>
              </a:rPr>
              <a:t> </a:t>
            </a:r>
            <a:r>
              <a:rPr lang="it-IT" sz="2800" dirty="0" err="1" smtClean="0">
                <a:solidFill>
                  <a:srgbClr val="FF0000"/>
                </a:solidFill>
              </a:rPr>
              <a:t>films</a:t>
            </a:r>
            <a:r>
              <a:rPr lang="it-IT" sz="2800" dirty="0" smtClean="0">
                <a:solidFill>
                  <a:srgbClr val="FF0000"/>
                </a:solidFill>
              </a:rPr>
              <a:t>:</a:t>
            </a:r>
          </a:p>
          <a:p>
            <a:r>
              <a:rPr lang="it-IT" sz="2800" dirty="0" err="1" smtClean="0">
                <a:solidFill>
                  <a:srgbClr val="FF0000"/>
                </a:solidFill>
              </a:rPr>
              <a:t>Dye</a:t>
            </a:r>
            <a:r>
              <a:rPr lang="it-IT" sz="2800" dirty="0" smtClean="0">
                <a:solidFill>
                  <a:srgbClr val="FF0000"/>
                </a:solidFill>
              </a:rPr>
              <a:t> + </a:t>
            </a:r>
            <a:r>
              <a:rPr lang="it-IT" sz="2800" dirty="0" err="1" smtClean="0">
                <a:solidFill>
                  <a:srgbClr val="FF0000"/>
                </a:solidFill>
              </a:rPr>
              <a:t>Polycarbonate</a:t>
            </a:r>
            <a:endParaRPr lang="en-US" sz="2800" dirty="0">
              <a:solidFill>
                <a:srgbClr val="FF0000"/>
              </a:solidFill>
            </a:endParaRPr>
          </a:p>
        </p:txBody>
      </p:sp>
      <p:sp>
        <p:nvSpPr>
          <p:cNvPr id="5" name="CasellaDiTesto 4"/>
          <p:cNvSpPr txBox="1"/>
          <p:nvPr/>
        </p:nvSpPr>
        <p:spPr>
          <a:xfrm>
            <a:off x="5323424" y="1736521"/>
            <a:ext cx="2821413" cy="369332"/>
          </a:xfrm>
          <a:prstGeom prst="rect">
            <a:avLst/>
          </a:prstGeom>
          <a:noFill/>
        </p:spPr>
        <p:txBody>
          <a:bodyPr wrap="none" rtlCol="0">
            <a:spAutoFit/>
          </a:bodyPr>
          <a:lstStyle/>
          <a:p>
            <a:r>
              <a:rPr lang="it-IT" dirty="0" smtClean="0"/>
              <a:t>Blue LED </a:t>
            </a:r>
            <a:r>
              <a:rPr lang="it-IT" dirty="0" err="1" smtClean="0"/>
              <a:t>as</a:t>
            </a:r>
            <a:r>
              <a:rPr lang="it-IT" dirty="0" smtClean="0"/>
              <a:t> </a:t>
            </a:r>
            <a:r>
              <a:rPr lang="it-IT" dirty="0" err="1" smtClean="0"/>
              <a:t>pumping</a:t>
            </a:r>
            <a:r>
              <a:rPr lang="it-IT" dirty="0" smtClean="0"/>
              <a:t> source</a:t>
            </a:r>
            <a:endParaRPr lang="en-US" dirty="0"/>
          </a:p>
        </p:txBody>
      </p:sp>
      <p:pic>
        <p:nvPicPr>
          <p:cNvPr id="296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835" t="26011" r="40741" b="23168"/>
          <a:stretch/>
        </p:blipFill>
        <p:spPr bwMode="auto">
          <a:xfrm rot="10800000">
            <a:off x="5862297" y="2976763"/>
            <a:ext cx="1376164" cy="177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40" t="36527" r="37380" b="15868"/>
          <a:stretch/>
        </p:blipFill>
        <p:spPr bwMode="auto">
          <a:xfrm rot="10800000">
            <a:off x="3419872" y="2921248"/>
            <a:ext cx="1876540" cy="1785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5803" t="32297" r="37007" b="30578"/>
          <a:stretch/>
        </p:blipFill>
        <p:spPr bwMode="auto">
          <a:xfrm rot="10800000">
            <a:off x="964377" y="2924944"/>
            <a:ext cx="1842484" cy="187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5"/>
          <p:cNvGrpSpPr/>
          <p:nvPr/>
        </p:nvGrpSpPr>
        <p:grpSpPr>
          <a:xfrm>
            <a:off x="8457885" y="374977"/>
            <a:ext cx="622615" cy="521317"/>
            <a:chOff x="724759" y="4481661"/>
            <a:chExt cx="1361698" cy="1315360"/>
          </a:xfrm>
          <a:solidFill>
            <a:srgbClr val="FF0000"/>
          </a:solidFill>
        </p:grpSpPr>
        <p:sp>
          <p:nvSpPr>
            <p:cNvPr id="10"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1"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2"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3"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4"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grpSp>
        <p:nvGrpSpPr>
          <p:cNvPr id="15" name="Gruppo 14"/>
          <p:cNvGrpSpPr/>
          <p:nvPr/>
        </p:nvGrpSpPr>
        <p:grpSpPr>
          <a:xfrm>
            <a:off x="0" y="6309320"/>
            <a:ext cx="9144000" cy="527806"/>
            <a:chOff x="0" y="6309320"/>
            <a:chExt cx="9144000" cy="527806"/>
          </a:xfrm>
        </p:grpSpPr>
        <p:sp>
          <p:nvSpPr>
            <p:cNvPr id="16" name="CasellaDiTesto 15"/>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7" name="Immagine 16"/>
            <p:cNvPicPr>
              <a:picLocks noChangeAspect="1"/>
            </p:cNvPicPr>
            <p:nvPr/>
          </p:nvPicPr>
          <p:blipFill rotWithShape="1">
            <a:blip r:embed="rId5"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8" name="Connettore 1 17"/>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6" name="CasellaDiTesto 5"/>
          <p:cNvSpPr txBox="1"/>
          <p:nvPr/>
        </p:nvSpPr>
        <p:spPr>
          <a:xfrm>
            <a:off x="890648" y="5157192"/>
            <a:ext cx="5426550"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Emitting</a:t>
            </a:r>
            <a:r>
              <a:rPr lang="it-IT"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it-IT"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protective</a:t>
            </a:r>
            <a:r>
              <a:rPr lang="it-IT"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it-IT"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layer</a:t>
            </a:r>
            <a:endParaRPr lang="it-IT"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3718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1000"/>
                                        <p:tgtEl>
                                          <p:spTgt spid="29700"/>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9699"/>
                                        </p:tgtEl>
                                        <p:attrNameLst>
                                          <p:attrName>style.visibility</p:attrName>
                                        </p:attrNameLst>
                                      </p:cBhvr>
                                      <p:to>
                                        <p:strVal val="visible"/>
                                      </p:to>
                                    </p:set>
                                    <p:animEffect transition="in" filter="fade">
                                      <p:cBhvr>
                                        <p:cTn id="11" dur="1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0" y="6309320"/>
            <a:ext cx="9144000" cy="527806"/>
            <a:chOff x="0" y="6309320"/>
            <a:chExt cx="9144000" cy="527806"/>
          </a:xfrm>
        </p:grpSpPr>
        <p:sp>
          <p:nvSpPr>
            <p:cNvPr id="7" name="CasellaDiTesto 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9" name="Connettore 1 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pic>
        <p:nvPicPr>
          <p:cNvPr id="3" name="Immagine 2"/>
          <p:cNvPicPr/>
          <p:nvPr/>
        </p:nvPicPr>
        <p:blipFill>
          <a:blip r:embed="rId3" cstate="print">
            <a:extLst>
              <a:ext uri="{28A0092B-C50C-407E-A947-70E740481C1C}">
                <a14:useLocalDpi xmlns:a14="http://schemas.microsoft.com/office/drawing/2010/main" val="0"/>
              </a:ext>
            </a:extLst>
          </a:blip>
          <a:stretch>
            <a:fillRect/>
          </a:stretch>
        </p:blipFill>
        <p:spPr>
          <a:xfrm>
            <a:off x="4751681" y="1211130"/>
            <a:ext cx="4392319" cy="2264390"/>
          </a:xfrm>
          <a:prstGeom prst="rect">
            <a:avLst/>
          </a:prstGeom>
        </p:spPr>
      </p:pic>
      <p:pic>
        <p:nvPicPr>
          <p:cNvPr id="5" name="Immagine 4"/>
          <p:cNvPicPr/>
          <p:nvPr/>
        </p:nvPicPr>
        <p:blipFill>
          <a:blip r:embed="rId4" cstate="print">
            <a:extLst>
              <a:ext uri="{28A0092B-C50C-407E-A947-70E740481C1C}">
                <a14:useLocalDpi xmlns:a14="http://schemas.microsoft.com/office/drawing/2010/main" val="0"/>
              </a:ext>
            </a:extLst>
          </a:blip>
          <a:stretch>
            <a:fillRect/>
          </a:stretch>
        </p:blipFill>
        <p:spPr>
          <a:xfrm>
            <a:off x="539552" y="3573016"/>
            <a:ext cx="3888432" cy="2304256"/>
          </a:xfrm>
          <a:prstGeom prst="rect">
            <a:avLst/>
          </a:prstGeom>
        </p:spPr>
      </p:pic>
      <p:pic>
        <p:nvPicPr>
          <p:cNvPr id="10" name="Segnaposto contenuto 5"/>
          <p:cNvPicPr>
            <a:picLocks noChangeAspect="1"/>
          </p:cNvPicPr>
          <p:nvPr/>
        </p:nvPicPr>
        <p:blipFill rotWithShape="1">
          <a:blip r:embed="rId5" cstate="print">
            <a:extLst>
              <a:ext uri="{28A0092B-C50C-407E-A947-70E740481C1C}">
                <a14:useLocalDpi xmlns:a14="http://schemas.microsoft.com/office/drawing/2010/main" val="0"/>
              </a:ext>
            </a:extLst>
          </a:blip>
          <a:srcRect l="7489" t="31414" r="42767" b="35247"/>
          <a:stretch/>
        </p:blipFill>
        <p:spPr>
          <a:xfrm flipH="1">
            <a:off x="537087" y="836712"/>
            <a:ext cx="3780081" cy="1900014"/>
          </a:xfrm>
          <a:prstGeom prst="rect">
            <a:avLst/>
          </a:prstGeom>
        </p:spPr>
      </p:pic>
      <p:grpSp>
        <p:nvGrpSpPr>
          <p:cNvPr id="11" name="Group 5"/>
          <p:cNvGrpSpPr/>
          <p:nvPr/>
        </p:nvGrpSpPr>
        <p:grpSpPr>
          <a:xfrm>
            <a:off x="8457885" y="374977"/>
            <a:ext cx="622615" cy="521317"/>
            <a:chOff x="724759" y="4481661"/>
            <a:chExt cx="1361698" cy="1315360"/>
          </a:xfrm>
          <a:solidFill>
            <a:srgbClr val="FF0000"/>
          </a:solidFill>
        </p:grpSpPr>
        <p:sp>
          <p:nvSpPr>
            <p:cNvPr id="12" name="Rectangle 19"/>
            <p:cNvSpPr/>
            <p:nvPr/>
          </p:nvSpPr>
          <p:spPr>
            <a:xfrm rot="21388734">
              <a:off x="724759" y="4486476"/>
              <a:ext cx="1361698" cy="13105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 name="connsiteX0" fmla="*/ 30785 w 1319601"/>
                <a:gd name="connsiteY0" fmla="*/ 0 h 1258608"/>
                <a:gd name="connsiteX1" fmla="*/ 1312848 w 1319601"/>
                <a:gd name="connsiteY1" fmla="*/ 20567 h 1258608"/>
                <a:gd name="connsiteX2" fmla="*/ 1319601 w 1319601"/>
                <a:gd name="connsiteY2" fmla="*/ 1233129 h 1258608"/>
                <a:gd name="connsiteX3" fmla="*/ 0 w 1319601"/>
                <a:gd name="connsiteY3" fmla="*/ 1235984 h 1258608"/>
                <a:gd name="connsiteX4" fmla="*/ 30785 w 1319601"/>
                <a:gd name="connsiteY4" fmla="*/ 0 h 1258608"/>
                <a:gd name="connsiteX0" fmla="*/ 31250 w 1320066"/>
                <a:gd name="connsiteY0" fmla="*/ 0 h 1267432"/>
                <a:gd name="connsiteX1" fmla="*/ 1313313 w 1320066"/>
                <a:gd name="connsiteY1" fmla="*/ 20567 h 1267432"/>
                <a:gd name="connsiteX2" fmla="*/ 1320066 w 1320066"/>
                <a:gd name="connsiteY2" fmla="*/ 1233129 h 1267432"/>
                <a:gd name="connsiteX3" fmla="*/ 0 w 1320066"/>
                <a:gd name="connsiteY3" fmla="*/ 1260343 h 1267432"/>
                <a:gd name="connsiteX4" fmla="*/ 31250 w 1320066"/>
                <a:gd name="connsiteY4" fmla="*/ 0 h 1267432"/>
                <a:gd name="connsiteX0" fmla="*/ 31250 w 1320066"/>
                <a:gd name="connsiteY0" fmla="*/ 0 h 1268253"/>
                <a:gd name="connsiteX1" fmla="*/ 1313313 w 1320066"/>
                <a:gd name="connsiteY1" fmla="*/ 20567 h 1268253"/>
                <a:gd name="connsiteX2" fmla="*/ 1320066 w 1320066"/>
                <a:gd name="connsiteY2" fmla="*/ 1233129 h 1268253"/>
                <a:gd name="connsiteX3" fmla="*/ 0 w 1320066"/>
                <a:gd name="connsiteY3" fmla="*/ 1260343 h 1268253"/>
                <a:gd name="connsiteX4" fmla="*/ 31250 w 1320066"/>
                <a:gd name="connsiteY4" fmla="*/ 0 h 1268253"/>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 name="connsiteX0" fmla="*/ 31250 w 1320066"/>
                <a:gd name="connsiteY0" fmla="*/ 0 h 1263844"/>
                <a:gd name="connsiteX1" fmla="*/ 1313313 w 1320066"/>
                <a:gd name="connsiteY1" fmla="*/ 20567 h 1263844"/>
                <a:gd name="connsiteX2" fmla="*/ 1320066 w 1320066"/>
                <a:gd name="connsiteY2" fmla="*/ 1233129 h 1263844"/>
                <a:gd name="connsiteX3" fmla="*/ 0 w 1320066"/>
                <a:gd name="connsiteY3" fmla="*/ 1260343 h 1263844"/>
                <a:gd name="connsiteX4" fmla="*/ 31250 w 1320066"/>
                <a:gd name="connsiteY4" fmla="*/ 0 h 126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66" h="1263844">
                  <a:moveTo>
                    <a:pt x="31250" y="0"/>
                  </a:moveTo>
                  <a:lnTo>
                    <a:pt x="1313313" y="20567"/>
                  </a:lnTo>
                  <a:cubicBezTo>
                    <a:pt x="1315242" y="429048"/>
                    <a:pt x="1291435" y="859628"/>
                    <a:pt x="1320066" y="1233129"/>
                  </a:cubicBezTo>
                  <a:cubicBezTo>
                    <a:pt x="665493" y="1279400"/>
                    <a:pt x="439867" y="1259391"/>
                    <a:pt x="0" y="1260343"/>
                  </a:cubicBezTo>
                  <a:lnTo>
                    <a:pt x="31250" y="0"/>
                  </a:lnTo>
                  <a:close/>
                </a:path>
              </a:pathLst>
            </a:cu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dirty="0">
                <a:solidFill>
                  <a:schemeClr val="tx1"/>
                </a:solidFill>
                <a:latin typeface="Arial" pitchFamily="34" charset="0"/>
                <a:cs typeface="Arial" pitchFamily="34" charset="0"/>
              </a:endParaRPr>
            </a:p>
          </p:txBody>
        </p:sp>
        <p:grpSp>
          <p:nvGrpSpPr>
            <p:cNvPr id="13" name="Group 24"/>
            <p:cNvGrpSpPr/>
            <p:nvPr/>
          </p:nvGrpSpPr>
          <p:grpSpPr>
            <a:xfrm>
              <a:off x="1324832" y="4481661"/>
              <a:ext cx="184785" cy="186690"/>
              <a:chOff x="4917745" y="2235200"/>
              <a:chExt cx="2584952" cy="2489199"/>
            </a:xfrm>
            <a:grpFill/>
            <a:effectLst>
              <a:outerShdw blurRad="50800" dist="25400" dir="8100000" algn="tr" rotWithShape="0">
                <a:prstClr val="black">
                  <a:alpha val="45000"/>
                </a:prstClr>
              </a:outerShdw>
            </a:effectLst>
          </p:grpSpPr>
          <p:sp>
            <p:nvSpPr>
              <p:cNvPr id="14" name="Oval 27"/>
              <p:cNvSpPr/>
              <p:nvPr/>
            </p:nvSpPr>
            <p:spPr>
              <a:xfrm>
                <a:off x="4917745" y="2429067"/>
                <a:ext cx="2295331" cy="2295332"/>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5" name="Oval 28"/>
              <p:cNvSpPr/>
              <p:nvPr/>
            </p:nvSpPr>
            <p:spPr>
              <a:xfrm>
                <a:off x="5484130" y="2913213"/>
                <a:ext cx="1253454" cy="1253453"/>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sp>
            <p:nvSpPr>
              <p:cNvPr id="16" name="Oval 29"/>
              <p:cNvSpPr/>
              <p:nvPr/>
            </p:nvSpPr>
            <p:spPr>
              <a:xfrm>
                <a:off x="5972471" y="2235200"/>
                <a:ext cx="1530226" cy="1530226"/>
              </a:xfrm>
              <a:prstGeom prst="ellipse">
                <a:avLst/>
              </a:prstGeom>
              <a:ln/>
            </p:spPr>
            <p:style>
              <a:lnRef idx="1">
                <a:schemeClr val="accent2"/>
              </a:lnRef>
              <a:fillRef idx="3">
                <a:schemeClr val="accent2"/>
              </a:fillRef>
              <a:effectRef idx="2">
                <a:schemeClr val="accent2"/>
              </a:effectRef>
              <a:fontRef idx="minor">
                <a:schemeClr val="lt1"/>
              </a:fontRef>
            </p:style>
            <p:txBody>
              <a:bodyPr lIns="45720" tIns="45720" rIns="45720" bIns="45720" rtlCol="0" anchor="ctr"/>
              <a:lstStyle/>
              <a:p>
                <a:pPr algn="ctr"/>
                <a:endParaRPr lang="en-US" sz="1200">
                  <a:solidFill>
                    <a:schemeClr val="tx1"/>
                  </a:solidFill>
                  <a:latin typeface="Arial" pitchFamily="34" charset="0"/>
                  <a:cs typeface="Arial" pitchFamily="34" charset="0"/>
                </a:endParaRPr>
              </a:p>
            </p:txBody>
          </p:sp>
        </p:grpSp>
      </p:grpSp>
      <p:sp>
        <p:nvSpPr>
          <p:cNvPr id="17" name="CasellaDiTesto 16"/>
          <p:cNvSpPr txBox="1"/>
          <p:nvPr/>
        </p:nvSpPr>
        <p:spPr>
          <a:xfrm>
            <a:off x="4499993" y="3817203"/>
            <a:ext cx="4524770" cy="1815882"/>
          </a:xfrm>
          <a:prstGeom prst="rect">
            <a:avLst/>
          </a:prstGeom>
          <a:noFill/>
        </p:spPr>
        <p:txBody>
          <a:bodyPr wrap="square" rtlCol="0">
            <a:spAutoFit/>
          </a:bodyPr>
          <a:lstStyle/>
          <a:p>
            <a:pPr marL="285750" indent="-285750">
              <a:buFont typeface="Arial" panose="020B0604020202020204" pitchFamily="34" charset="0"/>
              <a:buChar char="•"/>
            </a:pPr>
            <a:r>
              <a:rPr lang="it-IT" sz="2800" dirty="0" err="1" smtClean="0"/>
              <a:t>Indipendence</a:t>
            </a:r>
            <a:r>
              <a:rPr lang="it-IT" sz="2800" dirty="0" smtClean="0"/>
              <a:t> from the </a:t>
            </a:r>
            <a:r>
              <a:rPr lang="it-IT" sz="2800" dirty="0" err="1" smtClean="0"/>
              <a:t>starting</a:t>
            </a:r>
            <a:r>
              <a:rPr lang="it-IT" sz="2800" dirty="0" smtClean="0"/>
              <a:t> </a:t>
            </a:r>
            <a:r>
              <a:rPr lang="it-IT" sz="2800" dirty="0" err="1" smtClean="0"/>
              <a:t>solvent</a:t>
            </a:r>
            <a:endParaRPr lang="it-IT" sz="2800" dirty="0" smtClean="0"/>
          </a:p>
          <a:p>
            <a:pPr marL="285750" indent="-285750">
              <a:buFont typeface="Arial" panose="020B0604020202020204" pitchFamily="34" charset="0"/>
              <a:buChar char="•"/>
            </a:pPr>
            <a:r>
              <a:rPr lang="it-IT" sz="2800" dirty="0" err="1" smtClean="0"/>
              <a:t>Possibility</a:t>
            </a:r>
            <a:r>
              <a:rPr lang="it-IT" sz="2800" dirty="0" smtClean="0"/>
              <a:t> to mix </a:t>
            </a:r>
            <a:r>
              <a:rPr lang="it-IT" sz="2800" dirty="0" err="1" smtClean="0"/>
              <a:t>different</a:t>
            </a:r>
            <a:r>
              <a:rPr lang="it-IT" sz="2800" dirty="0" smtClean="0"/>
              <a:t> </a:t>
            </a:r>
            <a:r>
              <a:rPr lang="it-IT" sz="2800" dirty="0" err="1" smtClean="0"/>
              <a:t>dyes</a:t>
            </a:r>
            <a:endParaRPr lang="en-US" sz="2800" dirty="0"/>
          </a:p>
        </p:txBody>
      </p:sp>
    </p:spTree>
    <p:extLst>
      <p:ext uri="{BB962C8B-B14F-4D97-AF65-F5344CB8AC3E}">
        <p14:creationId xmlns:p14="http://schemas.microsoft.com/office/powerpoint/2010/main" val="17638741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29397" y="2967335"/>
            <a:ext cx="6885218" cy="769441"/>
          </a:xfrm>
          <a:prstGeom prst="rect">
            <a:avLst/>
          </a:prstGeom>
          <a:ln/>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4400" b="1" cap="none" spc="0" dirty="0" err="1" smtClean="0">
                <a:ln w="11430">
                  <a:solidFill>
                    <a:sysClr val="windowText" lastClr="000000"/>
                  </a:solidFill>
                </a:ln>
                <a:solidFill>
                  <a:schemeClr val="accent5">
                    <a:lumMod val="60000"/>
                    <a:lumOff val="40000"/>
                  </a:schemeClr>
                </a:solidFill>
                <a:effectLst>
                  <a:outerShdw blurRad="50800" dist="39000" dir="5460000" algn="tl">
                    <a:srgbClr val="000000">
                      <a:alpha val="38000"/>
                    </a:srgbClr>
                  </a:outerShdw>
                </a:effectLst>
              </a:rPr>
              <a:t>Thank</a:t>
            </a:r>
            <a:r>
              <a:rPr lang="it-IT" sz="4400" b="1" cap="none" spc="0" dirty="0" smtClean="0">
                <a:ln w="11430">
                  <a:solidFill>
                    <a:sysClr val="windowText" lastClr="000000"/>
                  </a:solidFill>
                </a:ln>
                <a:solidFill>
                  <a:schemeClr val="accent5">
                    <a:lumMod val="60000"/>
                    <a:lumOff val="40000"/>
                  </a:schemeClr>
                </a:solidFill>
                <a:effectLst>
                  <a:outerShdw blurRad="50800" dist="39000" dir="5460000" algn="tl">
                    <a:srgbClr val="000000">
                      <a:alpha val="38000"/>
                    </a:srgbClr>
                  </a:outerShdw>
                </a:effectLst>
              </a:rPr>
              <a:t> </a:t>
            </a:r>
            <a:r>
              <a:rPr lang="it-IT" sz="4400" b="1" cap="none" spc="0" dirty="0" err="1" smtClean="0">
                <a:ln w="11430">
                  <a:solidFill>
                    <a:sysClr val="windowText" lastClr="000000"/>
                  </a:solidFill>
                </a:ln>
                <a:solidFill>
                  <a:schemeClr val="accent5">
                    <a:lumMod val="60000"/>
                    <a:lumOff val="40000"/>
                  </a:schemeClr>
                </a:solidFill>
                <a:effectLst>
                  <a:outerShdw blurRad="50800" dist="39000" dir="5460000" algn="tl">
                    <a:srgbClr val="000000">
                      <a:alpha val="38000"/>
                    </a:srgbClr>
                  </a:outerShdw>
                </a:effectLst>
              </a:rPr>
              <a:t>You</a:t>
            </a:r>
            <a:r>
              <a:rPr lang="it-IT" sz="4400" b="1" cap="none" spc="0" dirty="0" smtClean="0">
                <a:ln w="11430">
                  <a:solidFill>
                    <a:sysClr val="windowText" lastClr="000000"/>
                  </a:solidFill>
                </a:ln>
                <a:solidFill>
                  <a:schemeClr val="accent5">
                    <a:lumMod val="60000"/>
                    <a:lumOff val="40000"/>
                  </a:schemeClr>
                </a:solidFill>
                <a:effectLst>
                  <a:outerShdw blurRad="50800" dist="39000" dir="5460000" algn="tl">
                    <a:srgbClr val="000000">
                      <a:alpha val="38000"/>
                    </a:srgbClr>
                  </a:outerShdw>
                </a:effectLst>
              </a:rPr>
              <a:t> for Your </a:t>
            </a:r>
            <a:r>
              <a:rPr lang="it-IT" sz="4400" b="1" cap="none" spc="0" dirty="0" err="1" smtClean="0">
                <a:ln w="11430">
                  <a:solidFill>
                    <a:sysClr val="windowText" lastClr="000000"/>
                  </a:solidFill>
                </a:ln>
                <a:solidFill>
                  <a:schemeClr val="accent5">
                    <a:lumMod val="60000"/>
                    <a:lumOff val="40000"/>
                  </a:schemeClr>
                </a:solidFill>
                <a:effectLst>
                  <a:outerShdw blurRad="50800" dist="39000" dir="5460000" algn="tl">
                    <a:srgbClr val="000000">
                      <a:alpha val="38000"/>
                    </a:srgbClr>
                  </a:outerShdw>
                </a:effectLst>
              </a:rPr>
              <a:t>attention</a:t>
            </a:r>
            <a:endParaRPr lang="it-IT" sz="4400" b="1" cap="none" spc="0" dirty="0">
              <a:ln w="11430">
                <a:solidFill>
                  <a:sysClr val="windowText" lastClr="000000"/>
                </a:solidFill>
              </a:ln>
              <a:solidFill>
                <a:schemeClr val="accent5">
                  <a:lumMod val="60000"/>
                  <a:lumOff val="40000"/>
                </a:schemeClr>
              </a:solidFill>
              <a:effectLst>
                <a:outerShdw blurRad="50800" dist="39000" dir="5460000" algn="tl">
                  <a:srgbClr val="000000">
                    <a:alpha val="38000"/>
                  </a:srgbClr>
                </a:outerShdw>
              </a:effectLst>
            </a:endParaRPr>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b="17798"/>
          <a:stretch/>
        </p:blipFill>
        <p:spPr>
          <a:xfrm>
            <a:off x="3276419" y="727578"/>
            <a:ext cx="2591162" cy="1284256"/>
          </a:xfrm>
          <a:prstGeom prst="rect">
            <a:avLst/>
          </a:prstGeom>
          <a:effectLst>
            <a:reflection blurRad="63500" stA="37000" endPos="72000" dir="5400000" sy="-100000" algn="bl" rotWithShape="0"/>
          </a:effectLst>
        </p:spPr>
      </p:pic>
      <p:sp>
        <p:nvSpPr>
          <p:cNvPr id="4" name="Sottotitolo 2"/>
          <p:cNvSpPr txBox="1">
            <a:spLocks/>
          </p:cNvSpPr>
          <p:nvPr/>
        </p:nvSpPr>
        <p:spPr>
          <a:xfrm>
            <a:off x="1485900" y="4149080"/>
            <a:ext cx="6172200" cy="158762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ctr"/>
            <a:r>
              <a:rPr lang="it-IT" smtClean="0">
                <a:effectLst>
                  <a:outerShdw blurRad="38100" dist="38100" dir="2700000" algn="tl">
                    <a:srgbClr val="000000">
                      <a:alpha val="43137"/>
                    </a:srgbClr>
                  </a:outerShdw>
                </a:effectLst>
              </a:rPr>
              <a:t>Pier Carlo Ricci </a:t>
            </a:r>
          </a:p>
          <a:p>
            <a:endParaRPr lang="it-IT" smtClean="0">
              <a:effectLst>
                <a:outerShdw blurRad="38100" dist="38100" dir="2700000" algn="tl">
                  <a:srgbClr val="000000">
                    <a:alpha val="43137"/>
                  </a:srgbClr>
                </a:outerShdw>
              </a:effectLst>
            </a:endParaRPr>
          </a:p>
          <a:p>
            <a:pPr algn="ctr"/>
            <a:r>
              <a:rPr lang="it-IT" smtClean="0"/>
              <a:t>University of Cagliari</a:t>
            </a:r>
          </a:p>
          <a:p>
            <a:endParaRPr lang="it-IT" dirty="0"/>
          </a:p>
        </p:txBody>
      </p:sp>
      <p:sp>
        <p:nvSpPr>
          <p:cNvPr id="7" name="Rettangolo 6"/>
          <p:cNvSpPr/>
          <p:nvPr/>
        </p:nvSpPr>
        <p:spPr>
          <a:xfrm>
            <a:off x="1367644" y="6381327"/>
            <a:ext cx="6408712" cy="307777"/>
          </a:xfrm>
          <a:prstGeom prst="rect">
            <a:avLst/>
          </a:prstGeom>
        </p:spPr>
        <p:txBody>
          <a:bodyPr wrap="square">
            <a:spAutoFit/>
          </a:bodyPr>
          <a:lstStyle/>
          <a:p>
            <a:pPr>
              <a:spcBef>
                <a:spcPts val="600"/>
              </a:spcBef>
              <a:buClr>
                <a:schemeClr val="accent1"/>
              </a:buClr>
              <a:buSzPct val="70000"/>
            </a:pPr>
            <a:r>
              <a:rPr lang="en-US" sz="1400" b="1" dirty="0">
                <a:solidFill>
                  <a:schemeClr val="tx2"/>
                </a:solidFill>
              </a:rPr>
              <a:t> </a:t>
            </a:r>
            <a:r>
              <a:rPr lang="en-US" sz="1400" b="1" dirty="0"/>
              <a:t>“International Days in Critical Raw </a:t>
            </a:r>
            <a:r>
              <a:rPr lang="en-US" sz="1400" b="1" dirty="0" smtClean="0"/>
              <a:t>Materials” </a:t>
            </a:r>
            <a:r>
              <a:rPr lang="en-GB" sz="1400" b="1" dirty="0" smtClean="0">
                <a:solidFill>
                  <a:schemeClr val="tx2"/>
                </a:solidFill>
              </a:rPr>
              <a:t>– Burgos 24 June 2015</a:t>
            </a:r>
            <a:endParaRPr lang="en-GB" sz="1400" b="1" dirty="0">
              <a:solidFill>
                <a:schemeClr val="tx2"/>
              </a:solidFill>
            </a:endParaRPr>
          </a:p>
        </p:txBody>
      </p:sp>
    </p:spTree>
    <p:extLst>
      <p:ext uri="{BB962C8B-B14F-4D97-AF65-F5344CB8AC3E}">
        <p14:creationId xmlns:p14="http://schemas.microsoft.com/office/powerpoint/2010/main" val="34242458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0" y="6309320"/>
            <a:ext cx="9144000" cy="527806"/>
            <a:chOff x="0" y="6309320"/>
            <a:chExt cx="9144000" cy="527806"/>
          </a:xfrm>
        </p:grpSpPr>
        <p:sp>
          <p:nvSpPr>
            <p:cNvPr id="11" name="CasellaDiTesto 10"/>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2" name="Immagine 11"/>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3" name="Connettore 1 12"/>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pic>
        <p:nvPicPr>
          <p:cNvPr id="2" name="Immagine 1" descr="http://www.chemistryviews.org/common/images/thumbnails/source/132e4866d99.gif"/>
          <p:cNvPicPr/>
          <p:nvPr/>
        </p:nvPicPr>
        <p:blipFill>
          <a:blip r:embed="rId3">
            <a:extLst>
              <a:ext uri="{28A0092B-C50C-407E-A947-70E740481C1C}">
                <a14:useLocalDpi xmlns:a14="http://schemas.microsoft.com/office/drawing/2010/main" val="0"/>
              </a:ext>
            </a:extLst>
          </a:blip>
          <a:srcRect/>
          <a:stretch>
            <a:fillRect/>
          </a:stretch>
        </p:blipFill>
        <p:spPr bwMode="auto">
          <a:xfrm>
            <a:off x="571725" y="461862"/>
            <a:ext cx="1479996" cy="1222018"/>
          </a:xfrm>
          <a:prstGeom prst="rect">
            <a:avLst/>
          </a:prstGeom>
          <a:noFill/>
          <a:ln>
            <a:noFill/>
          </a:ln>
        </p:spPr>
      </p:pic>
      <p:sp>
        <p:nvSpPr>
          <p:cNvPr id="4" name="Rettangolo 3"/>
          <p:cNvSpPr/>
          <p:nvPr/>
        </p:nvSpPr>
        <p:spPr>
          <a:xfrm>
            <a:off x="602487" y="1916832"/>
            <a:ext cx="7848872" cy="646331"/>
          </a:xfrm>
          <a:prstGeom prst="rect">
            <a:avLst/>
          </a:prstGeom>
          <a:solidFill>
            <a:schemeClr val="bg1"/>
          </a:solidFill>
          <a:ln>
            <a:solidFill>
              <a:schemeClr val="tx1"/>
            </a:solidFill>
          </a:ln>
        </p:spPr>
        <p:txBody>
          <a:bodyPr wrap="square">
            <a:spAutoFit/>
          </a:bodyPr>
          <a:lstStyle/>
          <a:p>
            <a:r>
              <a:rPr lang="en-GB" b="1" i="1" dirty="0"/>
              <a:t>Substitution of Critical Raw Materials: Synthesis, Characterization and Processing of New Advanced Materials</a:t>
            </a:r>
            <a:r>
              <a:rPr lang="en-GB" dirty="0"/>
              <a:t> </a:t>
            </a:r>
            <a:r>
              <a:rPr lang="en-GB" b="1" i="1" dirty="0"/>
              <a:t>in optoelectronic and magnetic devices.</a:t>
            </a:r>
            <a:endParaRPr lang="en-US" dirty="0"/>
          </a:p>
        </p:txBody>
      </p:sp>
      <p:graphicFrame>
        <p:nvGraphicFramePr>
          <p:cNvPr id="5" name="Tabella 4"/>
          <p:cNvGraphicFramePr>
            <a:graphicFrameLocks noGrp="1"/>
          </p:cNvGraphicFramePr>
          <p:nvPr>
            <p:extLst>
              <p:ext uri="{D42A27DB-BD31-4B8C-83A1-F6EECF244321}">
                <p14:modId xmlns:p14="http://schemas.microsoft.com/office/powerpoint/2010/main" val="939695182"/>
              </p:ext>
            </p:extLst>
          </p:nvPr>
        </p:nvGraphicFramePr>
        <p:xfrm>
          <a:off x="755576" y="2708920"/>
          <a:ext cx="6552728" cy="3483846"/>
        </p:xfrm>
        <a:graphic>
          <a:graphicData uri="http://schemas.openxmlformats.org/drawingml/2006/table">
            <a:tbl>
              <a:tblPr firstRow="1" firstCol="1" lastRow="1" lastCol="1" bandRow="1" bandCol="1">
                <a:tableStyleId>{7DF18680-E054-41AD-8BC1-D1AEF772440D}</a:tableStyleId>
              </a:tblPr>
              <a:tblGrid>
                <a:gridCol w="6552728"/>
              </a:tblGrid>
              <a:tr h="3483846">
                <a:tc>
                  <a:txBody>
                    <a:bodyPr/>
                    <a:lstStyle/>
                    <a:p>
                      <a:pPr>
                        <a:lnSpc>
                          <a:spcPct val="115000"/>
                        </a:lnSpc>
                        <a:spcAft>
                          <a:spcPts val="0"/>
                        </a:spcAft>
                      </a:pPr>
                      <a:r>
                        <a:rPr lang="en-US" sz="1200" dirty="0">
                          <a:effectLst/>
                        </a:rPr>
                        <a:t> </a:t>
                      </a:r>
                    </a:p>
                    <a:p>
                      <a:pPr marL="342900" lvl="0" indent="-342900">
                        <a:lnSpc>
                          <a:spcPct val="115000"/>
                        </a:lnSpc>
                        <a:spcAft>
                          <a:spcPts val="0"/>
                        </a:spcAft>
                        <a:buFont typeface="Arial"/>
                        <a:buChar char="-"/>
                      </a:pPr>
                      <a:r>
                        <a:rPr lang="en-US" sz="1600" dirty="0">
                          <a:effectLst/>
                        </a:rPr>
                        <a:t>Transparent conductive layers </a:t>
                      </a:r>
                    </a:p>
                    <a:p>
                      <a:pPr marL="342900" lvl="0" indent="-342900">
                        <a:lnSpc>
                          <a:spcPct val="115000"/>
                        </a:lnSpc>
                        <a:spcAft>
                          <a:spcPts val="0"/>
                        </a:spcAft>
                        <a:buFont typeface="Arial"/>
                        <a:buChar char="-"/>
                      </a:pPr>
                      <a:r>
                        <a:rPr lang="en-US" sz="1600" dirty="0">
                          <a:effectLst/>
                        </a:rPr>
                        <a:t>Rechargeable batteries,</a:t>
                      </a:r>
                    </a:p>
                    <a:p>
                      <a:pPr marL="342900" lvl="0" indent="-342900">
                        <a:lnSpc>
                          <a:spcPct val="115000"/>
                        </a:lnSpc>
                        <a:spcAft>
                          <a:spcPts val="0"/>
                        </a:spcAft>
                        <a:buFont typeface="Arial"/>
                        <a:buChar char="-"/>
                      </a:pPr>
                      <a:r>
                        <a:rPr lang="en-US" sz="1600" dirty="0">
                          <a:effectLst/>
                        </a:rPr>
                        <a:t>Phosphors for LED applications, Scintillators, Displays</a:t>
                      </a:r>
                    </a:p>
                    <a:p>
                      <a:pPr marL="342900" lvl="0" indent="-342900">
                        <a:lnSpc>
                          <a:spcPct val="115000"/>
                        </a:lnSpc>
                        <a:spcAft>
                          <a:spcPts val="0"/>
                        </a:spcAft>
                        <a:buFont typeface="Arial"/>
                        <a:buChar char="-"/>
                      </a:pPr>
                      <a:r>
                        <a:rPr lang="en-US" sz="1600" dirty="0">
                          <a:effectLst/>
                        </a:rPr>
                        <a:t>OLEDs</a:t>
                      </a:r>
                    </a:p>
                    <a:p>
                      <a:pPr marL="342900" lvl="0" indent="-342900">
                        <a:lnSpc>
                          <a:spcPct val="115000"/>
                        </a:lnSpc>
                        <a:spcAft>
                          <a:spcPts val="0"/>
                        </a:spcAft>
                        <a:buFont typeface="Arial"/>
                        <a:buChar char="-"/>
                      </a:pPr>
                      <a:r>
                        <a:rPr lang="en-US" sz="1600" dirty="0">
                          <a:effectLst/>
                        </a:rPr>
                        <a:t>Catalysis</a:t>
                      </a:r>
                    </a:p>
                    <a:p>
                      <a:pPr marL="342900" lvl="0" indent="-342900">
                        <a:lnSpc>
                          <a:spcPct val="115000"/>
                        </a:lnSpc>
                        <a:spcAft>
                          <a:spcPts val="0"/>
                        </a:spcAft>
                        <a:buFont typeface="Arial"/>
                        <a:buChar char="-"/>
                      </a:pPr>
                      <a:r>
                        <a:rPr lang="en-US" sz="1600" dirty="0">
                          <a:effectLst/>
                        </a:rPr>
                        <a:t>Photovoltaics</a:t>
                      </a:r>
                    </a:p>
                    <a:p>
                      <a:pPr marL="342900" lvl="0" indent="-342900">
                        <a:lnSpc>
                          <a:spcPct val="115000"/>
                        </a:lnSpc>
                        <a:spcAft>
                          <a:spcPts val="0"/>
                        </a:spcAft>
                        <a:buFont typeface="Arial"/>
                        <a:buChar char="-"/>
                      </a:pPr>
                      <a:r>
                        <a:rPr lang="en-US" sz="1600" dirty="0">
                          <a:effectLst/>
                        </a:rPr>
                        <a:t>Smart windows,</a:t>
                      </a:r>
                    </a:p>
                    <a:p>
                      <a:pPr marL="342900" lvl="0" indent="-342900">
                        <a:lnSpc>
                          <a:spcPct val="115000"/>
                        </a:lnSpc>
                        <a:spcAft>
                          <a:spcPts val="0"/>
                        </a:spcAft>
                        <a:buFont typeface="Arial"/>
                        <a:buChar char="-"/>
                      </a:pPr>
                      <a:r>
                        <a:rPr lang="en-US" sz="1600" dirty="0">
                          <a:effectLst/>
                        </a:rPr>
                        <a:t>Exchange-coupled nanocomposite magnets with less or no REEs</a:t>
                      </a:r>
                    </a:p>
                    <a:p>
                      <a:pPr marL="342900" lvl="0" indent="-342900">
                        <a:lnSpc>
                          <a:spcPct val="115000"/>
                        </a:lnSpc>
                        <a:spcAft>
                          <a:spcPts val="0"/>
                        </a:spcAft>
                        <a:buFont typeface="Arial"/>
                        <a:buChar char="-"/>
                      </a:pPr>
                      <a:r>
                        <a:rPr lang="en-US" sz="1600" dirty="0">
                          <a:effectLst/>
                        </a:rPr>
                        <a:t>New RE-free highly anisotropic magnetic materials</a:t>
                      </a:r>
                    </a:p>
                    <a:p>
                      <a:pPr marL="342900" lvl="0" indent="-342900">
                        <a:lnSpc>
                          <a:spcPct val="115000"/>
                        </a:lnSpc>
                        <a:spcAft>
                          <a:spcPts val="0"/>
                        </a:spcAft>
                        <a:buFont typeface="Arial"/>
                        <a:buChar char="-"/>
                      </a:pPr>
                      <a:r>
                        <a:rPr lang="en-US" sz="1600" dirty="0">
                          <a:effectLst/>
                        </a:rPr>
                        <a:t>New and energy efficient motors and generator technologies which do not depend on permanent magnets</a:t>
                      </a:r>
                    </a:p>
                    <a:p>
                      <a:pPr>
                        <a:lnSpc>
                          <a:spcPct val="115000"/>
                        </a:lnSpc>
                        <a:spcAft>
                          <a:spcPts val="0"/>
                        </a:spcAft>
                      </a:pPr>
                      <a:r>
                        <a:rPr lang="en-US" sz="1000" dirty="0">
                          <a:effectLst/>
                        </a:rPr>
                        <a:t> </a:t>
                      </a:r>
                      <a:endParaRPr lang="en-US" sz="1000" dirty="0">
                        <a:effectLst/>
                        <a:latin typeface="Arial"/>
                        <a:ea typeface="Times New Roman"/>
                      </a:endParaRPr>
                    </a:p>
                  </a:txBody>
                  <a:tcPr marL="68580" marR="68580" marT="0" marB="0"/>
                </a:tc>
              </a:tr>
            </a:tbl>
          </a:graphicData>
        </a:graphic>
      </p:graphicFrame>
      <p:sp>
        <p:nvSpPr>
          <p:cNvPr id="7" name="CasellaDiTesto 6"/>
          <p:cNvSpPr txBox="1"/>
          <p:nvPr/>
        </p:nvSpPr>
        <p:spPr>
          <a:xfrm>
            <a:off x="2268654" y="504622"/>
            <a:ext cx="4971233" cy="461665"/>
          </a:xfrm>
          <a:prstGeom prst="rect">
            <a:avLst/>
          </a:prstGeom>
          <a:noFill/>
        </p:spPr>
        <p:txBody>
          <a:bodyPr wrap="none" rtlCol="0">
            <a:spAutoFit/>
          </a:bodyPr>
          <a:lstStyle/>
          <a:p>
            <a:r>
              <a:rPr lang="it-IT" sz="2400" u="sng" dirty="0" smtClean="0"/>
              <a:t>Spring Conference: Lille, 2-6 </a:t>
            </a:r>
            <a:r>
              <a:rPr lang="it-IT" sz="2400" u="sng" dirty="0" err="1" smtClean="0"/>
              <a:t>May</a:t>
            </a:r>
            <a:r>
              <a:rPr lang="it-IT" sz="2400" u="sng" dirty="0" smtClean="0"/>
              <a:t> 2016</a:t>
            </a:r>
            <a:endParaRPr lang="en-US" sz="2400" u="sng" dirty="0"/>
          </a:p>
        </p:txBody>
      </p:sp>
      <p:sp>
        <p:nvSpPr>
          <p:cNvPr id="8" name="CasellaDiTesto 7"/>
          <p:cNvSpPr txBox="1"/>
          <p:nvPr/>
        </p:nvSpPr>
        <p:spPr>
          <a:xfrm>
            <a:off x="2863599" y="1083715"/>
            <a:ext cx="1929759" cy="461665"/>
          </a:xfrm>
          <a:prstGeom prst="rect">
            <a:avLst/>
          </a:prstGeom>
          <a:noFill/>
        </p:spPr>
        <p:txBody>
          <a:bodyPr wrap="none" rtlCol="0">
            <a:spAutoFit/>
          </a:bodyPr>
          <a:lstStyle/>
          <a:p>
            <a:r>
              <a:rPr lang="it-IT" sz="2400" dirty="0" smtClean="0"/>
              <a:t>Symposium E:</a:t>
            </a:r>
            <a:endParaRPr lang="en-US" sz="2400" dirty="0"/>
          </a:p>
        </p:txBody>
      </p:sp>
      <p:pic>
        <p:nvPicPr>
          <p:cNvPr id="9" name="Immagine 8"/>
          <p:cNvPicPr>
            <a:picLocks noChangeAspect="1"/>
          </p:cNvPicPr>
          <p:nvPr/>
        </p:nvPicPr>
        <p:blipFill rotWithShape="1">
          <a:blip r:embed="rId4">
            <a:extLst>
              <a:ext uri="{28A0092B-C50C-407E-A947-70E740481C1C}">
                <a14:useLocalDpi xmlns:a14="http://schemas.microsoft.com/office/drawing/2010/main" val="0"/>
              </a:ext>
            </a:extLst>
          </a:blip>
          <a:srcRect b="17798"/>
          <a:stretch/>
        </p:blipFill>
        <p:spPr>
          <a:xfrm>
            <a:off x="7239887" y="509087"/>
            <a:ext cx="1865026" cy="924362"/>
          </a:xfrm>
          <a:prstGeom prst="rect">
            <a:avLst/>
          </a:prstGeom>
          <a:effectLst>
            <a:reflection blurRad="63500" stA="37000" endPos="72000" dir="5400000" sy="-100000" algn="bl" rotWithShape="0"/>
          </a:effectLst>
        </p:spPr>
      </p:pic>
    </p:spTree>
    <p:extLst>
      <p:ext uri="{BB962C8B-B14F-4D97-AF65-F5344CB8AC3E}">
        <p14:creationId xmlns:p14="http://schemas.microsoft.com/office/powerpoint/2010/main" val="15759623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6176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0" y="6237312"/>
            <a:ext cx="9144000" cy="527806"/>
            <a:chOff x="0" y="6309320"/>
            <a:chExt cx="9144000" cy="527806"/>
          </a:xfrm>
        </p:grpSpPr>
        <p:sp>
          <p:nvSpPr>
            <p:cNvPr id="12" name="CasellaDiTesto 11"/>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3" name="Immagine 12"/>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4" name="Connettore 1 13"/>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
        <p:nvSpPr>
          <p:cNvPr id="2" name="CasellaDiTesto 1"/>
          <p:cNvSpPr txBox="1"/>
          <p:nvPr/>
        </p:nvSpPr>
        <p:spPr>
          <a:xfrm>
            <a:off x="381788" y="338813"/>
            <a:ext cx="1381900" cy="523220"/>
          </a:xfrm>
          <a:prstGeom prst="rect">
            <a:avLst/>
          </a:prstGeom>
          <a:solidFill>
            <a:schemeClr val="bg1"/>
          </a:solid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it-IT" sz="2800" b="1" dirty="0" err="1">
                <a:ln w="1905"/>
                <a:solidFill>
                  <a:srgbClr val="00B0F0"/>
                </a:solidFill>
                <a:effectLst>
                  <a:innerShdw blurRad="69850" dist="43180" dir="5400000">
                    <a:srgbClr val="000000">
                      <a:alpha val="65000"/>
                    </a:srgbClr>
                  </a:innerShdw>
                </a:effectLst>
              </a:rPr>
              <a:t>Lighting</a:t>
            </a:r>
            <a:endParaRPr lang="it-IT" sz="2800" b="1" dirty="0">
              <a:ln w="1905"/>
              <a:solidFill>
                <a:srgbClr val="00B0F0"/>
              </a:solidFill>
              <a:effectLst>
                <a:innerShdw blurRad="69850" dist="43180" dir="5400000">
                  <a:srgbClr val="000000">
                    <a:alpha val="65000"/>
                  </a:srgbClr>
                </a:innerShdw>
              </a:effectLst>
            </a:endParaRPr>
          </a:p>
        </p:txBody>
      </p:sp>
      <p:sp>
        <p:nvSpPr>
          <p:cNvPr id="3" name="Rettangolo 2"/>
          <p:cNvSpPr/>
          <p:nvPr/>
        </p:nvSpPr>
        <p:spPr>
          <a:xfrm>
            <a:off x="3419872" y="326569"/>
            <a:ext cx="4572508" cy="2031325"/>
          </a:xfrm>
          <a:prstGeom prst="rect">
            <a:avLst/>
          </a:prstGeom>
        </p:spPr>
        <p:txBody>
          <a:bodyPr wrap="square">
            <a:spAutoFit/>
          </a:bodyPr>
          <a:lstStyle/>
          <a:p>
            <a:r>
              <a:rPr lang="en-GB" dirty="0"/>
              <a:t> </a:t>
            </a:r>
            <a:r>
              <a:rPr lang="en-GB" dirty="0" smtClean="0">
                <a:solidFill>
                  <a:srgbClr val="FF0000"/>
                </a:solidFill>
              </a:rPr>
              <a:t>Criticism:</a:t>
            </a:r>
          </a:p>
          <a:p>
            <a:r>
              <a:rPr lang="it-IT" u="sng" dirty="0" smtClean="0"/>
              <a:t>LED</a:t>
            </a:r>
          </a:p>
          <a:p>
            <a:r>
              <a:rPr lang="it-IT" sz="1600" dirty="0" err="1" smtClean="0"/>
              <a:t>phosphor</a:t>
            </a:r>
            <a:r>
              <a:rPr lang="it-IT" dirty="0" smtClean="0"/>
              <a:t> 	</a:t>
            </a:r>
            <a:r>
              <a:rPr lang="it-IT" dirty="0" err="1" smtClean="0">
                <a:solidFill>
                  <a:srgbClr val="FF0000"/>
                </a:solidFill>
              </a:rPr>
              <a:t>Ce:Y</a:t>
            </a:r>
            <a:r>
              <a:rPr lang="it-IT" dirty="0" err="1" smtClean="0"/>
              <a:t>AG</a:t>
            </a:r>
            <a:endParaRPr lang="it-IT" dirty="0" smtClean="0"/>
          </a:p>
          <a:p>
            <a:r>
              <a:rPr lang="it-IT" sz="1600" dirty="0" err="1" smtClean="0"/>
              <a:t>Semiconductor</a:t>
            </a:r>
            <a:r>
              <a:rPr lang="it-IT" dirty="0" smtClean="0"/>
              <a:t>	</a:t>
            </a:r>
            <a:r>
              <a:rPr lang="it-IT" dirty="0" smtClean="0">
                <a:solidFill>
                  <a:srgbClr val="FF0000"/>
                </a:solidFill>
              </a:rPr>
              <a:t>In, </a:t>
            </a:r>
            <a:r>
              <a:rPr lang="it-IT" dirty="0" err="1" smtClean="0">
                <a:solidFill>
                  <a:srgbClr val="FF0000"/>
                </a:solidFill>
              </a:rPr>
              <a:t>Ga</a:t>
            </a:r>
            <a:endParaRPr lang="it-IT" dirty="0" smtClean="0">
              <a:solidFill>
                <a:srgbClr val="FF0000"/>
              </a:solidFill>
            </a:endParaRPr>
          </a:p>
          <a:p>
            <a:r>
              <a:rPr lang="it-IT" dirty="0"/>
              <a:t>	</a:t>
            </a:r>
            <a:endParaRPr lang="it-IT" dirty="0" smtClean="0"/>
          </a:p>
          <a:p>
            <a:r>
              <a:rPr lang="it-IT" dirty="0"/>
              <a:t>	</a:t>
            </a:r>
            <a:r>
              <a:rPr lang="it-IT" u="sng" dirty="0" smtClean="0"/>
              <a:t>CFL (compact </a:t>
            </a:r>
            <a:r>
              <a:rPr lang="it-IT" u="sng" dirty="0" err="1" smtClean="0"/>
              <a:t>fluorescent</a:t>
            </a:r>
            <a:r>
              <a:rPr lang="it-IT" u="sng" dirty="0" smtClean="0"/>
              <a:t> light)</a:t>
            </a:r>
          </a:p>
          <a:p>
            <a:r>
              <a:rPr lang="it-IT" dirty="0" err="1" smtClean="0"/>
              <a:t>Phosphor</a:t>
            </a:r>
            <a:r>
              <a:rPr lang="it-IT" dirty="0" smtClean="0"/>
              <a:t>		</a:t>
            </a:r>
            <a:r>
              <a:rPr lang="it-IT" dirty="0" err="1" smtClean="0">
                <a:solidFill>
                  <a:srgbClr val="FF0000"/>
                </a:solidFill>
              </a:rPr>
              <a:t>Tb</a:t>
            </a:r>
            <a:r>
              <a:rPr lang="it-IT" dirty="0" smtClean="0">
                <a:solidFill>
                  <a:srgbClr val="FF0000"/>
                </a:solidFill>
              </a:rPr>
              <a:t>, Eu.</a:t>
            </a:r>
            <a:endParaRPr lang="en-GB" dirty="0">
              <a:solidFill>
                <a:srgbClr val="FF0000"/>
              </a:solidFill>
            </a:endParaRPr>
          </a:p>
        </p:txBody>
      </p:sp>
      <p:sp>
        <p:nvSpPr>
          <p:cNvPr id="4" name="Rettangolo 3"/>
          <p:cNvSpPr/>
          <p:nvPr/>
        </p:nvSpPr>
        <p:spPr>
          <a:xfrm>
            <a:off x="342844" y="3212976"/>
            <a:ext cx="8362636" cy="646331"/>
          </a:xfrm>
          <a:prstGeom prst="rect">
            <a:avLst/>
          </a:prstGeom>
        </p:spPr>
        <p:txBody>
          <a:bodyPr wrap="square">
            <a:spAutoFit/>
          </a:bodyPr>
          <a:lstStyle/>
          <a:p>
            <a:r>
              <a:rPr lang="en-GB" dirty="0" smtClean="0"/>
              <a:t>Liquid crystal displays </a:t>
            </a:r>
            <a:r>
              <a:rPr lang="en-GB" dirty="0"/>
              <a:t>(LCD), </a:t>
            </a:r>
            <a:r>
              <a:rPr lang="en-GB" dirty="0" smtClean="0"/>
              <a:t>light-emitting diode </a:t>
            </a:r>
            <a:r>
              <a:rPr lang="en-GB" dirty="0"/>
              <a:t>displays (</a:t>
            </a:r>
            <a:r>
              <a:rPr lang="en-GB" dirty="0" smtClean="0"/>
              <a:t>LED-D), </a:t>
            </a:r>
            <a:r>
              <a:rPr lang="en-GB" dirty="0"/>
              <a:t>electronic papers and plasma display panels (PDP</a:t>
            </a:r>
            <a:r>
              <a:rPr lang="en-GB" dirty="0" smtClean="0"/>
              <a:t>).</a:t>
            </a:r>
            <a:endParaRPr lang="en-GB" dirty="0"/>
          </a:p>
        </p:txBody>
      </p:sp>
      <p:sp>
        <p:nvSpPr>
          <p:cNvPr id="5" name="CasellaDiTesto 4"/>
          <p:cNvSpPr txBox="1"/>
          <p:nvPr/>
        </p:nvSpPr>
        <p:spPr>
          <a:xfrm>
            <a:off x="375264" y="2689756"/>
            <a:ext cx="3754554" cy="523220"/>
          </a:xfrm>
          <a:prstGeom prst="rect">
            <a:avLst/>
          </a:prstGeom>
          <a:solidFill>
            <a:schemeClr val="bg1"/>
          </a:solidFill>
        </p:spPr>
        <p:txBody>
          <a:bodyPr wrap="none" rtlCol="0">
            <a:spAutoFit/>
          </a:bodyPr>
          <a:lstStyle/>
          <a:p>
            <a:r>
              <a:rPr lang="it-IT" sz="2800" b="1" dirty="0">
                <a:ln w="1905"/>
                <a:solidFill>
                  <a:srgbClr val="FF0000"/>
                </a:solidFill>
                <a:effectLst>
                  <a:innerShdw blurRad="69850" dist="43180" dir="5400000">
                    <a:srgbClr val="000000">
                      <a:alpha val="65000"/>
                    </a:srgbClr>
                  </a:innerShdw>
                </a:effectLst>
              </a:rPr>
              <a:t>Display</a:t>
            </a:r>
            <a:r>
              <a:rPr lang="it-IT" sz="2800" b="1" dirty="0" smtClean="0">
                <a:ln w="1905"/>
                <a:solidFill>
                  <a:srgbClr val="FF0000"/>
                </a:solidFill>
                <a:effectLst>
                  <a:innerShdw blurRad="69850" dist="43180" dir="5400000">
                    <a:srgbClr val="000000">
                      <a:alpha val="65000"/>
                    </a:srgbClr>
                  </a:innerShdw>
                </a:effectLst>
              </a:rPr>
              <a:t> </a:t>
            </a:r>
            <a:r>
              <a:rPr lang="it-IT" sz="2800" b="1" dirty="0">
                <a:ln w="1905"/>
                <a:solidFill>
                  <a:srgbClr val="FF0000"/>
                </a:solidFill>
                <a:effectLst>
                  <a:innerShdw blurRad="69850" dist="43180" dir="5400000">
                    <a:srgbClr val="000000">
                      <a:alpha val="65000"/>
                    </a:srgbClr>
                  </a:innerShdw>
                </a:effectLst>
              </a:rPr>
              <a:t>and</a:t>
            </a:r>
            <a:r>
              <a:rPr lang="it-IT" sz="2800" b="1" dirty="0" smtClean="0">
                <a:ln w="1905"/>
                <a:solidFill>
                  <a:srgbClr val="FF0000"/>
                </a:solidFill>
                <a:effectLst>
                  <a:innerShdw blurRad="69850" dist="43180" dir="5400000">
                    <a:srgbClr val="000000">
                      <a:alpha val="65000"/>
                    </a:srgbClr>
                  </a:innerShdw>
                </a:effectLst>
              </a:rPr>
              <a:t> </a:t>
            </a:r>
            <a:r>
              <a:rPr lang="it-IT" sz="2800" b="1" dirty="0" err="1">
                <a:ln w="1905"/>
                <a:solidFill>
                  <a:srgbClr val="FF0000"/>
                </a:solidFill>
                <a:effectLst>
                  <a:innerShdw blurRad="69850" dist="43180" dir="5400000">
                    <a:srgbClr val="000000">
                      <a:alpha val="65000"/>
                    </a:srgbClr>
                  </a:innerShdw>
                </a:effectLst>
              </a:rPr>
              <a:t>Panels</a:t>
            </a:r>
            <a:endParaRPr lang="en-GB" sz="2800" b="1" dirty="0">
              <a:ln w="1905"/>
              <a:solidFill>
                <a:srgbClr val="FF0000"/>
              </a:solidFill>
              <a:effectLst>
                <a:innerShdw blurRad="69850" dist="43180" dir="5400000">
                  <a:srgbClr val="000000">
                    <a:alpha val="65000"/>
                  </a:srgbClr>
                </a:innerShdw>
              </a:effectLst>
            </a:endParaRPr>
          </a:p>
        </p:txBody>
      </p:sp>
      <p:sp>
        <p:nvSpPr>
          <p:cNvPr id="6" name="Rettangolo 5"/>
          <p:cNvSpPr/>
          <p:nvPr/>
        </p:nvSpPr>
        <p:spPr>
          <a:xfrm>
            <a:off x="3635896" y="3990425"/>
            <a:ext cx="4392488" cy="1477328"/>
          </a:xfrm>
          <a:prstGeom prst="rect">
            <a:avLst/>
          </a:prstGeom>
        </p:spPr>
        <p:txBody>
          <a:bodyPr wrap="square">
            <a:spAutoFit/>
          </a:bodyPr>
          <a:lstStyle/>
          <a:p>
            <a:r>
              <a:rPr lang="en-GB" dirty="0"/>
              <a:t> </a:t>
            </a:r>
            <a:r>
              <a:rPr lang="en-GB" dirty="0" smtClean="0">
                <a:solidFill>
                  <a:srgbClr val="FF0000"/>
                </a:solidFill>
              </a:rPr>
              <a:t>Criticism:</a:t>
            </a:r>
          </a:p>
          <a:p>
            <a:r>
              <a:rPr lang="it-IT" u="sng" dirty="0" smtClean="0"/>
              <a:t>LED-D</a:t>
            </a:r>
          </a:p>
          <a:p>
            <a:r>
              <a:rPr lang="it-IT" u="sng" dirty="0" smtClean="0"/>
              <a:t>LCD</a:t>
            </a:r>
            <a:r>
              <a:rPr lang="it-IT" dirty="0" smtClean="0"/>
              <a:t>		</a:t>
            </a:r>
            <a:r>
              <a:rPr lang="it-IT" dirty="0" smtClean="0">
                <a:solidFill>
                  <a:srgbClr val="FF0000"/>
                </a:solidFill>
              </a:rPr>
              <a:t>REE</a:t>
            </a:r>
          </a:p>
          <a:p>
            <a:r>
              <a:rPr lang="it-IT" u="sng" dirty="0" smtClean="0"/>
              <a:t>OLED</a:t>
            </a:r>
          </a:p>
          <a:p>
            <a:r>
              <a:rPr lang="it-IT" u="sng" dirty="0" err="1" smtClean="0"/>
              <a:t>Transparent</a:t>
            </a:r>
            <a:r>
              <a:rPr lang="it-IT" u="sng" dirty="0" smtClean="0"/>
              <a:t> </a:t>
            </a:r>
            <a:r>
              <a:rPr lang="it-IT" u="sng" dirty="0" err="1" smtClean="0"/>
              <a:t>conductive</a:t>
            </a:r>
            <a:r>
              <a:rPr lang="it-IT" u="sng" dirty="0" smtClean="0"/>
              <a:t> panel</a:t>
            </a:r>
          </a:p>
        </p:txBody>
      </p:sp>
      <p:sp>
        <p:nvSpPr>
          <p:cNvPr id="8" name="Rettangolo 7"/>
          <p:cNvSpPr/>
          <p:nvPr/>
        </p:nvSpPr>
        <p:spPr>
          <a:xfrm>
            <a:off x="525365" y="5862457"/>
            <a:ext cx="8316276" cy="369332"/>
          </a:xfrm>
          <a:prstGeom prst="rect">
            <a:avLst/>
          </a:prstGeom>
        </p:spPr>
        <p:txBody>
          <a:bodyPr wrap="square">
            <a:spAutoFit/>
          </a:bodyPr>
          <a:lstStyle/>
          <a:p>
            <a:r>
              <a:rPr lang="en-GB" dirty="0"/>
              <a:t>The flat panel display industries use </a:t>
            </a:r>
            <a:r>
              <a:rPr lang="en-GB" dirty="0" smtClean="0"/>
              <a:t>up </a:t>
            </a:r>
            <a:r>
              <a:rPr lang="en-GB" dirty="0"/>
              <a:t>to 80% of all indium </a:t>
            </a:r>
            <a:r>
              <a:rPr lang="en-GB" dirty="0" smtClean="0"/>
              <a:t>available!!</a:t>
            </a:r>
            <a:endParaRPr lang="en-GB"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49" y="980729"/>
            <a:ext cx="1918722" cy="1627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96" y="3892099"/>
            <a:ext cx="2339612" cy="16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888498" y="5483196"/>
            <a:ext cx="1635256" cy="369332"/>
          </a:xfrm>
          <a:prstGeom prst="rect">
            <a:avLst/>
          </a:prstGeom>
        </p:spPr>
        <p:txBody>
          <a:bodyPr wrap="none">
            <a:spAutoFit/>
          </a:bodyPr>
          <a:lstStyle/>
          <a:p>
            <a:r>
              <a:rPr lang="it-IT" dirty="0" err="1">
                <a:solidFill>
                  <a:srgbClr val="FF0000"/>
                </a:solidFill>
              </a:rPr>
              <a:t>Indium</a:t>
            </a:r>
            <a:r>
              <a:rPr lang="it-IT" dirty="0">
                <a:solidFill>
                  <a:srgbClr val="FF0000"/>
                </a:solidFill>
              </a:rPr>
              <a:t> (in ITO) </a:t>
            </a:r>
            <a:endParaRPr lang="it-IT" dirty="0"/>
          </a:p>
        </p:txBody>
      </p:sp>
    </p:spTree>
    <p:extLst>
      <p:ext uri="{BB962C8B-B14F-4D97-AF65-F5344CB8AC3E}">
        <p14:creationId xmlns:p14="http://schemas.microsoft.com/office/powerpoint/2010/main" val="303472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3568" y="445718"/>
            <a:ext cx="2514406" cy="923330"/>
          </a:xfrm>
          <a:prstGeom prst="rect">
            <a:avLst/>
          </a:prstGeom>
          <a:solidFill>
            <a:schemeClr val="bg1"/>
          </a:solidFill>
          <a:ln>
            <a:solidFill>
              <a:schemeClr val="tx1"/>
            </a:solidFill>
          </a:ln>
        </p:spPr>
        <p:txBody>
          <a:bodyPr wrap="none" rtlCol="0">
            <a:spAutoFit/>
          </a:bodyPr>
          <a:lstStyle/>
          <a:p>
            <a:r>
              <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Optical</a:t>
            </a:r>
            <a:r>
              <a:rPr lang="it-IT"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it-IT"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fibers</a:t>
            </a:r>
            <a:endPar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Rettangolo 2"/>
          <p:cNvSpPr/>
          <p:nvPr/>
        </p:nvSpPr>
        <p:spPr>
          <a:xfrm>
            <a:off x="293235" y="1543945"/>
            <a:ext cx="8395234" cy="923330"/>
          </a:xfrm>
          <a:prstGeom prst="rect">
            <a:avLst/>
          </a:prstGeom>
        </p:spPr>
        <p:txBody>
          <a:bodyPr wrap="square">
            <a:spAutoFit/>
          </a:bodyPr>
          <a:lstStyle/>
          <a:p>
            <a:r>
              <a:rPr lang="en-US" dirty="0" smtClean="0"/>
              <a:t>Optical glass </a:t>
            </a:r>
            <a:r>
              <a:rPr lang="en-US" dirty="0" err="1"/>
              <a:t>fibres</a:t>
            </a:r>
            <a:r>
              <a:rPr lang="en-US" dirty="0"/>
              <a:t> doped with </a:t>
            </a:r>
            <a:r>
              <a:rPr lang="en-US" dirty="0" smtClean="0"/>
              <a:t>rare earths:</a:t>
            </a:r>
          </a:p>
          <a:p>
            <a:r>
              <a:rPr lang="en-US" dirty="0" smtClean="0">
                <a:solidFill>
                  <a:srgbClr val="FF0000"/>
                </a:solidFill>
              </a:rPr>
              <a:t>Dysprosium </a:t>
            </a:r>
            <a:r>
              <a:rPr lang="en-US" dirty="0">
                <a:solidFill>
                  <a:srgbClr val="FF0000"/>
                </a:solidFill>
              </a:rPr>
              <a:t>(</a:t>
            </a:r>
            <a:r>
              <a:rPr lang="en-US" dirty="0" err="1">
                <a:solidFill>
                  <a:srgbClr val="FF0000"/>
                </a:solidFill>
              </a:rPr>
              <a:t>Dy</a:t>
            </a:r>
            <a:r>
              <a:rPr lang="en-US" dirty="0">
                <a:solidFill>
                  <a:srgbClr val="FF0000"/>
                </a:solidFill>
              </a:rPr>
              <a:t>), erbium (</a:t>
            </a:r>
            <a:r>
              <a:rPr lang="en-US" dirty="0" err="1">
                <a:solidFill>
                  <a:srgbClr val="FF0000"/>
                </a:solidFill>
              </a:rPr>
              <a:t>Er</a:t>
            </a:r>
            <a:r>
              <a:rPr lang="en-US" dirty="0">
                <a:solidFill>
                  <a:srgbClr val="FF0000"/>
                </a:solidFill>
              </a:rPr>
              <a:t>), </a:t>
            </a:r>
            <a:r>
              <a:rPr lang="en-US" dirty="0" smtClean="0">
                <a:solidFill>
                  <a:srgbClr val="FF0000"/>
                </a:solidFill>
              </a:rPr>
              <a:t>Neodymium </a:t>
            </a:r>
            <a:r>
              <a:rPr lang="en-US" dirty="0">
                <a:solidFill>
                  <a:srgbClr val="FF0000"/>
                </a:solidFill>
              </a:rPr>
              <a:t>(</a:t>
            </a:r>
            <a:r>
              <a:rPr lang="en-US" dirty="0" err="1">
                <a:solidFill>
                  <a:srgbClr val="FF0000"/>
                </a:solidFill>
              </a:rPr>
              <a:t>Nd</a:t>
            </a:r>
            <a:r>
              <a:rPr lang="en-US" dirty="0">
                <a:solidFill>
                  <a:srgbClr val="FF0000"/>
                </a:solidFill>
              </a:rPr>
              <a:t>), praseodymium (</a:t>
            </a:r>
            <a:r>
              <a:rPr lang="en-US" dirty="0" err="1">
                <a:solidFill>
                  <a:srgbClr val="FF0000"/>
                </a:solidFill>
              </a:rPr>
              <a:t>Pr</a:t>
            </a:r>
            <a:r>
              <a:rPr lang="en-US" dirty="0">
                <a:solidFill>
                  <a:srgbClr val="FF0000"/>
                </a:solidFill>
              </a:rPr>
              <a:t>), thulium (Tm) and ytterbium (</a:t>
            </a:r>
            <a:r>
              <a:rPr lang="en-US" dirty="0" err="1">
                <a:solidFill>
                  <a:srgbClr val="FF0000"/>
                </a:solidFill>
              </a:rPr>
              <a:t>Yb</a:t>
            </a:r>
            <a:r>
              <a:rPr lang="en-US" dirty="0" smtClean="0">
                <a:solidFill>
                  <a:srgbClr val="FF0000"/>
                </a:solidFill>
              </a:rPr>
              <a:t>)</a:t>
            </a:r>
            <a:endParaRPr lang="it-IT" dirty="0">
              <a:solidFill>
                <a:srgbClr val="FF0000"/>
              </a:solidFill>
            </a:endParaRPr>
          </a:p>
        </p:txBody>
      </p:sp>
      <p:sp>
        <p:nvSpPr>
          <p:cNvPr id="4" name="Rettangolo 3"/>
          <p:cNvSpPr/>
          <p:nvPr/>
        </p:nvSpPr>
        <p:spPr>
          <a:xfrm>
            <a:off x="293235" y="2773821"/>
            <a:ext cx="8055848" cy="923330"/>
          </a:xfrm>
          <a:prstGeom prst="rect">
            <a:avLst/>
          </a:prstGeom>
        </p:spPr>
        <p:txBody>
          <a:bodyPr wrap="square">
            <a:spAutoFit/>
          </a:bodyPr>
          <a:lstStyle/>
          <a:p>
            <a:r>
              <a:rPr lang="en-US" dirty="0" smtClean="0"/>
              <a:t>The main raw material is </a:t>
            </a:r>
            <a:r>
              <a:rPr lang="en-US" dirty="0" smtClean="0">
                <a:solidFill>
                  <a:srgbClr val="FF0000"/>
                </a:solidFill>
              </a:rPr>
              <a:t>germanium</a:t>
            </a:r>
            <a:r>
              <a:rPr lang="en-US" dirty="0" smtClean="0"/>
              <a:t>, </a:t>
            </a:r>
            <a:r>
              <a:rPr lang="en-US" dirty="0"/>
              <a:t>accounting for around 30% of </a:t>
            </a:r>
            <a:r>
              <a:rPr lang="en-US" dirty="0" smtClean="0"/>
              <a:t>the overall </a:t>
            </a:r>
            <a:r>
              <a:rPr lang="en-US" dirty="0"/>
              <a:t>consumption of germanium </a:t>
            </a:r>
            <a:r>
              <a:rPr lang="en-US" dirty="0" smtClean="0"/>
              <a:t>worldwide.</a:t>
            </a:r>
          </a:p>
          <a:p>
            <a:endParaRPr lang="it-IT"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32656"/>
            <a:ext cx="3087737" cy="1477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22400" y="4221088"/>
            <a:ext cx="8136904" cy="1200329"/>
          </a:xfrm>
          <a:prstGeom prst="rect">
            <a:avLst/>
          </a:prstGeom>
        </p:spPr>
        <p:txBody>
          <a:bodyPr wrap="square">
            <a:spAutoFit/>
          </a:bodyPr>
          <a:lstStyle/>
          <a:p>
            <a:r>
              <a:rPr lang="en-US" dirty="0"/>
              <a:t>China is the leading producer </a:t>
            </a:r>
            <a:r>
              <a:rPr lang="en-US" dirty="0" smtClean="0"/>
              <a:t>of germanium </a:t>
            </a:r>
            <a:r>
              <a:rPr lang="en-US" dirty="0"/>
              <a:t>metal and products in the world. In 2011, most of the around </a:t>
            </a:r>
            <a:r>
              <a:rPr lang="en-US" dirty="0" smtClean="0"/>
              <a:t>100 </a:t>
            </a:r>
            <a:r>
              <a:rPr lang="en-US" dirty="0"/>
              <a:t>tons of </a:t>
            </a:r>
            <a:r>
              <a:rPr lang="en-US" dirty="0" smtClean="0"/>
              <a:t>germanium metal </a:t>
            </a:r>
            <a:r>
              <a:rPr lang="en-US" dirty="0"/>
              <a:t>and compounds produced in China </a:t>
            </a:r>
            <a:r>
              <a:rPr lang="en-US" dirty="0" smtClean="0"/>
              <a:t>comes  </a:t>
            </a:r>
            <a:r>
              <a:rPr lang="en-US" dirty="0"/>
              <a:t>from </a:t>
            </a:r>
            <a:r>
              <a:rPr lang="en-US" dirty="0" smtClean="0"/>
              <a:t>6 companies. </a:t>
            </a:r>
            <a:r>
              <a:rPr lang="en-US" dirty="0"/>
              <a:t>China used around </a:t>
            </a:r>
            <a:r>
              <a:rPr lang="en-US" dirty="0" smtClean="0"/>
              <a:t>35 tons </a:t>
            </a:r>
            <a:r>
              <a:rPr lang="en-US" dirty="0"/>
              <a:t>of the amounts produced and exported the </a:t>
            </a:r>
            <a:r>
              <a:rPr lang="en-US" dirty="0" smtClean="0"/>
              <a:t>rest.</a:t>
            </a:r>
            <a:endParaRPr lang="it-IT" dirty="0"/>
          </a:p>
        </p:txBody>
      </p:sp>
      <p:grpSp>
        <p:nvGrpSpPr>
          <p:cNvPr id="8" name="Gruppo 7"/>
          <p:cNvGrpSpPr/>
          <p:nvPr/>
        </p:nvGrpSpPr>
        <p:grpSpPr>
          <a:xfrm>
            <a:off x="0" y="6309320"/>
            <a:ext cx="9144000" cy="527806"/>
            <a:chOff x="0" y="6309320"/>
            <a:chExt cx="9144000" cy="527806"/>
          </a:xfrm>
        </p:grpSpPr>
        <p:sp>
          <p:nvSpPr>
            <p:cNvPr id="9" name="CasellaDiTesto 8"/>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0" name="Immagine 9"/>
            <p:cNvPicPr>
              <a:picLocks noChangeAspect="1"/>
            </p:cNvPicPr>
            <p:nvPr/>
          </p:nvPicPr>
          <p:blipFill rotWithShape="1">
            <a:blip r:embed="rId4"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1" name="Connettore 1 10"/>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5406591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99002" y="2132856"/>
            <a:ext cx="8321470" cy="1200329"/>
          </a:xfrm>
          <a:prstGeom prst="rect">
            <a:avLst/>
          </a:prstGeom>
        </p:spPr>
        <p:txBody>
          <a:bodyPr wrap="square">
            <a:spAutoFit/>
          </a:bodyPr>
          <a:lstStyle/>
          <a:p>
            <a:pPr algn="just"/>
            <a:r>
              <a:rPr lang="en-US" dirty="0" smtClean="0"/>
              <a:t>Germanium-free photonic hollow </a:t>
            </a:r>
            <a:r>
              <a:rPr lang="en-US" dirty="0" err="1" smtClean="0"/>
              <a:t>fibres</a:t>
            </a:r>
            <a:r>
              <a:rPr lang="en-US" dirty="0" smtClean="0"/>
              <a:t>, </a:t>
            </a:r>
            <a:r>
              <a:rPr lang="en-US" dirty="0" err="1" smtClean="0"/>
              <a:t>fibres</a:t>
            </a:r>
            <a:r>
              <a:rPr lang="en-US" dirty="0" smtClean="0"/>
              <a:t> </a:t>
            </a:r>
            <a:r>
              <a:rPr lang="en-US" dirty="0"/>
              <a:t>with tellurium </a:t>
            </a:r>
            <a:r>
              <a:rPr lang="en-US" dirty="0" smtClean="0"/>
              <a:t>layers (OM2) Phosphorous based doping </a:t>
            </a:r>
            <a:r>
              <a:rPr lang="en-US" b="1" dirty="0">
                <a:solidFill>
                  <a:srgbClr val="0070C0"/>
                </a:solidFill>
              </a:rPr>
              <a:t>(P</a:t>
            </a:r>
            <a:r>
              <a:rPr lang="en-US" b="1" baseline="-25000" dirty="0">
                <a:solidFill>
                  <a:srgbClr val="0070C0"/>
                </a:solidFill>
              </a:rPr>
              <a:t>2</a:t>
            </a:r>
            <a:r>
              <a:rPr lang="en-US" b="1" dirty="0">
                <a:solidFill>
                  <a:srgbClr val="0070C0"/>
                </a:solidFill>
              </a:rPr>
              <a:t>O</a:t>
            </a:r>
            <a:r>
              <a:rPr lang="en-US" b="1" baseline="-25000" dirty="0">
                <a:solidFill>
                  <a:srgbClr val="0070C0"/>
                </a:solidFill>
              </a:rPr>
              <a:t>5</a:t>
            </a:r>
            <a:r>
              <a:rPr lang="en-US" b="1" dirty="0">
                <a:solidFill>
                  <a:srgbClr val="0070C0"/>
                </a:solidFill>
              </a:rPr>
              <a:t>) </a:t>
            </a:r>
            <a:r>
              <a:rPr lang="en-US" dirty="0"/>
              <a:t>is one possible option to avoid the use of </a:t>
            </a:r>
            <a:r>
              <a:rPr lang="en-US" dirty="0" smtClean="0"/>
              <a:t>germanium.</a:t>
            </a:r>
          </a:p>
          <a:p>
            <a:pPr algn="just"/>
            <a:endParaRPr lang="en-US" dirty="0"/>
          </a:p>
        </p:txBody>
      </p:sp>
      <p:sp>
        <p:nvSpPr>
          <p:cNvPr id="4" name="Rettangolo 3"/>
          <p:cNvSpPr/>
          <p:nvPr/>
        </p:nvSpPr>
        <p:spPr>
          <a:xfrm>
            <a:off x="609162" y="527344"/>
            <a:ext cx="3858236" cy="1077218"/>
          </a:xfrm>
          <a:prstGeom prst="rect">
            <a:avLst/>
          </a:prstGeom>
          <a:solidFill>
            <a:schemeClr val="bg1"/>
          </a:solidFill>
        </p:spPr>
        <p:txBody>
          <a:bodyPr wrap="none" lIns="91440" tIns="45720" rIns="91440" bIns="45720">
            <a:spAutoFit/>
          </a:bodyPr>
          <a:lstStyle/>
          <a:p>
            <a:pPr algn="ctr"/>
            <a:r>
              <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Alternative </a:t>
            </a:r>
            <a:r>
              <a:rPr lang="it-IT"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materials</a:t>
            </a:r>
            <a:r>
              <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it-IT"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it-IT"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optical</a:t>
            </a:r>
            <a:r>
              <a:rPr lang="it-IT"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it-IT"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fiber</a:t>
            </a:r>
            <a:r>
              <a:rPr lang="it-IT"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Rettangolo 4"/>
          <p:cNvSpPr/>
          <p:nvPr/>
        </p:nvSpPr>
        <p:spPr>
          <a:xfrm>
            <a:off x="507845" y="3717032"/>
            <a:ext cx="8056053" cy="923330"/>
          </a:xfrm>
          <a:prstGeom prst="rect">
            <a:avLst/>
          </a:prstGeom>
          <a:solidFill>
            <a:schemeClr val="bg1"/>
          </a:solidFill>
          <a:ln>
            <a:solidFill>
              <a:schemeClr val="tx1"/>
            </a:solidFill>
          </a:ln>
        </p:spPr>
        <p:txBody>
          <a:bodyPr wrap="square">
            <a:spAutoFit/>
          </a:bodyPr>
          <a:lstStyle/>
          <a:p>
            <a:pPr algn="just"/>
            <a:r>
              <a:rPr lang="en-US" dirty="0"/>
              <a:t>Although possibilities for substitution of germanium in </a:t>
            </a:r>
            <a:r>
              <a:rPr lang="en-US" dirty="0" err="1"/>
              <a:t>fibre</a:t>
            </a:r>
            <a:r>
              <a:rPr lang="en-US" dirty="0"/>
              <a:t> optics exist, they </a:t>
            </a:r>
            <a:r>
              <a:rPr lang="en-US" dirty="0" smtClean="0"/>
              <a:t>suffer </a:t>
            </a:r>
            <a:r>
              <a:rPr lang="en-US" dirty="0"/>
              <a:t>from performance </a:t>
            </a:r>
            <a:r>
              <a:rPr lang="en-US" dirty="0" smtClean="0"/>
              <a:t>losses and does not fulfil </a:t>
            </a:r>
            <a:r>
              <a:rPr lang="en-US" dirty="0"/>
              <a:t>the product requirements or industrialization capability is unclear. </a:t>
            </a:r>
            <a:endParaRPr lang="it-IT" dirty="0"/>
          </a:p>
        </p:txBody>
      </p:sp>
      <p:grpSp>
        <p:nvGrpSpPr>
          <p:cNvPr id="6" name="Gruppo 5"/>
          <p:cNvGrpSpPr/>
          <p:nvPr/>
        </p:nvGrpSpPr>
        <p:grpSpPr>
          <a:xfrm>
            <a:off x="0" y="6309320"/>
            <a:ext cx="9144000" cy="527806"/>
            <a:chOff x="0" y="6309320"/>
            <a:chExt cx="9144000" cy="527806"/>
          </a:xfrm>
        </p:grpSpPr>
        <p:sp>
          <p:nvSpPr>
            <p:cNvPr id="7" name="CasellaDiTesto 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9" name="Connettore 1 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341573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59632" y="286357"/>
            <a:ext cx="5666551" cy="584775"/>
          </a:xfrm>
          <a:prstGeom prst="rect">
            <a:avLst/>
          </a:prstGeom>
        </p:spPr>
        <p:txBody>
          <a:bodyPr wrap="none">
            <a:spAutoFit/>
          </a:bodyPr>
          <a:lstStyle/>
          <a:p>
            <a: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Assembled</a:t>
            </a:r>
            <a:r>
              <a:rPr lang="en-GB" dirty="0"/>
              <a:t> </a:t>
            </a:r>
            <a: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printed</a:t>
            </a:r>
            <a:r>
              <a:rPr lang="en-GB" dirty="0"/>
              <a:t> </a:t>
            </a:r>
            <a: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circuit</a:t>
            </a:r>
            <a:r>
              <a:rPr lang="en-GB" dirty="0"/>
              <a:t> </a:t>
            </a:r>
            <a: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boards</a:t>
            </a:r>
          </a:p>
        </p:txBody>
      </p:sp>
      <p:sp>
        <p:nvSpPr>
          <p:cNvPr id="3" name="Rettangolo 2"/>
          <p:cNvSpPr/>
          <p:nvPr/>
        </p:nvSpPr>
        <p:spPr>
          <a:xfrm>
            <a:off x="755576" y="931365"/>
            <a:ext cx="7344816" cy="646331"/>
          </a:xfrm>
          <a:prstGeom prst="rect">
            <a:avLst/>
          </a:prstGeom>
        </p:spPr>
        <p:txBody>
          <a:bodyPr wrap="square">
            <a:spAutoFit/>
          </a:bodyPr>
          <a:lstStyle/>
          <a:p>
            <a:r>
              <a:rPr lang="en-GB" dirty="0"/>
              <a:t>Every electronic product contains at least one printed circuit board </a:t>
            </a:r>
            <a:r>
              <a:rPr lang="en-GB" dirty="0" smtClean="0"/>
              <a:t>(microprocessors</a:t>
            </a:r>
            <a:r>
              <a:rPr lang="en-GB" dirty="0"/>
              <a:t>, resistors, capacitors, sensors and </a:t>
            </a:r>
            <a:r>
              <a:rPr lang="en-GB" dirty="0" smtClean="0"/>
              <a:t>magnets).</a:t>
            </a:r>
            <a:endParaRPr lang="en-GB" dirty="0"/>
          </a:p>
        </p:txBody>
      </p:sp>
      <p:sp>
        <p:nvSpPr>
          <p:cNvPr id="4" name="Rettangolo 3"/>
          <p:cNvSpPr/>
          <p:nvPr/>
        </p:nvSpPr>
        <p:spPr>
          <a:xfrm>
            <a:off x="399045" y="1772815"/>
            <a:ext cx="8280920" cy="4801314"/>
          </a:xfrm>
          <a:prstGeom prst="rect">
            <a:avLst/>
          </a:prstGeom>
        </p:spPr>
        <p:txBody>
          <a:bodyPr wrap="square">
            <a:spAutoFit/>
          </a:bodyPr>
          <a:lstStyle/>
          <a:p>
            <a:r>
              <a:rPr lang="en-GB" dirty="0">
                <a:solidFill>
                  <a:srgbClr val="FF0000"/>
                </a:solidFill>
              </a:rPr>
              <a:t>Antimony (Sb): </a:t>
            </a:r>
            <a:r>
              <a:rPr lang="en-GB" dirty="0" smtClean="0"/>
              <a:t>dopant </a:t>
            </a:r>
            <a:r>
              <a:rPr lang="en-GB" dirty="0"/>
              <a:t>in n-type silicon </a:t>
            </a:r>
            <a:endParaRPr lang="en-GB" dirty="0" smtClean="0"/>
          </a:p>
          <a:p>
            <a:r>
              <a:rPr lang="en-GB" dirty="0" smtClean="0">
                <a:solidFill>
                  <a:srgbClr val="FF0000"/>
                </a:solidFill>
              </a:rPr>
              <a:t>Beryllium </a:t>
            </a:r>
            <a:r>
              <a:rPr lang="en-GB" dirty="0">
                <a:solidFill>
                  <a:srgbClr val="FF0000"/>
                </a:solidFill>
              </a:rPr>
              <a:t>(Be): </a:t>
            </a:r>
            <a:r>
              <a:rPr lang="en-GB" dirty="0"/>
              <a:t>High performance </a:t>
            </a:r>
            <a:r>
              <a:rPr lang="en-GB" dirty="0" smtClean="0"/>
              <a:t>connectors. PC contains approximately 2 g. </a:t>
            </a:r>
            <a:r>
              <a:rPr lang="en-GB" dirty="0"/>
              <a:t>of Be. </a:t>
            </a:r>
            <a:endParaRPr lang="en-GB" dirty="0" smtClean="0"/>
          </a:p>
          <a:p>
            <a:r>
              <a:rPr lang="en-GB" dirty="0" smtClean="0">
                <a:solidFill>
                  <a:srgbClr val="FF0000"/>
                </a:solidFill>
              </a:rPr>
              <a:t>Gallium </a:t>
            </a:r>
            <a:r>
              <a:rPr lang="en-GB" dirty="0">
                <a:solidFill>
                  <a:srgbClr val="FF0000"/>
                </a:solidFill>
              </a:rPr>
              <a:t>(Ga): </a:t>
            </a:r>
            <a:r>
              <a:rPr lang="en-GB" dirty="0"/>
              <a:t>Ga containing III-V semiconductors </a:t>
            </a:r>
            <a:r>
              <a:rPr lang="en-GB" dirty="0" err="1"/>
              <a:t>GaAs</a:t>
            </a:r>
            <a:r>
              <a:rPr lang="en-GB" dirty="0"/>
              <a:t>, </a:t>
            </a:r>
            <a:r>
              <a:rPr lang="en-GB" dirty="0" err="1"/>
              <a:t>AlGaAs</a:t>
            </a:r>
            <a:r>
              <a:rPr lang="en-GB" dirty="0"/>
              <a:t>, </a:t>
            </a:r>
            <a:r>
              <a:rPr lang="en-GB" dirty="0" err="1"/>
              <a:t>InGaAs</a:t>
            </a:r>
            <a:r>
              <a:rPr lang="en-GB" dirty="0"/>
              <a:t> etc. are used in </a:t>
            </a:r>
            <a:r>
              <a:rPr lang="en-GB" dirty="0" smtClean="0"/>
              <a:t>high frequency transistors</a:t>
            </a:r>
            <a:r>
              <a:rPr lang="en-GB" dirty="0"/>
              <a:t>, </a:t>
            </a:r>
            <a:r>
              <a:rPr lang="en-GB" dirty="0" smtClean="0"/>
              <a:t>LED </a:t>
            </a:r>
            <a:r>
              <a:rPr lang="en-GB" dirty="0"/>
              <a:t>and solar </a:t>
            </a:r>
            <a:r>
              <a:rPr lang="en-GB" dirty="0" smtClean="0"/>
              <a:t>panels, wireless product. In </a:t>
            </a:r>
            <a:r>
              <a:rPr lang="en-GB" dirty="0"/>
              <a:t>2010, 106 tons of gallium </a:t>
            </a:r>
            <a:r>
              <a:rPr lang="en-GB" dirty="0" smtClean="0"/>
              <a:t>was used </a:t>
            </a:r>
            <a:r>
              <a:rPr lang="en-GB" dirty="0"/>
              <a:t>in </a:t>
            </a:r>
            <a:r>
              <a:rPr lang="en-GB" dirty="0" smtClean="0"/>
              <a:t>PCBs.</a:t>
            </a:r>
            <a:endParaRPr lang="en-GB" dirty="0"/>
          </a:p>
          <a:p>
            <a:r>
              <a:rPr lang="en-GB" dirty="0" smtClean="0">
                <a:solidFill>
                  <a:srgbClr val="FF0000"/>
                </a:solidFill>
              </a:rPr>
              <a:t>Germanium </a:t>
            </a:r>
            <a:r>
              <a:rPr lang="en-GB" dirty="0">
                <a:solidFill>
                  <a:srgbClr val="FF0000"/>
                </a:solidFill>
              </a:rPr>
              <a:t>(Ge): </a:t>
            </a:r>
            <a:r>
              <a:rPr lang="en-GB" dirty="0" smtClean="0"/>
              <a:t>substrate </a:t>
            </a:r>
            <a:r>
              <a:rPr lang="en-GB" dirty="0"/>
              <a:t>material for III-V semiconductors for solar cells and light emitting diodes. </a:t>
            </a:r>
            <a:endParaRPr lang="en-GB" dirty="0" smtClean="0"/>
          </a:p>
          <a:p>
            <a:r>
              <a:rPr lang="en-GB" dirty="0" smtClean="0">
                <a:solidFill>
                  <a:srgbClr val="FF0000"/>
                </a:solidFill>
              </a:rPr>
              <a:t>Indium </a:t>
            </a:r>
            <a:r>
              <a:rPr lang="en-GB" dirty="0">
                <a:solidFill>
                  <a:srgbClr val="FF0000"/>
                </a:solidFill>
              </a:rPr>
              <a:t>(In</a:t>
            </a:r>
            <a:r>
              <a:rPr lang="en-GB" dirty="0" smtClean="0">
                <a:solidFill>
                  <a:srgbClr val="FF0000"/>
                </a:solidFill>
              </a:rPr>
              <a:t>): </a:t>
            </a:r>
            <a:r>
              <a:rPr lang="en-GB" dirty="0" err="1" smtClean="0"/>
              <a:t>InSb</a:t>
            </a:r>
            <a:r>
              <a:rPr lang="en-GB" dirty="0" smtClean="0"/>
              <a:t>, </a:t>
            </a:r>
            <a:r>
              <a:rPr lang="en-GB" dirty="0" err="1" smtClean="0"/>
              <a:t>InP</a:t>
            </a:r>
            <a:r>
              <a:rPr lang="en-GB" dirty="0" smtClean="0"/>
              <a:t> </a:t>
            </a:r>
            <a:r>
              <a:rPr lang="en-GB" dirty="0"/>
              <a:t>and </a:t>
            </a:r>
            <a:r>
              <a:rPr lang="en-GB" dirty="0" err="1" smtClean="0"/>
              <a:t>InN</a:t>
            </a:r>
            <a:r>
              <a:rPr lang="en-GB" dirty="0" smtClean="0"/>
              <a:t> </a:t>
            </a:r>
            <a:r>
              <a:rPr lang="en-GB" dirty="0"/>
              <a:t>are </a:t>
            </a:r>
            <a:r>
              <a:rPr lang="en-GB" dirty="0" smtClean="0"/>
              <a:t>used </a:t>
            </a:r>
            <a:r>
              <a:rPr lang="en-GB" dirty="0"/>
              <a:t>in infrared light detection, magnetic </a:t>
            </a:r>
            <a:r>
              <a:rPr lang="en-GB" dirty="0" smtClean="0"/>
              <a:t>field sensors</a:t>
            </a:r>
            <a:r>
              <a:rPr lang="en-GB" dirty="0"/>
              <a:t>, fast transistors, </a:t>
            </a:r>
            <a:r>
              <a:rPr lang="en-GB" dirty="0" smtClean="0"/>
              <a:t>LED </a:t>
            </a:r>
            <a:r>
              <a:rPr lang="en-GB" dirty="0"/>
              <a:t>and solar cells. </a:t>
            </a:r>
            <a:r>
              <a:rPr lang="en-GB" dirty="0" smtClean="0"/>
              <a:t>Around </a:t>
            </a:r>
            <a:r>
              <a:rPr lang="en-GB" dirty="0"/>
              <a:t>6 tons of In was used </a:t>
            </a:r>
            <a:r>
              <a:rPr lang="en-GB" dirty="0" smtClean="0"/>
              <a:t>in minor </a:t>
            </a:r>
            <a:r>
              <a:rPr lang="en-GB" dirty="0"/>
              <a:t>alloys in 2010. </a:t>
            </a:r>
            <a:r>
              <a:rPr lang="en-GB" dirty="0" smtClean="0"/>
              <a:t>Niobium </a:t>
            </a:r>
            <a:r>
              <a:rPr lang="en-GB" dirty="0"/>
              <a:t>(</a:t>
            </a:r>
            <a:r>
              <a:rPr lang="en-GB" dirty="0" err="1"/>
              <a:t>Nb</a:t>
            </a:r>
            <a:r>
              <a:rPr lang="en-GB" dirty="0"/>
              <a:t>): Niobium is used in ceramic capacitors.</a:t>
            </a:r>
          </a:p>
          <a:p>
            <a:r>
              <a:rPr lang="en-GB" dirty="0" smtClean="0">
                <a:solidFill>
                  <a:srgbClr val="FF0000"/>
                </a:solidFill>
              </a:rPr>
              <a:t>Palladium </a:t>
            </a:r>
            <a:r>
              <a:rPr lang="en-GB" dirty="0">
                <a:solidFill>
                  <a:srgbClr val="FF0000"/>
                </a:solidFill>
              </a:rPr>
              <a:t>(</a:t>
            </a:r>
            <a:r>
              <a:rPr lang="en-GB" dirty="0" err="1">
                <a:solidFill>
                  <a:srgbClr val="FF0000"/>
                </a:solidFill>
              </a:rPr>
              <a:t>Pd</a:t>
            </a:r>
            <a:r>
              <a:rPr lang="en-GB" dirty="0">
                <a:solidFill>
                  <a:srgbClr val="FF0000"/>
                </a:solidFill>
              </a:rPr>
              <a:t>): </a:t>
            </a:r>
            <a:r>
              <a:rPr lang="en-GB" dirty="0" smtClean="0"/>
              <a:t>It </a:t>
            </a:r>
            <a:r>
              <a:rPr lang="en-GB" dirty="0"/>
              <a:t>is a key material of multi-layer ceramic </a:t>
            </a:r>
            <a:r>
              <a:rPr lang="en-GB" dirty="0" smtClean="0"/>
              <a:t>capacitors. Annual </a:t>
            </a:r>
            <a:r>
              <a:rPr lang="en-GB" dirty="0"/>
              <a:t>demand </a:t>
            </a:r>
            <a:r>
              <a:rPr lang="en-GB" dirty="0" smtClean="0"/>
              <a:t>for palladium is </a:t>
            </a:r>
            <a:r>
              <a:rPr lang="en-GB" dirty="0"/>
              <a:t>over 15.5 </a:t>
            </a:r>
            <a:r>
              <a:rPr lang="en-GB" dirty="0" smtClean="0"/>
              <a:t>tons. </a:t>
            </a:r>
          </a:p>
          <a:p>
            <a:r>
              <a:rPr lang="en-GB" dirty="0" smtClean="0">
                <a:solidFill>
                  <a:srgbClr val="FF0000"/>
                </a:solidFill>
              </a:rPr>
              <a:t>Ruthenium </a:t>
            </a:r>
            <a:r>
              <a:rPr lang="en-GB" dirty="0">
                <a:solidFill>
                  <a:srgbClr val="FF0000"/>
                </a:solidFill>
              </a:rPr>
              <a:t>(Ru): </a:t>
            </a:r>
            <a:r>
              <a:rPr lang="en-GB" dirty="0" smtClean="0"/>
              <a:t>Thick </a:t>
            </a:r>
            <a:r>
              <a:rPr lang="en-GB" dirty="0"/>
              <a:t>film chip resistors. The amount used is around 12.2 </a:t>
            </a:r>
            <a:r>
              <a:rPr lang="en-GB" dirty="0" smtClean="0"/>
              <a:t>tons annually </a:t>
            </a:r>
            <a:r>
              <a:rPr lang="en-GB" dirty="0"/>
              <a:t>representing around 61% of the total supply of Ru. </a:t>
            </a:r>
            <a:endParaRPr lang="en-GB" dirty="0" smtClean="0"/>
          </a:p>
          <a:p>
            <a:r>
              <a:rPr lang="en-GB" dirty="0" smtClean="0">
                <a:solidFill>
                  <a:srgbClr val="FF0000"/>
                </a:solidFill>
              </a:rPr>
              <a:t>Tantalum </a:t>
            </a:r>
            <a:r>
              <a:rPr lang="en-GB" dirty="0">
                <a:solidFill>
                  <a:srgbClr val="FF0000"/>
                </a:solidFill>
              </a:rPr>
              <a:t>(Ta): </a:t>
            </a:r>
            <a:r>
              <a:rPr lang="en-GB" dirty="0" smtClean="0"/>
              <a:t>anode </a:t>
            </a:r>
            <a:r>
              <a:rPr lang="en-GB" dirty="0"/>
              <a:t>metal in tantalum electrolyte </a:t>
            </a:r>
            <a:r>
              <a:rPr lang="en-GB" dirty="0" smtClean="0"/>
              <a:t>capacitors. </a:t>
            </a:r>
            <a:endParaRPr lang="en-GB"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17" y="249546"/>
            <a:ext cx="1591248"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uppo 5"/>
          <p:cNvGrpSpPr/>
          <p:nvPr/>
        </p:nvGrpSpPr>
        <p:grpSpPr>
          <a:xfrm>
            <a:off x="0" y="6309320"/>
            <a:ext cx="9144000" cy="527806"/>
            <a:chOff x="0" y="6309320"/>
            <a:chExt cx="9144000" cy="527806"/>
          </a:xfrm>
        </p:grpSpPr>
        <p:sp>
          <p:nvSpPr>
            <p:cNvPr id="7" name="CasellaDiTesto 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9" name="Connettore 1 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5926010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76262" y="2422629"/>
            <a:ext cx="6343486" cy="923330"/>
          </a:xfrm>
          <a:prstGeom prst="rect">
            <a:avLst/>
          </a:prstGeom>
        </p:spPr>
        <p:txBody>
          <a:bodyPr wrap="square">
            <a:spAutoFit/>
          </a:bodyPr>
          <a:lstStyle/>
          <a:p>
            <a:r>
              <a:rPr lang="en-US" dirty="0"/>
              <a:t>Critical raw materials in an MRI system are found in the magnet unit, spring contacts, cold heat, </a:t>
            </a:r>
            <a:r>
              <a:rPr lang="en-US" dirty="0" smtClean="0"/>
              <a:t>pole-piece computer </a:t>
            </a:r>
            <a:r>
              <a:rPr lang="en-US" dirty="0"/>
              <a:t>display and printed circuit boards.</a:t>
            </a:r>
            <a:endParaRPr lang="it-IT" dirty="0"/>
          </a:p>
        </p:txBody>
      </p:sp>
      <p:sp>
        <p:nvSpPr>
          <p:cNvPr id="4" name="Rettangolo 3"/>
          <p:cNvSpPr/>
          <p:nvPr/>
        </p:nvSpPr>
        <p:spPr>
          <a:xfrm>
            <a:off x="539552" y="3345959"/>
            <a:ext cx="8352928" cy="2585323"/>
          </a:xfrm>
          <a:prstGeom prst="rect">
            <a:avLst/>
          </a:prstGeom>
          <a:solidFill>
            <a:schemeClr val="bg1"/>
          </a:solidFill>
          <a:ln>
            <a:solidFill>
              <a:schemeClr val="tx1"/>
            </a:solidFill>
          </a:ln>
        </p:spPr>
        <p:txBody>
          <a:bodyPr wrap="square">
            <a:spAutoFit/>
          </a:bodyPr>
          <a:lstStyle/>
          <a:p>
            <a:r>
              <a:rPr lang="en-US" dirty="0" smtClean="0"/>
              <a:t>Critical materials</a:t>
            </a:r>
          </a:p>
          <a:p>
            <a:endParaRPr lang="en-US" dirty="0" smtClean="0"/>
          </a:p>
          <a:p>
            <a:pPr marL="285750" indent="-285750">
              <a:buFont typeface="Arial" panose="020B0604020202020204" pitchFamily="34" charset="0"/>
              <a:buChar char="•"/>
            </a:pPr>
            <a:r>
              <a:rPr lang="en-US" u="sng" dirty="0" err="1" smtClean="0">
                <a:solidFill>
                  <a:srgbClr val="FF0000"/>
                </a:solidFill>
              </a:rPr>
              <a:t>NbTi</a:t>
            </a:r>
            <a:endParaRPr lang="en-US" u="sng" dirty="0" smtClean="0">
              <a:solidFill>
                <a:srgbClr val="FF0000"/>
              </a:solidFill>
            </a:endParaRPr>
          </a:p>
          <a:p>
            <a:pPr marL="285750" indent="-285750">
              <a:buFont typeface="Arial" panose="020B0604020202020204" pitchFamily="34" charset="0"/>
              <a:buChar char="•"/>
            </a:pPr>
            <a:r>
              <a:rPr lang="en-US" u="sng" dirty="0" smtClean="0">
                <a:solidFill>
                  <a:srgbClr val="FF0000"/>
                </a:solidFill>
              </a:rPr>
              <a:t>Nb</a:t>
            </a:r>
            <a:r>
              <a:rPr lang="en-US" u="sng" baseline="-25000" dirty="0" smtClean="0">
                <a:solidFill>
                  <a:srgbClr val="FF0000"/>
                </a:solidFill>
              </a:rPr>
              <a:t>3</a:t>
            </a:r>
            <a:r>
              <a:rPr lang="en-US" u="sng" dirty="0" smtClean="0">
                <a:solidFill>
                  <a:srgbClr val="FF0000"/>
                </a:solidFill>
              </a:rPr>
              <a:t>Sn</a:t>
            </a:r>
            <a:endParaRPr lang="en-US" u="sng" dirty="0">
              <a:solidFill>
                <a:srgbClr val="FF0000"/>
              </a:solidFill>
            </a:endParaRPr>
          </a:p>
          <a:p>
            <a:pPr marL="285750" indent="-285750">
              <a:buFont typeface="Arial" panose="020B0604020202020204" pitchFamily="34" charset="0"/>
              <a:buChar char="•"/>
            </a:pPr>
            <a:r>
              <a:rPr lang="en-US" u="sng" dirty="0" err="1" smtClean="0">
                <a:solidFill>
                  <a:srgbClr val="FF0000"/>
                </a:solidFill>
              </a:rPr>
              <a:t>NbN</a:t>
            </a:r>
            <a:endParaRPr lang="en-US" u="sng" dirty="0" smtClean="0">
              <a:solidFill>
                <a:srgbClr val="FF0000"/>
              </a:solidFill>
            </a:endParaRPr>
          </a:p>
          <a:p>
            <a:pPr marL="285750" indent="-285750">
              <a:buFont typeface="Arial" panose="020B0604020202020204" pitchFamily="34" charset="0"/>
              <a:buChar char="•"/>
            </a:pPr>
            <a:endParaRPr lang="en-US" dirty="0" smtClean="0"/>
          </a:p>
          <a:p>
            <a:r>
              <a:rPr lang="en-US" dirty="0" smtClean="0"/>
              <a:t>The </a:t>
            </a:r>
            <a:r>
              <a:rPr lang="en-US" dirty="0"/>
              <a:t>majority </a:t>
            </a:r>
            <a:r>
              <a:rPr lang="en-US" dirty="0" smtClean="0"/>
              <a:t>of superconductive </a:t>
            </a:r>
            <a:r>
              <a:rPr lang="en-US" dirty="0"/>
              <a:t>materials produced in the world are destined for use in MRI systems. About 60% of </a:t>
            </a:r>
            <a:r>
              <a:rPr lang="en-US" dirty="0" smtClean="0"/>
              <a:t>all superconducting </a:t>
            </a:r>
            <a:r>
              <a:rPr lang="en-US" dirty="0"/>
              <a:t>wire and about 40% of niobium-tin alloy produced are consumed by MRI </a:t>
            </a:r>
            <a:r>
              <a:rPr lang="en-US" dirty="0" smtClean="0"/>
              <a:t>magnet.</a:t>
            </a:r>
            <a:endParaRPr lang="en-US" dirty="0"/>
          </a:p>
        </p:txBody>
      </p:sp>
      <p:sp>
        <p:nvSpPr>
          <p:cNvPr id="5" name="Rettangolo 4"/>
          <p:cNvSpPr/>
          <p:nvPr/>
        </p:nvSpPr>
        <p:spPr>
          <a:xfrm>
            <a:off x="476260" y="332656"/>
            <a:ext cx="8163683" cy="584775"/>
          </a:xfrm>
          <a:prstGeom prst="rect">
            <a:avLst/>
          </a:prstGeom>
          <a:solidFill>
            <a:schemeClr val="bg1"/>
          </a:solidFill>
          <a:ln>
            <a:solidFill>
              <a:schemeClr val="tx1"/>
            </a:solidFill>
          </a:ln>
        </p:spPr>
        <p:txBody>
          <a:bodyPr wrap="square" lIns="91440" tIns="45720" rIns="91440" bIns="45720">
            <a:spAutoFit/>
          </a:bodyPr>
          <a:lstStyle/>
          <a:p>
            <a:pPr algn="ctr"/>
            <a: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Magnetic resonance imaging apparatus (MRI)</a:t>
            </a:r>
          </a:p>
        </p:txBody>
      </p:sp>
      <p:sp>
        <p:nvSpPr>
          <p:cNvPr id="2" name="Rettangolo 1"/>
          <p:cNvSpPr/>
          <p:nvPr/>
        </p:nvSpPr>
        <p:spPr>
          <a:xfrm>
            <a:off x="378053" y="1666370"/>
            <a:ext cx="6441694" cy="646331"/>
          </a:xfrm>
          <a:prstGeom prst="rect">
            <a:avLst/>
          </a:prstGeom>
        </p:spPr>
        <p:txBody>
          <a:bodyPr wrap="square">
            <a:spAutoFit/>
          </a:bodyPr>
          <a:lstStyle/>
          <a:p>
            <a:r>
              <a:rPr lang="en-GB" dirty="0"/>
              <a:t>Magnetic resonance imaging (MRI) is a medical imaging technique used for visualising the </a:t>
            </a:r>
            <a:r>
              <a:rPr lang="en-GB" dirty="0" smtClean="0"/>
              <a:t>internal morphology </a:t>
            </a:r>
            <a:r>
              <a:rPr lang="en-GB" dirty="0"/>
              <a:t>of the body.</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748" y="1560226"/>
            <a:ext cx="190500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uppo 6"/>
          <p:cNvGrpSpPr/>
          <p:nvPr/>
        </p:nvGrpSpPr>
        <p:grpSpPr>
          <a:xfrm>
            <a:off x="0" y="6309320"/>
            <a:ext cx="9144000" cy="527806"/>
            <a:chOff x="0" y="6309320"/>
            <a:chExt cx="9144000" cy="527806"/>
          </a:xfrm>
        </p:grpSpPr>
        <p:sp>
          <p:nvSpPr>
            <p:cNvPr id="8" name="CasellaDiTesto 7"/>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9" name="Immagine 8"/>
            <p:cNvPicPr>
              <a:picLocks noChangeAspect="1"/>
            </p:cNvPicPr>
            <p:nvPr/>
          </p:nvPicPr>
          <p:blipFill rotWithShape="1">
            <a:blip r:embed="rId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0" name="Connettore 1 9"/>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2386202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692696"/>
            <a:ext cx="8352928" cy="2585323"/>
          </a:xfrm>
          <a:prstGeom prst="rect">
            <a:avLst/>
          </a:prstGeom>
          <a:noFill/>
          <a:ln>
            <a:solidFill>
              <a:schemeClr val="tx1"/>
            </a:solidFill>
          </a:ln>
        </p:spPr>
        <p:txBody>
          <a:bodyPr wrap="square" rtlCol="0">
            <a:spAutoFit/>
          </a:bodyPr>
          <a:lstStyle/>
          <a:p>
            <a:r>
              <a:rPr lang="en-US" dirty="0" smtClean="0"/>
              <a:t>Other Critical Materials in MRI systems:</a:t>
            </a:r>
          </a:p>
          <a:p>
            <a:endParaRPr lang="en-US" dirty="0"/>
          </a:p>
          <a:p>
            <a:pPr marL="285750" indent="-285750">
              <a:buFont typeface="Arial" pitchFamily="34" charset="0"/>
              <a:buChar char="•"/>
            </a:pPr>
            <a:r>
              <a:rPr lang="en-US" dirty="0" err="1" smtClean="0">
                <a:solidFill>
                  <a:srgbClr val="FF0000"/>
                </a:solidFill>
              </a:rPr>
              <a:t>Berillium</a:t>
            </a:r>
            <a:r>
              <a:rPr lang="en-US" dirty="0" smtClean="0">
                <a:solidFill>
                  <a:srgbClr val="FF0000"/>
                </a:solidFill>
              </a:rPr>
              <a:t> (Be)</a:t>
            </a:r>
            <a:r>
              <a:rPr lang="en-US" dirty="0" smtClean="0"/>
              <a:t>  in </a:t>
            </a:r>
            <a:r>
              <a:rPr lang="en-US" dirty="0"/>
              <a:t>spring contacts (in a form of beryllium-copper), for shielding the magnet and </a:t>
            </a:r>
            <a:r>
              <a:rPr lang="en-US" dirty="0" smtClean="0"/>
              <a:t>to obtain </a:t>
            </a:r>
            <a:r>
              <a:rPr lang="en-US" dirty="0"/>
              <a:t>a durable, solid resolution (other materials would break</a:t>
            </a:r>
            <a:r>
              <a:rPr lang="en-US" dirty="0" smtClean="0"/>
              <a:t>).</a:t>
            </a:r>
          </a:p>
          <a:p>
            <a:pPr marL="285750" indent="-285750">
              <a:buFont typeface="Arial" pitchFamily="34" charset="0"/>
              <a:buChar char="•"/>
            </a:pPr>
            <a:endParaRPr lang="en-US" dirty="0"/>
          </a:p>
          <a:p>
            <a:pPr marL="285750" indent="-285750">
              <a:buFont typeface="Arial" pitchFamily="34" charset="0"/>
              <a:buChar char="•"/>
            </a:pPr>
            <a:r>
              <a:rPr lang="en-US" dirty="0" smtClean="0">
                <a:solidFill>
                  <a:srgbClr val="FF0000"/>
                </a:solidFill>
              </a:rPr>
              <a:t>Holmium </a:t>
            </a:r>
            <a:r>
              <a:rPr lang="en-US" dirty="0">
                <a:solidFill>
                  <a:srgbClr val="FF0000"/>
                </a:solidFill>
              </a:rPr>
              <a:t>(Ho) </a:t>
            </a:r>
            <a:r>
              <a:rPr lang="en-US" dirty="0"/>
              <a:t>is used in high field MRI systems; it is an important component of the cold head </a:t>
            </a:r>
            <a:r>
              <a:rPr lang="en-US" dirty="0" smtClean="0"/>
              <a:t>and operates </a:t>
            </a:r>
            <a:r>
              <a:rPr lang="en-US" dirty="0"/>
              <a:t>as a helium-liquefier to prevent evaporation of He and enables helium </a:t>
            </a:r>
            <a:r>
              <a:rPr lang="en-US" dirty="0" smtClean="0"/>
              <a:t>reuse.</a:t>
            </a:r>
            <a:endParaRPr lang="it-IT" dirty="0"/>
          </a:p>
        </p:txBody>
      </p:sp>
      <p:sp>
        <p:nvSpPr>
          <p:cNvPr id="3" name="CasellaDiTesto 2"/>
          <p:cNvSpPr txBox="1"/>
          <p:nvPr/>
        </p:nvSpPr>
        <p:spPr>
          <a:xfrm>
            <a:off x="278816" y="3789040"/>
            <a:ext cx="8352928" cy="646331"/>
          </a:xfrm>
          <a:prstGeom prst="rect">
            <a:avLst/>
          </a:prstGeom>
          <a:solidFill>
            <a:schemeClr val="bg1"/>
          </a:solidFill>
          <a:ln>
            <a:solidFill>
              <a:schemeClr val="tx1"/>
            </a:solidFill>
          </a:ln>
        </p:spPr>
        <p:txBody>
          <a:bodyPr wrap="square" rtlCol="0">
            <a:spAutoFit/>
          </a:bodyPr>
          <a:lstStyle/>
          <a:p>
            <a:r>
              <a:rPr lang="en-US" dirty="0"/>
              <a:t>Around </a:t>
            </a:r>
            <a:r>
              <a:rPr lang="en-US" dirty="0" smtClean="0"/>
              <a:t>20% </a:t>
            </a:r>
            <a:r>
              <a:rPr lang="en-US" dirty="0"/>
              <a:t>of the total rare earth consumption, corresponding to </a:t>
            </a:r>
            <a:r>
              <a:rPr lang="en-US" dirty="0" smtClean="0"/>
              <a:t>more than 24,000 tons </a:t>
            </a:r>
            <a:r>
              <a:rPr lang="en-US" dirty="0"/>
              <a:t>of rare earth metals </a:t>
            </a:r>
            <a:r>
              <a:rPr lang="en-US" dirty="0" smtClean="0"/>
              <a:t>was used </a:t>
            </a:r>
            <a:r>
              <a:rPr lang="en-US" dirty="0"/>
              <a:t>for producing permanent </a:t>
            </a:r>
            <a:r>
              <a:rPr lang="en-US" dirty="0" smtClean="0"/>
              <a:t>magnets </a:t>
            </a:r>
            <a:endParaRPr lang="it-IT" dirty="0"/>
          </a:p>
        </p:txBody>
      </p:sp>
      <p:grpSp>
        <p:nvGrpSpPr>
          <p:cNvPr id="4" name="Gruppo 3"/>
          <p:cNvGrpSpPr/>
          <p:nvPr/>
        </p:nvGrpSpPr>
        <p:grpSpPr>
          <a:xfrm>
            <a:off x="0" y="6309320"/>
            <a:ext cx="9144000" cy="527806"/>
            <a:chOff x="0" y="6309320"/>
            <a:chExt cx="9144000" cy="527806"/>
          </a:xfrm>
        </p:grpSpPr>
        <p:sp>
          <p:nvSpPr>
            <p:cNvPr id="5" name="CasellaDiTesto 4"/>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7" name="Connettore 1 6"/>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5772689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25601" y="4797152"/>
            <a:ext cx="7776864" cy="646331"/>
          </a:xfrm>
          <a:prstGeom prst="rect">
            <a:avLst/>
          </a:prstGeom>
          <a:ln>
            <a:solidFill>
              <a:schemeClr val="tx1"/>
            </a:solidFill>
          </a:ln>
        </p:spPr>
        <p:txBody>
          <a:bodyPr wrap="square">
            <a:spAutoFit/>
          </a:bodyPr>
          <a:lstStyle/>
          <a:p>
            <a:r>
              <a:rPr lang="en-US" dirty="0"/>
              <a:t>Magnesium-</a:t>
            </a:r>
            <a:r>
              <a:rPr lang="en-US" dirty="0" err="1"/>
              <a:t>diboride</a:t>
            </a:r>
            <a:r>
              <a:rPr lang="en-US" dirty="0"/>
              <a:t> (</a:t>
            </a:r>
            <a:r>
              <a:rPr lang="en-US" b="1" dirty="0">
                <a:solidFill>
                  <a:srgbClr val="0070C0"/>
                </a:solidFill>
              </a:rPr>
              <a:t>MgB</a:t>
            </a:r>
            <a:r>
              <a:rPr lang="en-US" b="1" baseline="-25000" dirty="0">
                <a:solidFill>
                  <a:srgbClr val="0070C0"/>
                </a:solidFill>
              </a:rPr>
              <a:t>2</a:t>
            </a:r>
            <a:r>
              <a:rPr lang="en-US" dirty="0"/>
              <a:t>) has potential </a:t>
            </a:r>
            <a:r>
              <a:rPr lang="en-US" dirty="0" smtClean="0"/>
              <a:t>characteristics, such </a:t>
            </a:r>
            <a:r>
              <a:rPr lang="en-US" dirty="0"/>
              <a:t>as the low cost of its chemical components, for replacing </a:t>
            </a:r>
            <a:r>
              <a:rPr lang="en-US" dirty="0" smtClean="0"/>
              <a:t>niobium-based superconducting </a:t>
            </a:r>
            <a:r>
              <a:rPr lang="en-US" dirty="0"/>
              <a:t>magnets.</a:t>
            </a:r>
            <a:endParaRPr lang="it-IT" dirty="0"/>
          </a:p>
        </p:txBody>
      </p:sp>
      <p:sp>
        <p:nvSpPr>
          <p:cNvPr id="3" name="Rettangolo 2"/>
          <p:cNvSpPr/>
          <p:nvPr/>
        </p:nvSpPr>
        <p:spPr>
          <a:xfrm>
            <a:off x="625601" y="3068960"/>
            <a:ext cx="7776864" cy="1200329"/>
          </a:xfrm>
          <a:prstGeom prst="rect">
            <a:avLst/>
          </a:prstGeom>
          <a:solidFill>
            <a:schemeClr val="bg1"/>
          </a:solidFill>
          <a:ln>
            <a:solidFill>
              <a:schemeClr val="tx1"/>
            </a:solidFill>
          </a:ln>
        </p:spPr>
        <p:txBody>
          <a:bodyPr wrap="square">
            <a:spAutoFit/>
          </a:bodyPr>
          <a:lstStyle/>
          <a:p>
            <a:r>
              <a:rPr lang="en-US" dirty="0"/>
              <a:t>Another substitution option for </a:t>
            </a:r>
            <a:r>
              <a:rPr lang="en-US" dirty="0" err="1"/>
              <a:t>Nb</a:t>
            </a:r>
            <a:r>
              <a:rPr lang="en-US" dirty="0"/>
              <a:t>-based superconductive magnets is offered by high </a:t>
            </a:r>
            <a:r>
              <a:rPr lang="en-US" dirty="0" smtClean="0"/>
              <a:t>temperature superconductors , </a:t>
            </a:r>
            <a:r>
              <a:rPr lang="en-US" dirty="0"/>
              <a:t>such as bismuth strontium calcium copper oxide </a:t>
            </a:r>
            <a:r>
              <a:rPr lang="en-US" b="1" dirty="0">
                <a:solidFill>
                  <a:srgbClr val="0070C0"/>
                </a:solidFill>
              </a:rPr>
              <a:t>BSCCO</a:t>
            </a:r>
            <a:r>
              <a:rPr lang="en-US" dirty="0"/>
              <a:t> and especially </a:t>
            </a:r>
            <a:r>
              <a:rPr lang="en-US" dirty="0" smtClean="0"/>
              <a:t>the second </a:t>
            </a:r>
            <a:r>
              <a:rPr lang="en-US" dirty="0"/>
              <a:t>generation conductor YBCO.</a:t>
            </a:r>
            <a:endParaRPr lang="it-IT" dirty="0"/>
          </a:p>
        </p:txBody>
      </p:sp>
      <p:sp>
        <p:nvSpPr>
          <p:cNvPr id="4" name="Rettangolo 3"/>
          <p:cNvSpPr/>
          <p:nvPr/>
        </p:nvSpPr>
        <p:spPr>
          <a:xfrm>
            <a:off x="591285" y="1628800"/>
            <a:ext cx="8064896" cy="923330"/>
          </a:xfrm>
          <a:prstGeom prst="rect">
            <a:avLst/>
          </a:prstGeom>
        </p:spPr>
        <p:txBody>
          <a:bodyPr wrap="square">
            <a:spAutoFit/>
          </a:bodyPr>
          <a:lstStyle/>
          <a:p>
            <a:pPr algn="just"/>
            <a:r>
              <a:rPr lang="en-US" dirty="0"/>
              <a:t>YBCO (</a:t>
            </a:r>
            <a:r>
              <a:rPr lang="en-US" dirty="0">
                <a:solidFill>
                  <a:srgbClr val="FF0000"/>
                </a:solidFill>
              </a:rPr>
              <a:t>Yttrium</a:t>
            </a:r>
            <a:r>
              <a:rPr lang="en-US" dirty="0"/>
              <a:t> barium copper </a:t>
            </a:r>
            <a:r>
              <a:rPr lang="en-US" dirty="0" smtClean="0"/>
              <a:t>oxide) is the </a:t>
            </a:r>
            <a:r>
              <a:rPr lang="en-US" dirty="0"/>
              <a:t>most studied high-temperature superconductor, </a:t>
            </a:r>
            <a:r>
              <a:rPr lang="en-US" dirty="0" smtClean="0"/>
              <a:t>and expected </a:t>
            </a:r>
            <a:r>
              <a:rPr lang="en-US" dirty="0"/>
              <a:t>to be a promising technology </a:t>
            </a:r>
            <a:r>
              <a:rPr lang="en-US" dirty="0" smtClean="0"/>
              <a:t>for a </a:t>
            </a:r>
            <a:r>
              <a:rPr lang="en-US" dirty="0"/>
              <a:t>broad range of commercialization. </a:t>
            </a:r>
            <a:endParaRPr lang="it-IT" dirty="0"/>
          </a:p>
        </p:txBody>
      </p:sp>
      <p:sp>
        <p:nvSpPr>
          <p:cNvPr id="5" name="Rettangolo 4"/>
          <p:cNvSpPr/>
          <p:nvPr/>
        </p:nvSpPr>
        <p:spPr>
          <a:xfrm>
            <a:off x="641762" y="404664"/>
            <a:ext cx="6594534" cy="584775"/>
          </a:xfrm>
          <a:prstGeom prst="rect">
            <a:avLst/>
          </a:prstGeom>
          <a:noFill/>
        </p:spPr>
        <p:txBody>
          <a:bodyPr wrap="square" lIns="91440" tIns="45720" rIns="91440" bIns="45720">
            <a:spAutoFit/>
          </a:bodyPr>
          <a:lstStyle/>
          <a:p>
            <a:pPr algn="just"/>
            <a:r>
              <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Alternative </a:t>
            </a:r>
            <a:r>
              <a:rPr lang="it-IT"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materials</a:t>
            </a:r>
            <a:r>
              <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it-IT"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MRI)</a:t>
            </a:r>
          </a:p>
        </p:txBody>
      </p:sp>
      <p:grpSp>
        <p:nvGrpSpPr>
          <p:cNvPr id="6" name="Gruppo 5"/>
          <p:cNvGrpSpPr/>
          <p:nvPr/>
        </p:nvGrpSpPr>
        <p:grpSpPr>
          <a:xfrm>
            <a:off x="0" y="6309320"/>
            <a:ext cx="9144000" cy="527806"/>
            <a:chOff x="0" y="6309320"/>
            <a:chExt cx="9144000" cy="527806"/>
          </a:xfrm>
        </p:grpSpPr>
        <p:sp>
          <p:nvSpPr>
            <p:cNvPr id="7" name="CasellaDiTesto 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9" name="Connettore 1 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5248284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19672" y="398995"/>
            <a:ext cx="4801699" cy="584775"/>
          </a:xfrm>
          <a:prstGeom prst="rect">
            <a:avLst/>
          </a:prstGeom>
        </p:spPr>
        <p:txBody>
          <a:bodyPr wrap="none">
            <a:spAutoFit/>
          </a:bodyPr>
          <a:lstStyle/>
          <a:p>
            <a: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Large</a:t>
            </a:r>
            <a:r>
              <a:rPr lang="en-GB" dirty="0"/>
              <a:t> </a:t>
            </a:r>
            <a: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household</a:t>
            </a:r>
            <a:r>
              <a:rPr lang="en-GB" dirty="0"/>
              <a:t> </a:t>
            </a:r>
            <a:r>
              <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appliances</a:t>
            </a:r>
          </a:p>
        </p:txBody>
      </p:sp>
      <p:graphicFrame>
        <p:nvGraphicFramePr>
          <p:cNvPr id="6" name="Tabella 5"/>
          <p:cNvGraphicFramePr>
            <a:graphicFrameLocks noGrp="1"/>
          </p:cNvGraphicFramePr>
          <p:nvPr>
            <p:extLst>
              <p:ext uri="{D42A27DB-BD31-4B8C-83A1-F6EECF244321}">
                <p14:modId xmlns:p14="http://schemas.microsoft.com/office/powerpoint/2010/main" val="45166031"/>
              </p:ext>
            </p:extLst>
          </p:nvPr>
        </p:nvGraphicFramePr>
        <p:xfrm>
          <a:off x="977450" y="1412776"/>
          <a:ext cx="6945069" cy="2039220"/>
        </p:xfrm>
        <a:graphic>
          <a:graphicData uri="http://schemas.openxmlformats.org/drawingml/2006/table">
            <a:tbl>
              <a:tblPr firstRow="1" firstCol="1" bandRow="1"/>
              <a:tblGrid>
                <a:gridCol w="2314553"/>
                <a:gridCol w="2315258"/>
                <a:gridCol w="2315258"/>
              </a:tblGrid>
              <a:tr h="369597">
                <a:tc>
                  <a:txBody>
                    <a:bodyPr/>
                    <a:lstStyle/>
                    <a:p>
                      <a:pPr algn="ctr">
                        <a:lnSpc>
                          <a:spcPct val="115000"/>
                        </a:lnSpc>
                        <a:spcAft>
                          <a:spcPts val="0"/>
                        </a:spcAft>
                      </a:pPr>
                      <a:r>
                        <a:rPr lang="en-GB" sz="1600" dirty="0">
                          <a:solidFill>
                            <a:srgbClr val="000000"/>
                          </a:solidFill>
                          <a:effectLst/>
                          <a:latin typeface="Calibri"/>
                          <a:ea typeface="Calibri"/>
                          <a:cs typeface="Calibri"/>
                        </a:rPr>
                        <a:t>Refrigeration equipment</a:t>
                      </a: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600">
                          <a:solidFill>
                            <a:srgbClr val="000000"/>
                          </a:solidFill>
                          <a:effectLst/>
                          <a:latin typeface="Calibri"/>
                          <a:ea typeface="Calibri"/>
                          <a:cs typeface="Calibri"/>
                        </a:rPr>
                        <a:t>Compressor</a:t>
                      </a:r>
                      <a:endParaRPr lang="en-GB" sz="16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600" dirty="0" err="1">
                          <a:solidFill>
                            <a:srgbClr val="FF0000"/>
                          </a:solidFill>
                          <a:effectLst/>
                          <a:latin typeface="Calibri"/>
                          <a:ea typeface="Calibri"/>
                          <a:cs typeface="Calibri"/>
                        </a:rPr>
                        <a:t>Nd</a:t>
                      </a:r>
                      <a:r>
                        <a:rPr lang="en-GB" sz="1600" dirty="0">
                          <a:solidFill>
                            <a:srgbClr val="FF0000"/>
                          </a:solidFill>
                          <a:effectLst/>
                          <a:latin typeface="Calibri"/>
                          <a:ea typeface="Calibri"/>
                          <a:cs typeface="Calibri"/>
                        </a:rPr>
                        <a:t>, </a:t>
                      </a:r>
                      <a:r>
                        <a:rPr lang="en-GB" sz="1600" dirty="0" err="1">
                          <a:solidFill>
                            <a:srgbClr val="FF0000"/>
                          </a:solidFill>
                          <a:effectLst/>
                          <a:latin typeface="Calibri"/>
                          <a:ea typeface="Calibri"/>
                          <a:cs typeface="Calibri"/>
                        </a:rPr>
                        <a:t>Dy</a:t>
                      </a:r>
                      <a:endParaRPr lang="en-GB" sz="1600"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597">
                <a:tc>
                  <a:txBody>
                    <a:bodyPr/>
                    <a:lstStyle/>
                    <a:p>
                      <a:pPr algn="ctr">
                        <a:lnSpc>
                          <a:spcPct val="115000"/>
                        </a:lnSpc>
                        <a:spcAft>
                          <a:spcPts val="0"/>
                        </a:spcAft>
                      </a:pPr>
                      <a:r>
                        <a:rPr lang="en-GB" sz="1600" dirty="0">
                          <a:solidFill>
                            <a:srgbClr val="000000"/>
                          </a:solidFill>
                          <a:effectLst/>
                          <a:latin typeface="Calibri"/>
                          <a:ea typeface="Calibri"/>
                          <a:cs typeface="Calibri"/>
                        </a:rPr>
                        <a:t>Washing equipment</a:t>
                      </a: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GB" sz="1600" dirty="0">
                          <a:solidFill>
                            <a:srgbClr val="000000"/>
                          </a:solidFill>
                          <a:effectLst/>
                          <a:latin typeface="Calibri"/>
                          <a:ea typeface="Calibri"/>
                          <a:cs typeface="Calibri"/>
                        </a:rPr>
                        <a:t>Electric motor, Electronics (PCB)</a:t>
                      </a: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en-GB" sz="1600" dirty="0" err="1">
                          <a:solidFill>
                            <a:srgbClr val="FF0000"/>
                          </a:solidFill>
                          <a:effectLst/>
                          <a:latin typeface="Calibri"/>
                          <a:ea typeface="Calibri"/>
                          <a:cs typeface="Calibri"/>
                        </a:rPr>
                        <a:t>Nd</a:t>
                      </a:r>
                      <a:r>
                        <a:rPr lang="en-GB" sz="1600" dirty="0">
                          <a:solidFill>
                            <a:srgbClr val="FF0000"/>
                          </a:solidFill>
                          <a:effectLst/>
                          <a:latin typeface="Calibri"/>
                          <a:ea typeface="Calibri"/>
                          <a:cs typeface="Calibri"/>
                        </a:rPr>
                        <a:t>, </a:t>
                      </a:r>
                      <a:r>
                        <a:rPr lang="en-GB" sz="1600" dirty="0" err="1">
                          <a:solidFill>
                            <a:srgbClr val="FF0000"/>
                          </a:solidFill>
                          <a:effectLst/>
                          <a:latin typeface="Calibri"/>
                          <a:ea typeface="Calibri"/>
                          <a:cs typeface="Calibri"/>
                        </a:rPr>
                        <a:t>Dy</a:t>
                      </a:r>
                      <a:r>
                        <a:rPr lang="en-GB" sz="1600" dirty="0">
                          <a:solidFill>
                            <a:srgbClr val="FF0000"/>
                          </a:solidFill>
                          <a:effectLst/>
                          <a:latin typeface="Calibri"/>
                          <a:ea typeface="Calibri"/>
                          <a:cs typeface="Calibri"/>
                        </a:rPr>
                        <a:t>, </a:t>
                      </a:r>
                      <a:r>
                        <a:rPr lang="en-GB" sz="1600" dirty="0" err="1">
                          <a:solidFill>
                            <a:srgbClr val="FF0000"/>
                          </a:solidFill>
                          <a:effectLst/>
                          <a:latin typeface="Calibri"/>
                          <a:ea typeface="Calibri"/>
                          <a:cs typeface="Calibri"/>
                        </a:rPr>
                        <a:t>Pd</a:t>
                      </a:r>
                      <a:r>
                        <a:rPr lang="en-GB" sz="1600" dirty="0">
                          <a:solidFill>
                            <a:srgbClr val="FF0000"/>
                          </a:solidFill>
                          <a:effectLst/>
                          <a:latin typeface="Calibri"/>
                          <a:ea typeface="Calibri"/>
                          <a:cs typeface="Calibri"/>
                        </a:rPr>
                        <a:t>, Ta, </a:t>
                      </a:r>
                      <a:r>
                        <a:rPr lang="en-GB" sz="1600" dirty="0" err="1">
                          <a:solidFill>
                            <a:srgbClr val="FF0000"/>
                          </a:solidFill>
                          <a:effectLst/>
                          <a:latin typeface="Calibri"/>
                          <a:ea typeface="Calibri"/>
                          <a:cs typeface="Calibri"/>
                        </a:rPr>
                        <a:t>Ru</a:t>
                      </a:r>
                      <a:r>
                        <a:rPr lang="en-GB" sz="1600" dirty="0">
                          <a:solidFill>
                            <a:srgbClr val="FF0000"/>
                          </a:solidFill>
                          <a:effectLst/>
                          <a:latin typeface="Calibri"/>
                          <a:ea typeface="Calibri"/>
                          <a:cs typeface="Calibri"/>
                        </a:rPr>
                        <a:t>, </a:t>
                      </a:r>
                      <a:r>
                        <a:rPr lang="en-GB" sz="1600" dirty="0" err="1">
                          <a:solidFill>
                            <a:srgbClr val="FF0000"/>
                          </a:solidFill>
                          <a:effectLst/>
                          <a:latin typeface="Calibri"/>
                          <a:ea typeface="Calibri"/>
                          <a:cs typeface="Calibri"/>
                        </a:rPr>
                        <a:t>Ga</a:t>
                      </a:r>
                      <a:r>
                        <a:rPr lang="en-GB" sz="1600" dirty="0">
                          <a:solidFill>
                            <a:srgbClr val="FF0000"/>
                          </a:solidFill>
                          <a:effectLst/>
                          <a:latin typeface="Calibri"/>
                          <a:ea typeface="Calibri"/>
                          <a:cs typeface="Calibri"/>
                        </a:rPr>
                        <a:t>, </a:t>
                      </a:r>
                      <a:r>
                        <a:rPr lang="en-GB" sz="1600" dirty="0" err="1">
                          <a:solidFill>
                            <a:srgbClr val="FF0000"/>
                          </a:solidFill>
                          <a:effectLst/>
                          <a:latin typeface="Calibri"/>
                          <a:ea typeface="Calibri"/>
                          <a:cs typeface="Calibri"/>
                        </a:rPr>
                        <a:t>Ge</a:t>
                      </a:r>
                      <a:r>
                        <a:rPr lang="en-GB" sz="1600" dirty="0">
                          <a:solidFill>
                            <a:srgbClr val="FF0000"/>
                          </a:solidFill>
                          <a:effectLst/>
                          <a:latin typeface="Calibri"/>
                          <a:ea typeface="Calibri"/>
                          <a:cs typeface="Calibri"/>
                        </a:rPr>
                        <a:t>, In, </a:t>
                      </a:r>
                      <a:r>
                        <a:rPr lang="en-GB" sz="1600" dirty="0" err="1">
                          <a:solidFill>
                            <a:srgbClr val="FF0000"/>
                          </a:solidFill>
                          <a:effectLst/>
                          <a:latin typeface="Calibri"/>
                          <a:ea typeface="Calibri"/>
                          <a:cs typeface="Calibri"/>
                        </a:rPr>
                        <a:t>Sb</a:t>
                      </a:r>
                      <a:endParaRPr lang="en-GB" sz="1600" dirty="0">
                        <a:solidFill>
                          <a:srgbClr val="FF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597">
                <a:tc>
                  <a:txBody>
                    <a:bodyPr/>
                    <a:lstStyle/>
                    <a:p>
                      <a:pPr algn="ctr">
                        <a:lnSpc>
                          <a:spcPct val="115000"/>
                        </a:lnSpc>
                        <a:spcAft>
                          <a:spcPts val="0"/>
                        </a:spcAft>
                      </a:pPr>
                      <a:r>
                        <a:rPr lang="en-GB" sz="1600" dirty="0">
                          <a:solidFill>
                            <a:srgbClr val="000000"/>
                          </a:solidFill>
                          <a:effectLst/>
                          <a:latin typeface="Calibri"/>
                          <a:ea typeface="Calibri"/>
                          <a:cs typeface="Calibri"/>
                        </a:rPr>
                        <a:t>Dishwashers Electric motor</a:t>
                      </a: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r>
              <a:tr h="739194">
                <a:tc>
                  <a:txBody>
                    <a:bodyPr/>
                    <a:lstStyle/>
                    <a:p>
                      <a:pPr algn="ctr">
                        <a:lnSpc>
                          <a:spcPct val="115000"/>
                        </a:lnSpc>
                        <a:spcAft>
                          <a:spcPts val="0"/>
                        </a:spcAft>
                      </a:pPr>
                      <a:r>
                        <a:rPr lang="en-GB" sz="1600" dirty="0">
                          <a:solidFill>
                            <a:srgbClr val="000000"/>
                          </a:solidFill>
                          <a:effectLst/>
                          <a:latin typeface="Calibri"/>
                          <a:ea typeface="Calibri"/>
                          <a:cs typeface="Calibri"/>
                        </a:rPr>
                        <a:t>Air conditioners Compressor</a:t>
                      </a: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600" dirty="0">
                          <a:solidFill>
                            <a:srgbClr val="000000"/>
                          </a:solidFill>
                          <a:effectLst/>
                          <a:latin typeface="Calibri"/>
                          <a:ea typeface="Calibri"/>
                          <a:cs typeface="Calibri"/>
                        </a:rPr>
                        <a:t>Compressor, Electric motor, Electronics (PCB)</a:t>
                      </a:r>
                      <a:endParaRPr lang="en-GB"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
        <p:nvSpPr>
          <p:cNvPr id="7" name="Rettangolo 6"/>
          <p:cNvSpPr/>
          <p:nvPr/>
        </p:nvSpPr>
        <p:spPr>
          <a:xfrm>
            <a:off x="974332" y="4365104"/>
            <a:ext cx="7198067" cy="646331"/>
          </a:xfrm>
          <a:prstGeom prst="rect">
            <a:avLst/>
          </a:prstGeom>
          <a:solidFill>
            <a:schemeClr val="bg1"/>
          </a:solidFill>
          <a:ln>
            <a:solidFill>
              <a:schemeClr val="tx1"/>
            </a:solidFill>
          </a:ln>
        </p:spPr>
        <p:txBody>
          <a:bodyPr wrap="square">
            <a:spAutoFit/>
          </a:bodyPr>
          <a:lstStyle/>
          <a:p>
            <a:r>
              <a:rPr lang="en-GB" dirty="0" smtClean="0"/>
              <a:t>Each washing </a:t>
            </a:r>
            <a:r>
              <a:rPr lang="en-GB" dirty="0"/>
              <a:t>machine contains between 100 and 200 grams of </a:t>
            </a:r>
            <a:r>
              <a:rPr lang="en-GB" dirty="0" smtClean="0"/>
              <a:t> permanent </a:t>
            </a:r>
            <a:r>
              <a:rPr lang="en-GB" dirty="0"/>
              <a:t>magnets with </a:t>
            </a:r>
            <a:r>
              <a:rPr lang="en-GB" dirty="0" err="1">
                <a:solidFill>
                  <a:srgbClr val="FF0000"/>
                </a:solidFill>
              </a:rPr>
              <a:t>Nd</a:t>
            </a:r>
            <a:r>
              <a:rPr lang="en-GB" dirty="0">
                <a:solidFill>
                  <a:srgbClr val="FF0000"/>
                </a:solidFill>
              </a:rPr>
              <a:t> </a:t>
            </a:r>
            <a:r>
              <a:rPr lang="en-GB" dirty="0"/>
              <a:t>and </a:t>
            </a:r>
            <a:r>
              <a:rPr lang="en-GB" dirty="0" err="1" smtClean="0">
                <a:solidFill>
                  <a:srgbClr val="FF0000"/>
                </a:solidFill>
              </a:rPr>
              <a:t>Dy</a:t>
            </a:r>
            <a:r>
              <a:rPr lang="en-GB" dirty="0" smtClean="0">
                <a:solidFill>
                  <a:srgbClr val="FF0000"/>
                </a:solidFill>
              </a:rPr>
              <a:t> </a:t>
            </a:r>
            <a:r>
              <a:rPr lang="en-GB" dirty="0" smtClean="0"/>
              <a:t>concentrations </a:t>
            </a:r>
            <a:r>
              <a:rPr lang="en-GB" dirty="0"/>
              <a:t>of 28% and 3% </a:t>
            </a:r>
            <a:r>
              <a:rPr lang="en-GB" dirty="0" smtClean="0"/>
              <a:t>respectively.</a:t>
            </a:r>
            <a:endParaRPr lang="en-GB" dirty="0"/>
          </a:p>
        </p:txBody>
      </p:sp>
      <p:sp>
        <p:nvSpPr>
          <p:cNvPr id="8" name="Rettangolo 7"/>
          <p:cNvSpPr/>
          <p:nvPr/>
        </p:nvSpPr>
        <p:spPr>
          <a:xfrm>
            <a:off x="828469" y="5284432"/>
            <a:ext cx="7499130" cy="923330"/>
          </a:xfrm>
          <a:prstGeom prst="rect">
            <a:avLst/>
          </a:prstGeom>
        </p:spPr>
        <p:txBody>
          <a:bodyPr wrap="square">
            <a:spAutoFit/>
          </a:bodyPr>
          <a:lstStyle/>
          <a:p>
            <a:pPr algn="just"/>
            <a:r>
              <a:rPr lang="en-GB" dirty="0" smtClean="0"/>
              <a:t>The </a:t>
            </a:r>
            <a:r>
              <a:rPr lang="en-GB" dirty="0"/>
              <a:t>total amount of permanent magnets in Large </a:t>
            </a:r>
            <a:r>
              <a:rPr lang="en-GB" dirty="0" smtClean="0"/>
              <a:t>is about </a:t>
            </a:r>
            <a:r>
              <a:rPr lang="en-GB" dirty="0"/>
              <a:t>1,200 tons. In addition, </a:t>
            </a:r>
            <a:r>
              <a:rPr lang="en-GB" dirty="0" err="1">
                <a:solidFill>
                  <a:srgbClr val="FF0000"/>
                </a:solidFill>
              </a:rPr>
              <a:t>Nd</a:t>
            </a:r>
            <a:r>
              <a:rPr lang="en-GB" dirty="0">
                <a:solidFill>
                  <a:srgbClr val="FF0000"/>
                </a:solidFill>
              </a:rPr>
              <a:t> </a:t>
            </a:r>
            <a:r>
              <a:rPr lang="en-GB" dirty="0"/>
              <a:t>and </a:t>
            </a:r>
            <a:r>
              <a:rPr lang="en-GB" dirty="0" err="1">
                <a:solidFill>
                  <a:srgbClr val="FF0000"/>
                </a:solidFill>
              </a:rPr>
              <a:t>Dy</a:t>
            </a:r>
            <a:r>
              <a:rPr lang="en-GB" dirty="0">
                <a:solidFill>
                  <a:srgbClr val="FF0000"/>
                </a:solidFill>
              </a:rPr>
              <a:t> </a:t>
            </a:r>
            <a:r>
              <a:rPr lang="en-GB" dirty="0"/>
              <a:t>amounts are estimated to be </a:t>
            </a:r>
            <a:r>
              <a:rPr lang="en-GB" dirty="0" smtClean="0"/>
              <a:t>between 300 </a:t>
            </a:r>
            <a:r>
              <a:rPr lang="en-GB" dirty="0"/>
              <a:t>and </a:t>
            </a:r>
            <a:r>
              <a:rPr lang="en-GB" dirty="0" smtClean="0"/>
              <a:t>35 tons respectively.</a:t>
            </a:r>
            <a:endParaRPr lang="en-GB" dirty="0"/>
          </a:p>
        </p:txBody>
      </p:sp>
      <p:sp>
        <p:nvSpPr>
          <p:cNvPr id="5" name="Rettangolo 4"/>
          <p:cNvSpPr/>
          <p:nvPr/>
        </p:nvSpPr>
        <p:spPr>
          <a:xfrm>
            <a:off x="974333" y="3593741"/>
            <a:ext cx="6552728" cy="646331"/>
          </a:xfrm>
          <a:prstGeom prst="rect">
            <a:avLst/>
          </a:prstGeom>
        </p:spPr>
        <p:txBody>
          <a:bodyPr wrap="square">
            <a:spAutoFit/>
          </a:bodyPr>
          <a:lstStyle/>
          <a:p>
            <a:r>
              <a:rPr lang="en-GB" dirty="0"/>
              <a:t>These motors include permanent magnets of which</a:t>
            </a:r>
          </a:p>
          <a:p>
            <a:r>
              <a:rPr lang="en-GB" dirty="0"/>
              <a:t>some are neodymium magnets.</a:t>
            </a:r>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292" y="116632"/>
            <a:ext cx="1398155"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po 9"/>
          <p:cNvGrpSpPr/>
          <p:nvPr/>
        </p:nvGrpSpPr>
        <p:grpSpPr>
          <a:xfrm>
            <a:off x="0" y="6309320"/>
            <a:ext cx="9144000" cy="527806"/>
            <a:chOff x="0" y="6309320"/>
            <a:chExt cx="9144000" cy="527806"/>
          </a:xfrm>
        </p:grpSpPr>
        <p:sp>
          <p:nvSpPr>
            <p:cNvPr id="11" name="CasellaDiTesto 10"/>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2" name="Immagine 11"/>
            <p:cNvPicPr>
              <a:picLocks noChangeAspect="1"/>
            </p:cNvPicPr>
            <p:nvPr/>
          </p:nvPicPr>
          <p:blipFill rotWithShape="1">
            <a:blip r:embed="rId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3" name="Connettore 1 12"/>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9894827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43608" y="192876"/>
            <a:ext cx="1662635" cy="584775"/>
          </a:xfrm>
          <a:prstGeom prst="rect">
            <a:avLst/>
          </a:prstGeom>
          <a:noFill/>
        </p:spPr>
        <p:txBody>
          <a:bodyPr wrap="none" rtlCol="0">
            <a:spAutoFit/>
          </a:bodyPr>
          <a:lstStyle/>
          <a:p>
            <a:r>
              <a:rPr lang="it-IT"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Criticism</a:t>
            </a:r>
            <a:endPar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Rettangolo 2"/>
          <p:cNvSpPr/>
          <p:nvPr/>
        </p:nvSpPr>
        <p:spPr>
          <a:xfrm>
            <a:off x="827583" y="1167135"/>
            <a:ext cx="7416824" cy="923330"/>
          </a:xfrm>
          <a:prstGeom prst="rect">
            <a:avLst/>
          </a:prstGeom>
        </p:spPr>
        <p:txBody>
          <a:bodyPr wrap="square">
            <a:spAutoFit/>
          </a:bodyPr>
          <a:lstStyle/>
          <a:p>
            <a:r>
              <a:rPr lang="en-GB" dirty="0" err="1">
                <a:solidFill>
                  <a:srgbClr val="FF0000"/>
                </a:solidFill>
              </a:rPr>
              <a:t>NdFeB</a:t>
            </a:r>
            <a:r>
              <a:rPr lang="en-GB" dirty="0">
                <a:solidFill>
                  <a:srgbClr val="FF0000"/>
                </a:solidFill>
              </a:rPr>
              <a:t> </a:t>
            </a:r>
            <a:r>
              <a:rPr lang="en-GB" dirty="0"/>
              <a:t>magnets are used in small motors to reduce the size of the motor and noise. In washing </a:t>
            </a:r>
            <a:r>
              <a:rPr lang="en-GB" dirty="0" smtClean="0"/>
              <a:t>machine motors. Often doped with Heavy rare earths (</a:t>
            </a:r>
            <a:r>
              <a:rPr lang="en-GB" dirty="0" smtClean="0">
                <a:solidFill>
                  <a:srgbClr val="FF0000"/>
                </a:solidFill>
              </a:rPr>
              <a:t>Tb, </a:t>
            </a:r>
            <a:r>
              <a:rPr lang="en-GB" dirty="0" err="1" smtClean="0">
                <a:solidFill>
                  <a:srgbClr val="FF0000"/>
                </a:solidFill>
              </a:rPr>
              <a:t>Dy</a:t>
            </a:r>
            <a:r>
              <a:rPr lang="en-GB" dirty="0" smtClean="0"/>
              <a:t>).</a:t>
            </a:r>
            <a:endParaRPr lang="en-GB" dirty="0"/>
          </a:p>
        </p:txBody>
      </p:sp>
      <p:sp>
        <p:nvSpPr>
          <p:cNvPr id="4" name="Rettangolo 3"/>
          <p:cNvSpPr/>
          <p:nvPr/>
        </p:nvSpPr>
        <p:spPr>
          <a:xfrm>
            <a:off x="357705" y="3205080"/>
            <a:ext cx="8390760" cy="1754326"/>
          </a:xfrm>
          <a:prstGeom prst="rect">
            <a:avLst/>
          </a:prstGeom>
        </p:spPr>
        <p:txBody>
          <a:bodyPr wrap="square">
            <a:spAutoFit/>
          </a:bodyPr>
          <a:lstStyle/>
          <a:p>
            <a:r>
              <a:rPr lang="en-GB" dirty="0"/>
              <a:t>Hot pressed </a:t>
            </a:r>
            <a:r>
              <a:rPr lang="en-GB" dirty="0" err="1"/>
              <a:t>nanocrystalline</a:t>
            </a:r>
            <a:r>
              <a:rPr lang="en-GB" dirty="0"/>
              <a:t> </a:t>
            </a:r>
            <a:r>
              <a:rPr lang="en-GB" dirty="0" err="1"/>
              <a:t>NdFeB</a:t>
            </a:r>
            <a:r>
              <a:rPr lang="en-GB" dirty="0"/>
              <a:t> </a:t>
            </a:r>
            <a:r>
              <a:rPr lang="en-GB" dirty="0" smtClean="0"/>
              <a:t>magnets, avoids the use of other rare earths</a:t>
            </a:r>
          </a:p>
          <a:p>
            <a:endParaRPr lang="it-IT" dirty="0" smtClean="0"/>
          </a:p>
          <a:p>
            <a:r>
              <a:rPr lang="it-IT" u="sng" dirty="0" smtClean="0"/>
              <a:t>Ferrite</a:t>
            </a:r>
            <a:r>
              <a:rPr lang="it-IT" dirty="0" smtClean="0"/>
              <a:t> can </a:t>
            </a:r>
            <a:r>
              <a:rPr lang="it-IT" dirty="0" err="1" smtClean="0"/>
              <a:t>substitute</a:t>
            </a:r>
            <a:r>
              <a:rPr lang="it-IT" dirty="0" smtClean="0"/>
              <a:t> </a:t>
            </a:r>
            <a:r>
              <a:rPr lang="it-IT" dirty="0" err="1" smtClean="0"/>
              <a:t>NdFeB</a:t>
            </a:r>
            <a:r>
              <a:rPr lang="it-IT" dirty="0" smtClean="0"/>
              <a:t> </a:t>
            </a:r>
            <a:r>
              <a:rPr lang="it-IT" dirty="0" err="1" smtClean="0"/>
              <a:t>magnets</a:t>
            </a:r>
            <a:endParaRPr lang="it-IT" dirty="0" smtClean="0"/>
          </a:p>
          <a:p>
            <a:r>
              <a:rPr lang="it-IT" b="1" u="sng" dirty="0" err="1" smtClean="0">
                <a:solidFill>
                  <a:srgbClr val="FF0000"/>
                </a:solidFill>
              </a:rPr>
              <a:t>Sm</a:t>
            </a:r>
            <a:r>
              <a:rPr lang="it-IT" b="1" u="sng" dirty="0" err="1" smtClean="0"/>
              <a:t>Co</a:t>
            </a:r>
            <a:r>
              <a:rPr lang="it-IT" b="1" u="sng" baseline="-25000" dirty="0" smtClean="0"/>
              <a:t> 5  </a:t>
            </a:r>
            <a:r>
              <a:rPr lang="it-IT" b="1" u="sng" dirty="0" smtClean="0">
                <a:solidFill>
                  <a:srgbClr val="FF0000"/>
                </a:solidFill>
              </a:rPr>
              <a:t>Sm</a:t>
            </a:r>
            <a:r>
              <a:rPr lang="it-IT" b="1" u="sng" baseline="-25000" dirty="0" smtClean="0"/>
              <a:t>2</a:t>
            </a:r>
            <a:r>
              <a:rPr lang="it-IT" b="1" u="sng" dirty="0" smtClean="0"/>
              <a:t>Co</a:t>
            </a:r>
            <a:r>
              <a:rPr lang="it-IT" b="1" u="sng" baseline="-25000" dirty="0" smtClean="0"/>
              <a:t>17 </a:t>
            </a:r>
            <a:r>
              <a:rPr lang="en-US" dirty="0" smtClean="0"/>
              <a:t>However, the </a:t>
            </a:r>
            <a:r>
              <a:rPr lang="en-US" dirty="0"/>
              <a:t>hardness and brittleness of </a:t>
            </a:r>
            <a:r>
              <a:rPr lang="en-US" dirty="0" err="1"/>
              <a:t>SmCo</a:t>
            </a:r>
            <a:r>
              <a:rPr lang="en-US" dirty="0"/>
              <a:t> limits its </a:t>
            </a:r>
            <a:r>
              <a:rPr lang="en-US" dirty="0" err="1"/>
              <a:t>processability</a:t>
            </a:r>
            <a:r>
              <a:rPr lang="en-US" dirty="0"/>
              <a:t>.</a:t>
            </a:r>
            <a:endParaRPr lang="it-IT" baseline="-25000" dirty="0"/>
          </a:p>
        </p:txBody>
      </p:sp>
      <p:sp>
        <p:nvSpPr>
          <p:cNvPr id="5" name="CasellaDiTesto 4"/>
          <p:cNvSpPr txBox="1"/>
          <p:nvPr/>
        </p:nvSpPr>
        <p:spPr>
          <a:xfrm>
            <a:off x="764685" y="2447310"/>
            <a:ext cx="2246384" cy="584775"/>
          </a:xfrm>
          <a:prstGeom prst="rect">
            <a:avLst/>
          </a:prstGeom>
          <a:noFill/>
        </p:spPr>
        <p:txBody>
          <a:bodyPr wrap="none" rtlCol="0">
            <a:spAutoFit/>
          </a:bodyPr>
          <a:lstStyle/>
          <a:p>
            <a:r>
              <a:rPr lang="it-IT"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Alternatives</a:t>
            </a:r>
            <a:endParaRPr lang="en-GB"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6" name="Gruppo 5"/>
          <p:cNvGrpSpPr/>
          <p:nvPr/>
        </p:nvGrpSpPr>
        <p:grpSpPr>
          <a:xfrm>
            <a:off x="0" y="6309320"/>
            <a:ext cx="9144000" cy="527806"/>
            <a:chOff x="0" y="6309320"/>
            <a:chExt cx="9144000" cy="527806"/>
          </a:xfrm>
        </p:grpSpPr>
        <p:sp>
          <p:nvSpPr>
            <p:cNvPr id="7" name="CasellaDiTesto 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9" name="Connettore 1 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0918526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b="17798"/>
          <a:stretch/>
        </p:blipFill>
        <p:spPr>
          <a:xfrm>
            <a:off x="7278974" y="33258"/>
            <a:ext cx="1865026" cy="924362"/>
          </a:xfrm>
          <a:prstGeom prst="rect">
            <a:avLst/>
          </a:prstGeom>
          <a:effectLst>
            <a:reflection blurRad="63500" stA="37000" endPos="72000" dir="5400000" sy="-100000" algn="bl" rotWithShape="0"/>
          </a:effectLst>
        </p:spPr>
      </p:pic>
      <p:grpSp>
        <p:nvGrpSpPr>
          <p:cNvPr id="6" name="Gruppo 5"/>
          <p:cNvGrpSpPr/>
          <p:nvPr/>
        </p:nvGrpSpPr>
        <p:grpSpPr>
          <a:xfrm>
            <a:off x="0" y="6309320"/>
            <a:ext cx="9144000" cy="527806"/>
            <a:chOff x="0" y="6309320"/>
            <a:chExt cx="9144000" cy="527806"/>
          </a:xfrm>
        </p:grpSpPr>
        <p:sp>
          <p:nvSpPr>
            <p:cNvPr id="7" name="CasellaDiTesto 6"/>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9" name="Connettore 1 8"/>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graphicFrame>
        <p:nvGraphicFramePr>
          <p:cNvPr id="4" name="Tabella 3"/>
          <p:cNvGraphicFramePr>
            <a:graphicFrameLocks noGrp="1"/>
          </p:cNvGraphicFramePr>
          <p:nvPr>
            <p:extLst>
              <p:ext uri="{D42A27DB-BD31-4B8C-83A1-F6EECF244321}">
                <p14:modId xmlns:p14="http://schemas.microsoft.com/office/powerpoint/2010/main" val="1089197569"/>
              </p:ext>
            </p:extLst>
          </p:nvPr>
        </p:nvGraphicFramePr>
        <p:xfrm>
          <a:off x="683567" y="620688"/>
          <a:ext cx="7704857" cy="5917104"/>
        </p:xfrm>
        <a:graphic>
          <a:graphicData uri="http://schemas.openxmlformats.org/drawingml/2006/table">
            <a:tbl>
              <a:tblPr>
                <a:effectLst>
                  <a:outerShdw blurRad="50800" dist="38100" dir="2700000" algn="tl" rotWithShape="0">
                    <a:prstClr val="black">
                      <a:alpha val="40000"/>
                    </a:prstClr>
                  </a:outerShdw>
                </a:effectLst>
                <a:tableStyleId>{D113A9D2-9D6B-4929-AA2D-F23B5EE8CBE7}</a:tableStyleId>
              </a:tblPr>
              <a:tblGrid>
                <a:gridCol w="3228090"/>
                <a:gridCol w="2200415"/>
                <a:gridCol w="2276352"/>
              </a:tblGrid>
              <a:tr h="1255954">
                <a:tc>
                  <a:txBody>
                    <a:bodyPr/>
                    <a:lstStyle/>
                    <a:p>
                      <a:pPr marL="0" algn="ctr" defTabSz="914400" rtl="0" eaLnBrk="1" fontAlgn="ctr" latinLnBrk="0" hangingPunct="1"/>
                      <a:r>
                        <a:rPr lang="en-GB" sz="2400" u="none" strike="noStrike" kern="1200" cap="none" spc="0" dirty="0" smtClean="0">
                          <a:ln w="1905">
                            <a:solidFill>
                              <a:schemeClr val="bg1"/>
                            </a:solidFill>
                          </a:ln>
                          <a:effectLst>
                            <a:innerShdw blurRad="69850" dist="43180" dir="5400000">
                              <a:srgbClr val="000000">
                                <a:alpha val="65000"/>
                              </a:srgbClr>
                            </a:innerShdw>
                          </a:effectLst>
                        </a:rPr>
                        <a:t>Applications </a:t>
                      </a:r>
                      <a:endParaRPr lang="en-GB" sz="2400" b="1" u="none" strike="noStrike" kern="1200" cap="none" spc="0" dirty="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en-GB" sz="2400" u="none" strike="noStrike" kern="1200" cap="none" spc="0" dirty="0" smtClean="0">
                          <a:ln w="1905">
                            <a:solidFill>
                              <a:schemeClr val="bg1"/>
                            </a:solidFill>
                          </a:ln>
                          <a:effectLst>
                            <a:innerShdw blurRad="69850" dist="43180" dir="5400000">
                              <a:srgbClr val="000000">
                                <a:alpha val="65000"/>
                              </a:srgbClr>
                            </a:innerShdw>
                          </a:effectLst>
                        </a:rPr>
                        <a:t>Critical Raw materials</a:t>
                      </a:r>
                      <a:endParaRPr lang="en-GB" sz="2400" b="1" u="none" strike="noStrike" kern="1200" cap="none" spc="0" dirty="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en-GB" sz="2400" u="none" strike="noStrike" kern="1200" cap="none" spc="0" dirty="0" smtClean="0">
                          <a:ln w="1905">
                            <a:solidFill>
                              <a:schemeClr val="bg1"/>
                            </a:solidFill>
                          </a:ln>
                          <a:effectLst>
                            <a:innerShdw blurRad="69850" dist="43180" dir="5400000">
                              <a:srgbClr val="000000">
                                <a:alpha val="65000"/>
                              </a:srgbClr>
                            </a:innerShdw>
                          </a:effectLst>
                        </a:rPr>
                        <a:t>Alternatives</a:t>
                      </a:r>
                      <a:endParaRPr lang="en-GB" sz="2400" b="1" u="none" strike="noStrike" kern="1200" cap="none" spc="0" dirty="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1255954">
                <a:tc>
                  <a:txBody>
                    <a:bodyPr/>
                    <a:lstStyle/>
                    <a:p>
                      <a:pPr marL="0" algn="ctr" defTabSz="914400" rtl="0" eaLnBrk="1" fontAlgn="ctr" latinLnBrk="0" hangingPunct="1"/>
                      <a:r>
                        <a:rPr lang="en-GB" sz="1800" u="none" strike="noStrike" kern="1200" dirty="0" smtClean="0">
                          <a:ln>
                            <a:solidFill>
                              <a:schemeClr val="bg1"/>
                            </a:solidFill>
                          </a:ln>
                          <a:effectLst/>
                        </a:rPr>
                        <a:t>Washing machines,</a:t>
                      </a:r>
                      <a:endParaRPr lang="en-GB" sz="1800" u="none" strike="noStrike" kern="1200" dirty="0">
                        <a:ln>
                          <a:solidFill>
                            <a:schemeClr val="bg1"/>
                          </a:solidFill>
                        </a:ln>
                        <a:effectLst/>
                      </a:endParaRPr>
                    </a:p>
                    <a:p>
                      <a:pPr marL="0" algn="ctr" defTabSz="914400" rtl="0" eaLnBrk="1" fontAlgn="ctr" latinLnBrk="0" hangingPunct="1"/>
                      <a:r>
                        <a:rPr lang="en-GB" sz="1800" u="none" strike="noStrike" kern="1200" dirty="0" smtClean="0">
                          <a:ln>
                            <a:solidFill>
                              <a:schemeClr val="bg1"/>
                            </a:solidFill>
                          </a:ln>
                          <a:effectLst/>
                        </a:rPr>
                        <a:t>Dishwasher Cooling</a:t>
                      </a:r>
                      <a:endParaRPr lang="en-GB" sz="1800" u="none" strike="noStrike" kern="1200" dirty="0">
                        <a:ln>
                          <a:solidFill>
                            <a:schemeClr val="bg1"/>
                          </a:solidFill>
                        </a:ln>
                        <a:effectLst/>
                      </a:endParaRPr>
                    </a:p>
                    <a:p>
                      <a:pPr marL="0" algn="ctr" defTabSz="914400" rtl="0" eaLnBrk="1" fontAlgn="ctr" latinLnBrk="0" hangingPunct="1"/>
                      <a:r>
                        <a:rPr lang="en-GB" sz="1800" u="none" strike="noStrike" kern="1200" dirty="0" smtClean="0">
                          <a:ln>
                            <a:solidFill>
                              <a:schemeClr val="bg1"/>
                            </a:solidFill>
                          </a:ln>
                          <a:effectLst/>
                        </a:rPr>
                        <a:t>Air, conditioners </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800" dirty="0" err="1" smtClean="0">
                          <a:ln>
                            <a:solidFill>
                              <a:schemeClr val="bg1"/>
                            </a:solidFill>
                          </a:ln>
                          <a:effectLst/>
                        </a:rPr>
                        <a:t>Nd</a:t>
                      </a:r>
                      <a:r>
                        <a:rPr lang="en-GB" sz="1800" dirty="0" smtClean="0">
                          <a:ln>
                            <a:solidFill>
                              <a:schemeClr val="bg1"/>
                            </a:solidFill>
                          </a:ln>
                          <a:effectLst/>
                        </a:rPr>
                        <a:t>, </a:t>
                      </a:r>
                      <a:r>
                        <a:rPr lang="en-GB" sz="1800" dirty="0" err="1" smtClean="0">
                          <a:ln>
                            <a:solidFill>
                              <a:schemeClr val="bg1"/>
                            </a:solidFill>
                          </a:ln>
                          <a:effectLst/>
                        </a:rPr>
                        <a:t>Dy</a:t>
                      </a:r>
                      <a:r>
                        <a:rPr lang="en-GB" sz="1800" dirty="0" smtClean="0">
                          <a:ln>
                            <a:solidFill>
                              <a:schemeClr val="bg1"/>
                            </a:solidFill>
                          </a:ln>
                          <a:effectLst/>
                        </a:rPr>
                        <a:t>, </a:t>
                      </a:r>
                      <a:r>
                        <a:rPr lang="en-GB" sz="1800" dirty="0" err="1" smtClean="0">
                          <a:ln>
                            <a:solidFill>
                              <a:schemeClr val="bg1"/>
                            </a:solidFill>
                          </a:ln>
                          <a:effectLst/>
                        </a:rPr>
                        <a:t>Pd</a:t>
                      </a:r>
                      <a:r>
                        <a:rPr lang="en-GB" sz="1800" dirty="0" smtClean="0">
                          <a:ln>
                            <a:solidFill>
                              <a:schemeClr val="bg1"/>
                            </a:solidFill>
                          </a:ln>
                          <a:effectLst/>
                        </a:rPr>
                        <a:t>, Ta, </a:t>
                      </a:r>
                      <a:r>
                        <a:rPr lang="en-GB" sz="1800" dirty="0" err="1" smtClean="0">
                          <a:ln>
                            <a:solidFill>
                              <a:schemeClr val="bg1"/>
                            </a:solidFill>
                          </a:ln>
                          <a:effectLst/>
                        </a:rPr>
                        <a:t>Ru</a:t>
                      </a:r>
                      <a:r>
                        <a:rPr lang="en-GB" sz="1800" dirty="0" smtClean="0">
                          <a:ln>
                            <a:solidFill>
                              <a:schemeClr val="bg1"/>
                            </a:solidFill>
                          </a:ln>
                          <a:effectLst/>
                        </a:rPr>
                        <a:t>, </a:t>
                      </a:r>
                      <a:r>
                        <a:rPr lang="en-GB" sz="1800" dirty="0" err="1" smtClean="0">
                          <a:ln>
                            <a:solidFill>
                              <a:schemeClr val="bg1"/>
                            </a:solidFill>
                          </a:ln>
                          <a:effectLst/>
                        </a:rPr>
                        <a:t>Ga</a:t>
                      </a:r>
                      <a:r>
                        <a:rPr lang="en-GB" sz="1800" dirty="0" smtClean="0">
                          <a:ln>
                            <a:solidFill>
                              <a:schemeClr val="bg1"/>
                            </a:solidFill>
                          </a:ln>
                          <a:effectLst/>
                        </a:rPr>
                        <a:t>, </a:t>
                      </a:r>
                      <a:r>
                        <a:rPr lang="en-GB" sz="1800" dirty="0" err="1" smtClean="0">
                          <a:ln>
                            <a:solidFill>
                              <a:schemeClr val="bg1"/>
                            </a:solidFill>
                          </a:ln>
                          <a:effectLst/>
                        </a:rPr>
                        <a:t>Ge</a:t>
                      </a:r>
                      <a:r>
                        <a:rPr lang="en-GB" sz="1800" dirty="0" smtClean="0">
                          <a:ln>
                            <a:solidFill>
                              <a:schemeClr val="bg1"/>
                            </a:solidFill>
                          </a:ln>
                          <a:effectLst/>
                        </a:rPr>
                        <a:t>, In, </a:t>
                      </a:r>
                      <a:r>
                        <a:rPr lang="en-GB" sz="1800" dirty="0" err="1" smtClean="0">
                          <a:ln>
                            <a:solidFill>
                              <a:schemeClr val="bg1"/>
                            </a:solidFill>
                          </a:ln>
                          <a:effectLst/>
                        </a:rPr>
                        <a:t>Sb</a:t>
                      </a:r>
                      <a:endParaRPr lang="en-GB" sz="1800" dirty="0">
                        <a:ln>
                          <a:solidFill>
                            <a:schemeClr val="bg1"/>
                          </a:solidFill>
                        </a:ln>
                        <a:solidFill>
                          <a:srgbClr val="FF0000"/>
                        </a:solidFill>
                        <a:effectLst/>
                        <a:latin typeface="+mn-lt"/>
                        <a:ea typeface="Calibri"/>
                        <a:cs typeface="Times New Roman"/>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it-IT" dirty="0" err="1" smtClean="0">
                          <a:ln>
                            <a:solidFill>
                              <a:schemeClr val="bg1"/>
                            </a:solidFill>
                          </a:ln>
                        </a:rPr>
                        <a:t>NdFeB</a:t>
                      </a:r>
                      <a:r>
                        <a:rPr lang="it-IT" dirty="0" smtClean="0">
                          <a:ln>
                            <a:solidFill>
                              <a:schemeClr val="bg1"/>
                            </a:solidFill>
                          </a:ln>
                        </a:rPr>
                        <a:t>,</a:t>
                      </a:r>
                    </a:p>
                    <a:p>
                      <a:pPr marL="0" algn="ctr" defTabSz="914400" rtl="0" eaLnBrk="1" fontAlgn="ctr" latinLnBrk="0" hangingPunct="1"/>
                      <a:r>
                        <a:rPr lang="it-IT" u="sng" dirty="0" err="1" smtClean="0">
                          <a:ln>
                            <a:solidFill>
                              <a:schemeClr val="bg1"/>
                            </a:solidFill>
                          </a:ln>
                        </a:rPr>
                        <a:t>SmCo</a:t>
                      </a:r>
                      <a:r>
                        <a:rPr lang="it-IT" u="sng" baseline="-25000" dirty="0" smtClean="0">
                          <a:ln>
                            <a:solidFill>
                              <a:schemeClr val="bg1"/>
                            </a:solidFill>
                          </a:ln>
                        </a:rPr>
                        <a:t> 5  </a:t>
                      </a:r>
                      <a:r>
                        <a:rPr lang="it-IT" u="sng" dirty="0" smtClean="0">
                          <a:ln>
                            <a:solidFill>
                              <a:schemeClr val="bg1"/>
                            </a:solidFill>
                          </a:ln>
                        </a:rPr>
                        <a:t>Sm</a:t>
                      </a:r>
                      <a:r>
                        <a:rPr lang="it-IT" u="sng" baseline="-25000" dirty="0" smtClean="0">
                          <a:ln>
                            <a:solidFill>
                              <a:schemeClr val="bg1"/>
                            </a:solidFill>
                          </a:ln>
                        </a:rPr>
                        <a:t>2</a:t>
                      </a:r>
                      <a:r>
                        <a:rPr lang="it-IT" u="sng" dirty="0" smtClean="0">
                          <a:ln>
                            <a:solidFill>
                              <a:schemeClr val="bg1"/>
                            </a:solidFill>
                          </a:ln>
                        </a:rPr>
                        <a:t>Co</a:t>
                      </a:r>
                      <a:r>
                        <a:rPr lang="it-IT" u="sng" baseline="-25000" dirty="0" smtClean="0">
                          <a:ln>
                            <a:solidFill>
                              <a:schemeClr val="bg1"/>
                            </a:solidFill>
                          </a:ln>
                        </a:rPr>
                        <a:t>17 </a:t>
                      </a:r>
                      <a:endParaRPr lang="it-IT" dirty="0" smtClean="0">
                        <a:ln>
                          <a:solidFill>
                            <a:schemeClr val="bg1"/>
                          </a:solidFill>
                        </a:ln>
                      </a:endParaRPr>
                    </a:p>
                    <a:p>
                      <a:pPr marL="0" algn="ctr" defTabSz="914400" rtl="0" eaLnBrk="1" fontAlgn="ctr" latinLnBrk="0" hangingPunct="1"/>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2486">
                <a:tc>
                  <a:txBody>
                    <a:bodyPr/>
                    <a:lstStyle/>
                    <a:p>
                      <a:pPr marL="0" algn="ctr" defTabSz="914400" rtl="0" eaLnBrk="1" fontAlgn="ctr" latinLnBrk="0" hangingPunct="1"/>
                      <a:r>
                        <a:rPr lang="en-GB" sz="1800" u="none" strike="noStrike" kern="1200" dirty="0">
                          <a:ln>
                            <a:solidFill>
                              <a:schemeClr val="bg1"/>
                            </a:solidFill>
                          </a:ln>
                          <a:effectLst/>
                        </a:rPr>
                        <a:t>Optical fibres </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GB" sz="1800" u="none" strike="noStrike" kern="1200" dirty="0" err="1">
                          <a:ln>
                            <a:solidFill>
                              <a:schemeClr val="bg1"/>
                            </a:solidFill>
                          </a:ln>
                          <a:effectLst/>
                        </a:rPr>
                        <a:t>Ge</a:t>
                      </a:r>
                      <a:r>
                        <a:rPr lang="en-GB" sz="1800" u="none" strike="noStrike" kern="1200" dirty="0">
                          <a:ln>
                            <a:solidFill>
                              <a:schemeClr val="bg1"/>
                            </a:solidFill>
                          </a:ln>
                          <a:effectLst/>
                        </a:rPr>
                        <a:t> </a:t>
                      </a:r>
                      <a:r>
                        <a:rPr lang="en-GB" sz="1800" u="none" strike="noStrike" kern="1200" dirty="0" smtClean="0">
                          <a:ln>
                            <a:solidFill>
                              <a:schemeClr val="bg1"/>
                            </a:solidFill>
                          </a:ln>
                          <a:effectLst/>
                        </a:rPr>
                        <a:t>, </a:t>
                      </a:r>
                      <a:r>
                        <a:rPr lang="en-GB" sz="1800" u="none" strike="noStrike" kern="1200" dirty="0" err="1" smtClean="0">
                          <a:ln>
                            <a:solidFill>
                              <a:schemeClr val="bg1"/>
                            </a:solidFill>
                          </a:ln>
                          <a:effectLst/>
                        </a:rPr>
                        <a:t>Dy</a:t>
                      </a:r>
                      <a:r>
                        <a:rPr lang="en-GB" sz="1800" u="none" strike="noStrike" kern="1200" dirty="0" smtClean="0">
                          <a:ln>
                            <a:solidFill>
                              <a:schemeClr val="bg1"/>
                            </a:solidFill>
                          </a:ln>
                          <a:effectLst/>
                        </a:rPr>
                        <a:t>, </a:t>
                      </a:r>
                      <a:r>
                        <a:rPr lang="en-GB" sz="1800" u="none" strike="noStrike" kern="1200" dirty="0" err="1" smtClean="0">
                          <a:ln>
                            <a:solidFill>
                              <a:schemeClr val="bg1"/>
                            </a:solidFill>
                          </a:ln>
                          <a:effectLst/>
                        </a:rPr>
                        <a:t>Er</a:t>
                      </a:r>
                      <a:r>
                        <a:rPr lang="en-GB" sz="1800" u="none" strike="noStrike" kern="1200" dirty="0" smtClean="0">
                          <a:ln>
                            <a:solidFill>
                              <a:schemeClr val="bg1"/>
                            </a:solidFill>
                          </a:ln>
                          <a:effectLst/>
                        </a:rPr>
                        <a:t>,</a:t>
                      </a:r>
                      <a:r>
                        <a:rPr lang="en-GB" sz="1800" u="none" strike="noStrike" kern="1200" baseline="0" dirty="0" smtClean="0">
                          <a:ln>
                            <a:solidFill>
                              <a:schemeClr val="bg1"/>
                            </a:solidFill>
                          </a:ln>
                          <a:effectLst/>
                        </a:rPr>
                        <a:t> </a:t>
                      </a:r>
                      <a:r>
                        <a:rPr lang="en-GB" sz="1800" u="none" strike="noStrike" kern="1200" baseline="0" dirty="0" err="1" smtClean="0">
                          <a:ln>
                            <a:solidFill>
                              <a:schemeClr val="bg1"/>
                            </a:solidFill>
                          </a:ln>
                          <a:effectLst/>
                        </a:rPr>
                        <a:t>Nd</a:t>
                      </a:r>
                      <a:r>
                        <a:rPr lang="en-GB" sz="1800" u="none" strike="noStrike" kern="1200" baseline="0" dirty="0" smtClean="0">
                          <a:ln>
                            <a:solidFill>
                              <a:schemeClr val="bg1"/>
                            </a:solidFill>
                          </a:ln>
                          <a:effectLst/>
                        </a:rPr>
                        <a:t>, </a:t>
                      </a:r>
                      <a:r>
                        <a:rPr lang="en-GB" sz="1800" u="none" strike="noStrike" kern="1200" baseline="0" dirty="0" err="1" smtClean="0">
                          <a:ln>
                            <a:solidFill>
                              <a:schemeClr val="bg1"/>
                            </a:solidFill>
                          </a:ln>
                          <a:effectLst/>
                        </a:rPr>
                        <a:t>Pr</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GB" sz="1800" u="none" strike="noStrike" kern="1200" dirty="0" smtClean="0">
                          <a:ln>
                            <a:solidFill>
                              <a:schemeClr val="bg1"/>
                            </a:solidFill>
                          </a:ln>
                          <a:effectLst/>
                        </a:rPr>
                        <a:t>Germanium</a:t>
                      </a:r>
                      <a:r>
                        <a:rPr lang="en-GB" sz="1800" u="none" strike="noStrike" kern="1200" baseline="0" dirty="0" smtClean="0">
                          <a:ln>
                            <a:solidFill>
                              <a:schemeClr val="bg1"/>
                            </a:solidFill>
                          </a:ln>
                          <a:effectLst/>
                        </a:rPr>
                        <a:t>  free Optical </a:t>
                      </a:r>
                      <a:r>
                        <a:rPr lang="en-GB" sz="1800" u="none" strike="noStrike" kern="1200" baseline="0" dirty="0" err="1" smtClean="0">
                          <a:ln>
                            <a:solidFill>
                              <a:schemeClr val="bg1"/>
                            </a:solidFill>
                          </a:ln>
                          <a:effectLst/>
                        </a:rPr>
                        <a:t>Fiber</a:t>
                      </a:r>
                      <a:r>
                        <a:rPr lang="en-GB" sz="1800" u="none" strike="noStrike" kern="1200" baseline="0" dirty="0" smtClean="0">
                          <a:ln>
                            <a:solidFill>
                              <a:schemeClr val="bg1"/>
                            </a:solidFill>
                          </a:ln>
                          <a:effectLst/>
                        </a:rPr>
                        <a:t> (P</a:t>
                      </a:r>
                      <a:r>
                        <a:rPr lang="en-GB" sz="1800" u="none" strike="noStrike" kern="1200" baseline="-25000" dirty="0" smtClean="0">
                          <a:ln>
                            <a:solidFill>
                              <a:schemeClr val="bg1"/>
                            </a:solidFill>
                          </a:ln>
                          <a:effectLst/>
                        </a:rPr>
                        <a:t>2</a:t>
                      </a:r>
                      <a:r>
                        <a:rPr lang="en-GB" sz="1800" u="none" strike="noStrike" kern="1200" baseline="0" dirty="0" smtClean="0">
                          <a:ln>
                            <a:solidFill>
                              <a:schemeClr val="bg1"/>
                            </a:solidFill>
                          </a:ln>
                          <a:effectLst/>
                        </a:rPr>
                        <a:t>O</a:t>
                      </a:r>
                      <a:r>
                        <a:rPr lang="en-GB" sz="1800" u="none" strike="noStrike" kern="1200" baseline="-25000" dirty="0" smtClean="0">
                          <a:ln>
                            <a:solidFill>
                              <a:schemeClr val="bg1"/>
                            </a:solidFill>
                          </a:ln>
                          <a:effectLst/>
                        </a:rPr>
                        <a:t>5</a:t>
                      </a:r>
                      <a:r>
                        <a:rPr lang="en-GB" sz="1800" u="none" strike="noStrike" kern="1200" baseline="0" dirty="0" smtClean="0">
                          <a:ln>
                            <a:solidFill>
                              <a:schemeClr val="bg1"/>
                            </a:solidFill>
                          </a:ln>
                          <a:effectLst/>
                        </a:rPr>
                        <a:t>): low performance</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8532">
                <a:tc>
                  <a:txBody>
                    <a:bodyPr/>
                    <a:lstStyle/>
                    <a:p>
                      <a:pPr marL="0" algn="ctr" defTabSz="914400" rtl="0" eaLnBrk="1" fontAlgn="ctr" latinLnBrk="0" hangingPunct="1"/>
                      <a:r>
                        <a:rPr lang="en-GB" sz="1800" u="none" strike="noStrike" kern="1200" dirty="0">
                          <a:ln>
                            <a:solidFill>
                              <a:schemeClr val="bg1"/>
                            </a:solidFill>
                          </a:ln>
                          <a:effectLst/>
                        </a:rPr>
                        <a:t>Displays </a:t>
                      </a:r>
                      <a:r>
                        <a:rPr lang="en-GB" sz="1800" u="none" strike="noStrike" kern="1200" dirty="0" smtClean="0">
                          <a:ln>
                            <a:solidFill>
                              <a:schemeClr val="bg1"/>
                            </a:solidFill>
                          </a:ln>
                          <a:effectLst/>
                        </a:rPr>
                        <a:t>and</a:t>
                      </a:r>
                      <a:r>
                        <a:rPr lang="en-GB" sz="1800" u="none" strike="noStrike" kern="1200" baseline="0" dirty="0" smtClean="0">
                          <a:ln>
                            <a:solidFill>
                              <a:schemeClr val="bg1"/>
                            </a:solidFill>
                          </a:ln>
                          <a:effectLst/>
                        </a:rPr>
                        <a:t> </a:t>
                      </a:r>
                      <a:r>
                        <a:rPr lang="en-GB" sz="1800" u="none" strike="noStrike" kern="1200" dirty="0" smtClean="0">
                          <a:ln>
                            <a:solidFill>
                              <a:schemeClr val="bg1"/>
                            </a:solidFill>
                          </a:ln>
                          <a:effectLst/>
                        </a:rPr>
                        <a:t>panels </a:t>
                      </a:r>
                      <a:r>
                        <a:rPr lang="en-GB" sz="1400" u="none" strike="noStrike" kern="1200" dirty="0" smtClean="0">
                          <a:ln>
                            <a:solidFill>
                              <a:schemeClr val="bg1"/>
                            </a:solidFill>
                          </a:ln>
                          <a:effectLst/>
                        </a:rPr>
                        <a:t>(Laptop, Mobile Phones,</a:t>
                      </a:r>
                    </a:p>
                    <a:p>
                      <a:pPr marL="0" algn="ctr" defTabSz="914400" rtl="0" eaLnBrk="1" fontAlgn="ctr" latinLnBrk="0" hangingPunct="1"/>
                      <a:r>
                        <a:rPr lang="en-GB" sz="1400" u="none" strike="noStrike" kern="1200" dirty="0" smtClean="0">
                          <a:ln>
                            <a:solidFill>
                              <a:schemeClr val="bg1"/>
                            </a:solidFill>
                          </a:ln>
                          <a:effectLst/>
                        </a:rPr>
                        <a:t>Cameras)</a:t>
                      </a:r>
                      <a:endParaRPr lang="en-GB" sz="1400" u="none" strike="noStrike" kern="1200" dirty="0" smtClean="0">
                        <a:ln>
                          <a:solidFill>
                            <a:schemeClr val="bg1"/>
                          </a:solidFill>
                        </a:ln>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GB" sz="1800" u="none" strike="noStrike" kern="1200" dirty="0" smtClean="0">
                          <a:ln>
                            <a:solidFill>
                              <a:schemeClr val="bg1"/>
                            </a:solidFill>
                          </a:ln>
                          <a:effectLst/>
                        </a:rPr>
                        <a:t>Rare Earths, In, Br</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GB" sz="1800" u="none" strike="noStrike" kern="1200" dirty="0" smtClean="0">
                          <a:ln>
                            <a:solidFill>
                              <a:schemeClr val="bg1"/>
                            </a:solidFill>
                          </a:ln>
                          <a:effectLst/>
                        </a:rPr>
                        <a:t>Carbon nanotubes, CZTS</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816">
                <a:tc>
                  <a:txBody>
                    <a:bodyPr/>
                    <a:lstStyle/>
                    <a:p>
                      <a:pPr marL="0" algn="ctr" defTabSz="914400" rtl="0" eaLnBrk="1" fontAlgn="ctr" latinLnBrk="0" hangingPunct="1"/>
                      <a:r>
                        <a:rPr lang="en-GB" sz="1800" u="none" strike="noStrike" kern="1200" dirty="0" smtClean="0">
                          <a:ln>
                            <a:solidFill>
                              <a:schemeClr val="bg1"/>
                            </a:solidFill>
                          </a:ln>
                          <a:effectLst/>
                        </a:rPr>
                        <a:t>LED, CFL, </a:t>
                      </a:r>
                      <a:r>
                        <a:rPr lang="en-GB" sz="1800" u="none" strike="noStrike" kern="1200" dirty="0">
                          <a:ln>
                            <a:solidFill>
                              <a:schemeClr val="bg1"/>
                            </a:solidFill>
                          </a:ln>
                          <a:effectLst/>
                        </a:rPr>
                        <a:t>lighting </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GB" sz="1800" u="none" strike="noStrike" kern="1200" dirty="0" smtClean="0">
                          <a:ln>
                            <a:solidFill>
                              <a:schemeClr val="bg1"/>
                            </a:solidFill>
                          </a:ln>
                          <a:effectLst/>
                        </a:rPr>
                        <a:t>Rare Earths </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GB" sz="1800" u="none" strike="noStrike" kern="1200" dirty="0" smtClean="0">
                          <a:ln>
                            <a:solidFill>
                              <a:schemeClr val="bg1"/>
                            </a:solidFill>
                          </a:ln>
                          <a:effectLst/>
                        </a:rPr>
                        <a:t>-</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38300">
                <a:tc>
                  <a:txBody>
                    <a:bodyPr/>
                    <a:lstStyle/>
                    <a:p>
                      <a:pPr marL="0" algn="ctr" defTabSz="914400" rtl="0" eaLnBrk="1" fontAlgn="ctr" latinLnBrk="0" hangingPunct="1"/>
                      <a:r>
                        <a:rPr lang="en-GB" sz="1800" u="none" strike="noStrike" kern="1200" dirty="0" smtClean="0">
                          <a:ln>
                            <a:solidFill>
                              <a:schemeClr val="bg1"/>
                            </a:solidFill>
                          </a:ln>
                          <a:effectLst/>
                        </a:rPr>
                        <a:t>Magnetic resonance imaging apparatus (MRI)</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anose="020B0604020202020204" pitchFamily="34" charset="0"/>
                        <a:buNone/>
                      </a:pPr>
                      <a:r>
                        <a:rPr lang="en-US" u="sng" dirty="0" err="1" smtClean="0">
                          <a:ln>
                            <a:solidFill>
                              <a:schemeClr val="bg1"/>
                            </a:solidFill>
                          </a:ln>
                        </a:rPr>
                        <a:t>NbTi</a:t>
                      </a:r>
                      <a:endParaRPr lang="en-US" u="sng" dirty="0" smtClean="0">
                        <a:ln>
                          <a:solidFill>
                            <a:schemeClr val="bg1"/>
                          </a:solidFill>
                        </a:ln>
                      </a:endParaRPr>
                    </a:p>
                    <a:p>
                      <a:pPr marL="0" indent="0" algn="ctr">
                        <a:buFont typeface="Arial" panose="020B0604020202020204" pitchFamily="34" charset="0"/>
                        <a:buNone/>
                      </a:pPr>
                      <a:r>
                        <a:rPr lang="en-US" u="sng" dirty="0" smtClean="0">
                          <a:ln>
                            <a:solidFill>
                              <a:schemeClr val="bg1"/>
                            </a:solidFill>
                          </a:ln>
                        </a:rPr>
                        <a:t>Nb</a:t>
                      </a:r>
                      <a:r>
                        <a:rPr lang="en-US" u="sng" baseline="-25000" dirty="0" smtClean="0">
                          <a:ln>
                            <a:solidFill>
                              <a:schemeClr val="bg1"/>
                            </a:solidFill>
                          </a:ln>
                        </a:rPr>
                        <a:t>3</a:t>
                      </a:r>
                      <a:r>
                        <a:rPr lang="en-US" u="sng" dirty="0" smtClean="0">
                          <a:ln>
                            <a:solidFill>
                              <a:schemeClr val="bg1"/>
                            </a:solidFill>
                          </a:ln>
                        </a:rPr>
                        <a:t>Sn</a:t>
                      </a:r>
                    </a:p>
                    <a:p>
                      <a:pPr marL="0" indent="0" algn="ctr">
                        <a:buFont typeface="Arial" panose="020B0604020202020204" pitchFamily="34" charset="0"/>
                        <a:buNone/>
                      </a:pPr>
                      <a:r>
                        <a:rPr lang="en-US" u="sng" dirty="0" err="1" smtClean="0">
                          <a:ln>
                            <a:solidFill>
                              <a:schemeClr val="bg1"/>
                            </a:solidFill>
                          </a:ln>
                        </a:rPr>
                        <a:t>NbN</a:t>
                      </a:r>
                      <a:endParaRPr lang="en-US" u="sng" dirty="0" smtClean="0">
                        <a:ln>
                          <a:solidFill>
                            <a:schemeClr val="bg1"/>
                          </a:solidFill>
                        </a:ln>
                      </a:endParaRPr>
                    </a:p>
                    <a:p>
                      <a:pPr marL="0" algn="ctr" defTabSz="914400" rtl="0" eaLnBrk="1" fontAlgn="ctr" latinLnBrk="0" hangingPunct="1"/>
                      <a:r>
                        <a:rPr lang="en-GB" sz="1800" u="none" strike="noStrike" kern="1200" dirty="0" smtClean="0">
                          <a:ln>
                            <a:solidFill>
                              <a:schemeClr val="bg1"/>
                            </a:solidFill>
                          </a:ln>
                          <a:effectLst/>
                        </a:rPr>
                        <a:t>(</a:t>
                      </a:r>
                      <a:r>
                        <a:rPr lang="en-GB" sz="1800" u="none" strike="noStrike" kern="1200" dirty="0" err="1" smtClean="0">
                          <a:ln>
                            <a:solidFill>
                              <a:schemeClr val="bg1"/>
                            </a:solidFill>
                          </a:ln>
                          <a:effectLst/>
                        </a:rPr>
                        <a:t>Dy</a:t>
                      </a:r>
                      <a:r>
                        <a:rPr lang="en-GB" sz="1800" u="none" strike="noStrike" kern="1200" dirty="0" smtClean="0">
                          <a:ln>
                            <a:solidFill>
                              <a:schemeClr val="bg1"/>
                            </a:solidFill>
                          </a:ln>
                          <a:effectLst/>
                        </a:rPr>
                        <a:t>, </a:t>
                      </a:r>
                      <a:r>
                        <a:rPr lang="en-GB" sz="1800" u="none" strike="noStrike" kern="1200" dirty="0" err="1" smtClean="0">
                          <a:ln>
                            <a:solidFill>
                              <a:schemeClr val="bg1"/>
                            </a:solidFill>
                          </a:ln>
                          <a:effectLst/>
                        </a:rPr>
                        <a:t>Gd</a:t>
                      </a:r>
                      <a:r>
                        <a:rPr lang="en-GB" sz="1800" u="none" strike="noStrike" kern="1200" dirty="0" smtClean="0">
                          <a:ln>
                            <a:solidFill>
                              <a:schemeClr val="bg1"/>
                            </a:solidFill>
                          </a:ln>
                          <a:effectLst/>
                        </a:rPr>
                        <a:t>, </a:t>
                      </a:r>
                      <a:r>
                        <a:rPr lang="en-GB" sz="1800" u="none" strike="noStrike" kern="1200" dirty="0" err="1" smtClean="0">
                          <a:ln>
                            <a:solidFill>
                              <a:schemeClr val="bg1"/>
                            </a:solidFill>
                          </a:ln>
                          <a:effectLst/>
                        </a:rPr>
                        <a:t>Nb</a:t>
                      </a:r>
                      <a:r>
                        <a:rPr lang="en-GB" sz="1800" u="none" strike="noStrike" kern="1200" dirty="0" smtClean="0">
                          <a:ln>
                            <a:solidFill>
                              <a:schemeClr val="bg1"/>
                            </a:solidFill>
                          </a:ln>
                          <a:effectLst/>
                        </a:rPr>
                        <a:t>, Be, </a:t>
                      </a:r>
                      <a:r>
                        <a:rPr lang="en-GB" sz="1800" u="none" strike="noStrike" kern="1200" dirty="0" err="1" smtClean="0">
                          <a:ln>
                            <a:solidFill>
                              <a:schemeClr val="bg1"/>
                            </a:solidFill>
                          </a:ln>
                          <a:effectLst/>
                        </a:rPr>
                        <a:t>Pr,Tb</a:t>
                      </a:r>
                      <a:r>
                        <a:rPr lang="en-GB" sz="1800" u="none" strike="noStrike" kern="1200" dirty="0" smtClean="0">
                          <a:ln>
                            <a:solidFill>
                              <a:schemeClr val="bg1"/>
                            </a:solidFill>
                          </a:ln>
                          <a:effectLst/>
                        </a:rPr>
                        <a:t>)</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dirty="0" smtClean="0">
                          <a:ln>
                            <a:solidFill>
                              <a:schemeClr val="bg1"/>
                            </a:solidFill>
                          </a:ln>
                        </a:rPr>
                        <a:t>BSCCO</a:t>
                      </a:r>
                    </a:p>
                    <a:p>
                      <a:pPr marL="0" algn="ctr" defTabSz="914400" rtl="0" eaLnBrk="1" fontAlgn="ctr" latinLnBrk="0" hangingPunct="1"/>
                      <a:r>
                        <a:rPr lang="en-US" dirty="0" smtClean="0">
                          <a:ln>
                            <a:solidFill>
                              <a:schemeClr val="bg1"/>
                            </a:solidFill>
                          </a:ln>
                        </a:rPr>
                        <a:t>MgB</a:t>
                      </a:r>
                      <a:r>
                        <a:rPr lang="en-US" baseline="-25000" dirty="0" smtClean="0">
                          <a:ln>
                            <a:solidFill>
                              <a:schemeClr val="bg1"/>
                            </a:solidFill>
                          </a:ln>
                        </a:rPr>
                        <a:t>2</a:t>
                      </a:r>
                      <a:endParaRPr lang="en-GB" sz="1800" u="none" strike="noStrike" kern="1200" dirty="0">
                        <a:ln>
                          <a:solidFill>
                            <a:schemeClr val="bg1"/>
                          </a:solidFill>
                        </a:ln>
                        <a:solidFill>
                          <a:schemeClr val="dk1"/>
                        </a:solidFill>
                        <a:effectLst/>
                        <a:latin typeface="+mn-lt"/>
                        <a:ea typeface="+mn-ea"/>
                        <a:cs typeface="+mn-cs"/>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8541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po 62"/>
          <p:cNvGrpSpPr/>
          <p:nvPr/>
        </p:nvGrpSpPr>
        <p:grpSpPr>
          <a:xfrm>
            <a:off x="0" y="6309320"/>
            <a:ext cx="9144000" cy="527806"/>
            <a:chOff x="0" y="6309320"/>
            <a:chExt cx="9144000" cy="527806"/>
          </a:xfrm>
        </p:grpSpPr>
        <p:sp>
          <p:nvSpPr>
            <p:cNvPr id="64" name="CasellaDiTesto 63"/>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65" name="Immagine 64"/>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66" name="Connettore 1 65"/>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pic>
        <p:nvPicPr>
          <p:cNvPr id="62" name="Immagine 61"/>
          <p:cNvPicPr>
            <a:picLocks noChangeAspect="1"/>
          </p:cNvPicPr>
          <p:nvPr/>
        </p:nvPicPr>
        <p:blipFill rotWithShape="1">
          <a:blip r:embed="rId3">
            <a:extLst>
              <a:ext uri="{28A0092B-C50C-407E-A947-70E740481C1C}">
                <a14:useLocalDpi xmlns:a14="http://schemas.microsoft.com/office/drawing/2010/main" val="0"/>
              </a:ext>
            </a:extLst>
          </a:blip>
          <a:srcRect b="17798"/>
          <a:stretch/>
        </p:blipFill>
        <p:spPr>
          <a:xfrm>
            <a:off x="7746395" y="0"/>
            <a:ext cx="1397606" cy="692695"/>
          </a:xfrm>
          <a:prstGeom prst="rect">
            <a:avLst/>
          </a:prstGeom>
          <a:effectLst>
            <a:reflection blurRad="63500" stA="37000" endPos="72000" dir="5400000" sy="-100000" algn="bl" rotWithShape="0"/>
          </a:effectLst>
        </p:spPr>
      </p:pic>
      <p:grpSp>
        <p:nvGrpSpPr>
          <p:cNvPr id="2" name="Gruppo 1"/>
          <p:cNvGrpSpPr/>
          <p:nvPr/>
        </p:nvGrpSpPr>
        <p:grpSpPr>
          <a:xfrm>
            <a:off x="436232" y="908720"/>
            <a:ext cx="8507477" cy="5142268"/>
            <a:chOff x="436232" y="908720"/>
            <a:chExt cx="8507477" cy="5142268"/>
          </a:xfrm>
        </p:grpSpPr>
        <p:pic>
          <p:nvPicPr>
            <p:cNvPr id="3789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175299">
              <a:off x="2344726" y="172812"/>
              <a:ext cx="4001233" cy="670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ttangolo 47"/>
            <p:cNvSpPr/>
            <p:nvPr/>
          </p:nvSpPr>
          <p:spPr>
            <a:xfrm>
              <a:off x="436232" y="4581128"/>
              <a:ext cx="3566354" cy="923330"/>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a:contourClr>
                  <a:schemeClr val="accent3">
                    <a:tint val="100000"/>
                    <a:shade val="100000"/>
                    <a:satMod val="100000"/>
                    <a:hueMod val="100000"/>
                  </a:schemeClr>
                </a:contourClr>
              </a:sp3d>
            </a:bodyPr>
            <a:lstStyle/>
            <a:p>
              <a:pPr algn="ctr"/>
              <a:r>
                <a:rPr lang="it-IT" sz="5400" b="1" cap="none" spc="0" dirty="0" err="1" smtClean="0">
                  <a:ln/>
                  <a:solidFill>
                    <a:srgbClr val="FF0000"/>
                  </a:solidFill>
                  <a:effectLst/>
                </a:rPr>
                <a:t>Research</a:t>
              </a:r>
              <a:endParaRPr lang="it-IT" sz="5400" b="1" cap="none" spc="0" dirty="0">
                <a:ln/>
                <a:solidFill>
                  <a:srgbClr val="FF0000"/>
                </a:solidFill>
                <a:effectLst/>
              </a:endParaRPr>
            </a:p>
          </p:txBody>
        </p:sp>
        <p:sp>
          <p:nvSpPr>
            <p:cNvPr id="47" name="Rettangolo 46"/>
            <p:cNvSpPr/>
            <p:nvPr/>
          </p:nvSpPr>
          <p:spPr>
            <a:xfrm>
              <a:off x="4726410" y="908720"/>
              <a:ext cx="4217299" cy="769441"/>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100000" b="100000"/>
              </a:path>
              <a:tileRect t="-100000" r="-100000"/>
            </a:gradFill>
            <a:ln>
              <a:solidFill>
                <a:schemeClr val="bg1"/>
              </a:solidFill>
            </a:ln>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it-IT" sz="4400" b="1" cap="none" spc="0" dirty="0" smtClean="0">
                  <a:ln/>
                  <a:solidFill>
                    <a:schemeClr val="bg1"/>
                  </a:solidFill>
                  <a:effectLst/>
                </a:rPr>
                <a:t>Applications</a:t>
              </a:r>
              <a:endParaRPr lang="it-IT" sz="4400" b="1" cap="none" spc="0" dirty="0">
                <a:ln/>
                <a:solidFill>
                  <a:schemeClr val="bg1"/>
                </a:solidFill>
                <a:effectLst/>
              </a:endParaRPr>
            </a:p>
          </p:txBody>
        </p:sp>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4533" y="1772816"/>
              <a:ext cx="1601765" cy="119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2322" y="4694522"/>
              <a:ext cx="1533813" cy="135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9782" y="1704581"/>
              <a:ext cx="1215579" cy="121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75465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0" y="6309320"/>
            <a:ext cx="9144000" cy="527806"/>
            <a:chOff x="0" y="6309320"/>
            <a:chExt cx="9144000" cy="527806"/>
          </a:xfrm>
        </p:grpSpPr>
        <p:sp>
          <p:nvSpPr>
            <p:cNvPr id="11" name="CasellaDiTesto 10"/>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12" name="Immagine 11"/>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3" name="Connettore 1 12"/>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pic>
        <p:nvPicPr>
          <p:cNvPr id="2" name="Immagine 1" descr="http://www.chemistryviews.org/common/images/thumbnails/source/132e4866d99.gif"/>
          <p:cNvPicPr/>
          <p:nvPr/>
        </p:nvPicPr>
        <p:blipFill>
          <a:blip r:embed="rId3">
            <a:extLst>
              <a:ext uri="{28A0092B-C50C-407E-A947-70E740481C1C}">
                <a14:useLocalDpi xmlns:a14="http://schemas.microsoft.com/office/drawing/2010/main" val="0"/>
              </a:ext>
            </a:extLst>
          </a:blip>
          <a:srcRect/>
          <a:stretch>
            <a:fillRect/>
          </a:stretch>
        </p:blipFill>
        <p:spPr bwMode="auto">
          <a:xfrm>
            <a:off x="571725" y="407270"/>
            <a:ext cx="1479996" cy="1222018"/>
          </a:xfrm>
          <a:prstGeom prst="rect">
            <a:avLst/>
          </a:prstGeom>
          <a:noFill/>
          <a:ln>
            <a:noFill/>
          </a:ln>
        </p:spPr>
      </p:pic>
      <p:sp>
        <p:nvSpPr>
          <p:cNvPr id="4" name="Rettangolo 3"/>
          <p:cNvSpPr/>
          <p:nvPr/>
        </p:nvSpPr>
        <p:spPr>
          <a:xfrm>
            <a:off x="561543" y="1656096"/>
            <a:ext cx="7848872" cy="1015663"/>
          </a:xfrm>
          <a:prstGeom prst="rect">
            <a:avLst/>
          </a:prstGeom>
          <a:solidFill>
            <a:schemeClr val="bg1"/>
          </a:solidFill>
          <a:ln>
            <a:solidFill>
              <a:schemeClr val="tx1"/>
            </a:solidFill>
          </a:ln>
        </p:spPr>
        <p:txBody>
          <a:bodyPr wrap="square">
            <a:spAutoFit/>
          </a:bodyPr>
          <a:lstStyle/>
          <a:p>
            <a:r>
              <a:rPr lang="en-GB" sz="2000" b="1" i="1" dirty="0"/>
              <a:t>Substitution of Critical Raw Materials: Synthesis, Characterization and Processing of New Advanced Materials</a:t>
            </a:r>
            <a:r>
              <a:rPr lang="en-GB" sz="2000" dirty="0"/>
              <a:t> </a:t>
            </a:r>
            <a:r>
              <a:rPr lang="en-GB" sz="2000" b="1" i="1" dirty="0"/>
              <a:t>in optoelectronic and magnetic devices.</a:t>
            </a:r>
            <a:endParaRPr lang="en-US" sz="2000" dirty="0"/>
          </a:p>
        </p:txBody>
      </p:sp>
      <p:graphicFrame>
        <p:nvGraphicFramePr>
          <p:cNvPr id="5" name="Tabella 4"/>
          <p:cNvGraphicFramePr>
            <a:graphicFrameLocks noGrp="1"/>
          </p:cNvGraphicFramePr>
          <p:nvPr>
            <p:extLst>
              <p:ext uri="{D42A27DB-BD31-4B8C-83A1-F6EECF244321}">
                <p14:modId xmlns:p14="http://schemas.microsoft.com/office/powerpoint/2010/main" val="3182936375"/>
              </p:ext>
            </p:extLst>
          </p:nvPr>
        </p:nvGraphicFramePr>
        <p:xfrm>
          <a:off x="755576" y="2708920"/>
          <a:ext cx="6552728" cy="3483846"/>
        </p:xfrm>
        <a:graphic>
          <a:graphicData uri="http://schemas.openxmlformats.org/drawingml/2006/table">
            <a:tbl>
              <a:tblPr firstRow="1" firstCol="1" lastRow="1" lastCol="1" bandRow="1" bandCol="1">
                <a:tableStyleId>{7DF18680-E054-41AD-8BC1-D1AEF772440D}</a:tableStyleId>
              </a:tblPr>
              <a:tblGrid>
                <a:gridCol w="6552728"/>
              </a:tblGrid>
              <a:tr h="3483846">
                <a:tc>
                  <a:txBody>
                    <a:bodyPr/>
                    <a:lstStyle/>
                    <a:p>
                      <a:pPr>
                        <a:lnSpc>
                          <a:spcPct val="115000"/>
                        </a:lnSpc>
                        <a:spcAft>
                          <a:spcPts val="0"/>
                        </a:spcAft>
                      </a:pPr>
                      <a:r>
                        <a:rPr lang="en-US" sz="1200" dirty="0">
                          <a:effectLst/>
                        </a:rPr>
                        <a:t> </a:t>
                      </a:r>
                    </a:p>
                    <a:p>
                      <a:pPr marL="342900" lvl="0" indent="-342900">
                        <a:lnSpc>
                          <a:spcPct val="115000"/>
                        </a:lnSpc>
                        <a:spcAft>
                          <a:spcPts val="0"/>
                        </a:spcAft>
                        <a:buFont typeface="Arial"/>
                        <a:buChar char="-"/>
                      </a:pPr>
                      <a:r>
                        <a:rPr lang="en-US" sz="1600" dirty="0">
                          <a:effectLst/>
                        </a:rPr>
                        <a:t>Transparent conductive layers </a:t>
                      </a:r>
                    </a:p>
                    <a:p>
                      <a:pPr marL="342900" lvl="0" indent="-342900">
                        <a:lnSpc>
                          <a:spcPct val="115000"/>
                        </a:lnSpc>
                        <a:spcAft>
                          <a:spcPts val="0"/>
                        </a:spcAft>
                        <a:buFont typeface="Arial"/>
                        <a:buChar char="-"/>
                      </a:pPr>
                      <a:r>
                        <a:rPr lang="en-US" sz="1600" dirty="0">
                          <a:effectLst/>
                        </a:rPr>
                        <a:t>Rechargeable batteries,</a:t>
                      </a:r>
                    </a:p>
                    <a:p>
                      <a:pPr marL="342900" lvl="0" indent="-342900">
                        <a:lnSpc>
                          <a:spcPct val="115000"/>
                        </a:lnSpc>
                        <a:spcAft>
                          <a:spcPts val="0"/>
                        </a:spcAft>
                        <a:buFont typeface="Arial"/>
                        <a:buChar char="-"/>
                      </a:pPr>
                      <a:r>
                        <a:rPr lang="en-US" sz="1600" dirty="0">
                          <a:effectLst/>
                        </a:rPr>
                        <a:t>Phosphors for LED applications, Scintillators, Displays</a:t>
                      </a:r>
                    </a:p>
                    <a:p>
                      <a:pPr marL="342900" lvl="0" indent="-342900">
                        <a:lnSpc>
                          <a:spcPct val="115000"/>
                        </a:lnSpc>
                        <a:spcAft>
                          <a:spcPts val="0"/>
                        </a:spcAft>
                        <a:buFont typeface="Arial"/>
                        <a:buChar char="-"/>
                      </a:pPr>
                      <a:r>
                        <a:rPr lang="en-US" sz="1600" dirty="0">
                          <a:effectLst/>
                        </a:rPr>
                        <a:t>OLEDs</a:t>
                      </a:r>
                    </a:p>
                    <a:p>
                      <a:pPr marL="342900" lvl="0" indent="-342900">
                        <a:lnSpc>
                          <a:spcPct val="115000"/>
                        </a:lnSpc>
                        <a:spcAft>
                          <a:spcPts val="0"/>
                        </a:spcAft>
                        <a:buFont typeface="Arial"/>
                        <a:buChar char="-"/>
                      </a:pPr>
                      <a:r>
                        <a:rPr lang="en-US" sz="1600" dirty="0">
                          <a:effectLst/>
                        </a:rPr>
                        <a:t>Catalysis</a:t>
                      </a:r>
                    </a:p>
                    <a:p>
                      <a:pPr marL="342900" lvl="0" indent="-342900">
                        <a:lnSpc>
                          <a:spcPct val="115000"/>
                        </a:lnSpc>
                        <a:spcAft>
                          <a:spcPts val="0"/>
                        </a:spcAft>
                        <a:buFont typeface="Arial"/>
                        <a:buChar char="-"/>
                      </a:pPr>
                      <a:r>
                        <a:rPr lang="en-US" sz="1600" dirty="0">
                          <a:effectLst/>
                        </a:rPr>
                        <a:t>Photovoltaics</a:t>
                      </a:r>
                    </a:p>
                    <a:p>
                      <a:pPr marL="342900" lvl="0" indent="-342900">
                        <a:lnSpc>
                          <a:spcPct val="115000"/>
                        </a:lnSpc>
                        <a:spcAft>
                          <a:spcPts val="0"/>
                        </a:spcAft>
                        <a:buFont typeface="Arial"/>
                        <a:buChar char="-"/>
                      </a:pPr>
                      <a:r>
                        <a:rPr lang="en-US" sz="1600" dirty="0">
                          <a:effectLst/>
                        </a:rPr>
                        <a:t>Smart windows,</a:t>
                      </a:r>
                    </a:p>
                    <a:p>
                      <a:pPr marL="342900" lvl="0" indent="-342900">
                        <a:lnSpc>
                          <a:spcPct val="115000"/>
                        </a:lnSpc>
                        <a:spcAft>
                          <a:spcPts val="0"/>
                        </a:spcAft>
                        <a:buFont typeface="Arial"/>
                        <a:buChar char="-"/>
                      </a:pPr>
                      <a:r>
                        <a:rPr lang="en-US" sz="1600" dirty="0">
                          <a:effectLst/>
                        </a:rPr>
                        <a:t>Exchange-coupled nanocomposite magnets with less or no REEs</a:t>
                      </a:r>
                    </a:p>
                    <a:p>
                      <a:pPr marL="342900" lvl="0" indent="-342900">
                        <a:lnSpc>
                          <a:spcPct val="115000"/>
                        </a:lnSpc>
                        <a:spcAft>
                          <a:spcPts val="0"/>
                        </a:spcAft>
                        <a:buFont typeface="Arial"/>
                        <a:buChar char="-"/>
                      </a:pPr>
                      <a:r>
                        <a:rPr lang="en-US" sz="1600" dirty="0">
                          <a:effectLst/>
                        </a:rPr>
                        <a:t>New RE-free highly anisotropic magnetic materials</a:t>
                      </a:r>
                    </a:p>
                    <a:p>
                      <a:pPr marL="342900" lvl="0" indent="-342900">
                        <a:lnSpc>
                          <a:spcPct val="115000"/>
                        </a:lnSpc>
                        <a:spcAft>
                          <a:spcPts val="0"/>
                        </a:spcAft>
                        <a:buFont typeface="Arial"/>
                        <a:buChar char="-"/>
                      </a:pPr>
                      <a:r>
                        <a:rPr lang="en-US" sz="1600" dirty="0">
                          <a:effectLst/>
                        </a:rPr>
                        <a:t>New and energy efficient motors and generator technologies which do not depend on permanent magnets</a:t>
                      </a:r>
                    </a:p>
                    <a:p>
                      <a:pPr>
                        <a:lnSpc>
                          <a:spcPct val="115000"/>
                        </a:lnSpc>
                        <a:spcAft>
                          <a:spcPts val="0"/>
                        </a:spcAft>
                      </a:pPr>
                      <a:r>
                        <a:rPr lang="en-US" sz="1000" dirty="0">
                          <a:effectLst/>
                        </a:rPr>
                        <a:t> </a:t>
                      </a:r>
                      <a:endParaRPr lang="en-US" sz="1000" dirty="0">
                        <a:effectLst/>
                        <a:latin typeface="Arial"/>
                        <a:ea typeface="Times New Roman"/>
                      </a:endParaRPr>
                    </a:p>
                  </a:txBody>
                  <a:tcPr marL="68580" marR="68580" marT="0" marB="0"/>
                </a:tc>
              </a:tr>
            </a:tbl>
          </a:graphicData>
        </a:graphic>
      </p:graphicFrame>
      <p:sp>
        <p:nvSpPr>
          <p:cNvPr id="7" name="CasellaDiTesto 6"/>
          <p:cNvSpPr txBox="1"/>
          <p:nvPr/>
        </p:nvSpPr>
        <p:spPr>
          <a:xfrm>
            <a:off x="2112969" y="504622"/>
            <a:ext cx="5051319" cy="461665"/>
          </a:xfrm>
          <a:prstGeom prst="rect">
            <a:avLst/>
          </a:prstGeom>
          <a:solidFill>
            <a:schemeClr val="bg1"/>
          </a:solidFill>
        </p:spPr>
        <p:txBody>
          <a:bodyPr wrap="none" rtlCol="0">
            <a:spAutoFit/>
          </a:bodyPr>
          <a:lstStyle/>
          <a:p>
            <a:r>
              <a:rPr lang="it-IT" sz="2400" b="1" u="sng" dirty="0" smtClean="0"/>
              <a:t>Spring Conference: Lille, 2-6 </a:t>
            </a:r>
            <a:r>
              <a:rPr lang="it-IT" sz="2400" b="1" u="sng" dirty="0" err="1" smtClean="0"/>
              <a:t>May</a:t>
            </a:r>
            <a:r>
              <a:rPr lang="it-IT" sz="2400" b="1" u="sng" dirty="0" smtClean="0"/>
              <a:t> 2016</a:t>
            </a:r>
            <a:endParaRPr lang="en-US" sz="2400" b="1" u="sng" dirty="0"/>
          </a:p>
        </p:txBody>
      </p:sp>
      <p:sp>
        <p:nvSpPr>
          <p:cNvPr id="8" name="CasellaDiTesto 7"/>
          <p:cNvSpPr txBox="1"/>
          <p:nvPr/>
        </p:nvSpPr>
        <p:spPr>
          <a:xfrm>
            <a:off x="2112969" y="1072871"/>
            <a:ext cx="1929759" cy="461665"/>
          </a:xfrm>
          <a:prstGeom prst="rect">
            <a:avLst/>
          </a:prstGeom>
          <a:noFill/>
        </p:spPr>
        <p:txBody>
          <a:bodyPr wrap="none" rtlCol="0">
            <a:spAutoFit/>
          </a:bodyPr>
          <a:lstStyle/>
          <a:p>
            <a:r>
              <a:rPr lang="it-IT" sz="2400" u="sng" dirty="0" smtClean="0"/>
              <a:t>Symposium E:</a:t>
            </a:r>
            <a:endParaRPr lang="en-US" sz="2400" u="sng" dirty="0"/>
          </a:p>
        </p:txBody>
      </p:sp>
      <p:pic>
        <p:nvPicPr>
          <p:cNvPr id="9" name="Immagine 8"/>
          <p:cNvPicPr>
            <a:picLocks noChangeAspect="1"/>
          </p:cNvPicPr>
          <p:nvPr/>
        </p:nvPicPr>
        <p:blipFill rotWithShape="1">
          <a:blip r:embed="rId4">
            <a:extLst>
              <a:ext uri="{28A0092B-C50C-407E-A947-70E740481C1C}">
                <a14:useLocalDpi xmlns:a14="http://schemas.microsoft.com/office/drawing/2010/main" val="0"/>
              </a:ext>
            </a:extLst>
          </a:blip>
          <a:srcRect b="17798"/>
          <a:stretch/>
        </p:blipFill>
        <p:spPr>
          <a:xfrm>
            <a:off x="7239887" y="509087"/>
            <a:ext cx="1865026" cy="924362"/>
          </a:xfrm>
          <a:prstGeom prst="rect">
            <a:avLst/>
          </a:prstGeom>
          <a:effectLst>
            <a:reflection blurRad="63500" stA="37000" endPos="72000" dir="5400000" sy="-100000" algn="bl" rotWithShape="0"/>
          </a:effectLst>
        </p:spPr>
      </p:pic>
    </p:spTree>
    <p:extLst>
      <p:ext uri="{BB962C8B-B14F-4D97-AF65-F5344CB8AC3E}">
        <p14:creationId xmlns:p14="http://schemas.microsoft.com/office/powerpoint/2010/main" val="21175388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920921333"/>
              </p:ext>
            </p:extLst>
          </p:nvPr>
        </p:nvGraphicFramePr>
        <p:xfrm>
          <a:off x="467544" y="908720"/>
          <a:ext cx="6219825" cy="1706880"/>
        </p:xfrm>
        <a:graphic>
          <a:graphicData uri="http://schemas.openxmlformats.org/drawingml/2006/table">
            <a:tbl>
              <a:tblPr>
                <a:tableStyleId>{5C22544A-7EE6-4342-B048-85BDC9FD1C3A}</a:tableStyleId>
              </a:tblPr>
              <a:tblGrid>
                <a:gridCol w="3177257"/>
                <a:gridCol w="3042568"/>
              </a:tblGrid>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050" b="0" i="0" u="none" strike="noStrike" cap="none" normalizeH="0" baseline="0" dirty="0" smtClean="0">
                          <a:ln>
                            <a:noFill/>
                          </a:ln>
                          <a:solidFill>
                            <a:schemeClr val="tx1"/>
                          </a:solidFill>
                          <a:effectLst/>
                          <a:latin typeface="Arial" pitchFamily="34" charset="0"/>
                          <a:cs typeface="Arial" pitchFamily="34" charset="0"/>
                        </a:rPr>
                        <a:t>Chairman</a:t>
                      </a:r>
                    </a:p>
                    <a:p>
                      <a:pPr marL="0" marR="0" lvl="0" indent="0" algn="just" defTabSz="914400" rtl="0" eaLnBrk="0" fontAlgn="base" latinLnBrk="0" hangingPunct="0">
                        <a:lnSpc>
                          <a:spcPct val="100000"/>
                        </a:lnSpc>
                        <a:spcBef>
                          <a:spcPct val="0"/>
                        </a:spcBef>
                        <a:spcAft>
                          <a:spcPct val="0"/>
                        </a:spcAft>
                        <a:buClrTx/>
                        <a:buSzTx/>
                        <a:buFontTx/>
                        <a:buNone/>
                        <a:tabLst/>
                      </a:pPr>
                      <a:r>
                        <a:rPr lang="it-IT" sz="1600" kern="1200" dirty="0" smtClean="0">
                          <a:solidFill>
                            <a:schemeClr val="dk1"/>
                          </a:solidFill>
                          <a:effectLst/>
                          <a:latin typeface="+mn-lt"/>
                          <a:ea typeface="+mn-ea"/>
                          <a:cs typeface="+mn-cs"/>
                        </a:rPr>
                        <a:t>Pier Carlo Ricci</a:t>
                      </a: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it-IT"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Dipartimento di Fisica, Università di Cagliari</a:t>
                      </a:r>
                      <a:endParaRPr kumimoji="0" lang="it-IT" sz="800" b="0" i="0" u="none" strike="noStrike" cap="none" normalizeH="0" baseline="0" dirty="0" smtClean="0">
                        <a:ln>
                          <a:noFill/>
                        </a:ln>
                        <a:solidFill>
                          <a:schemeClr val="tx1"/>
                        </a:solidFill>
                        <a:effectLst/>
                        <a:latin typeface="Arial" pitchFamily="34" charset="0"/>
                        <a:cs typeface="Arial" pitchFamily="34" charset="0"/>
                      </a:endParaRPr>
                    </a:p>
                    <a:p>
                      <a:pPr>
                        <a:lnSpc>
                          <a:spcPct val="150000"/>
                        </a:lnSpc>
                        <a:spcAft>
                          <a:spcPts val="0"/>
                        </a:spcAft>
                      </a:pPr>
                      <a:endParaRPr lang="it-IT" sz="1200" dirty="0">
                        <a:effectLst/>
                      </a:endParaRPr>
                    </a:p>
                  </a:txBody>
                  <a:tcPr marL="44450" marR="44450" marT="0" marB="0"/>
                </a:tc>
                <a:tc>
                  <a:txBody>
                    <a:bodyPr/>
                    <a:lstStyle/>
                    <a:p>
                      <a:pPr>
                        <a:lnSpc>
                          <a:spcPct val="150000"/>
                        </a:lnSpc>
                        <a:spcAft>
                          <a:spcPts val="0"/>
                        </a:spcAft>
                      </a:pPr>
                      <a:r>
                        <a:rPr lang="it-IT" sz="1600" dirty="0" smtClean="0">
                          <a:effectLst/>
                        </a:rPr>
                        <a:t>José A. De Toro</a:t>
                      </a:r>
                    </a:p>
                    <a:p>
                      <a:pPr>
                        <a:spcAft>
                          <a:spcPts val="0"/>
                        </a:spcAft>
                      </a:pPr>
                      <a:r>
                        <a:rPr lang="it-IT" sz="1200" dirty="0" err="1" smtClean="0">
                          <a:effectLst/>
                        </a:rPr>
                        <a:t>Departamento</a:t>
                      </a:r>
                      <a:r>
                        <a:rPr lang="it-IT" sz="1200" dirty="0" smtClean="0">
                          <a:effectLst/>
                        </a:rPr>
                        <a:t> de </a:t>
                      </a:r>
                      <a:r>
                        <a:rPr lang="it-IT" sz="1200" dirty="0" err="1" smtClean="0">
                          <a:effectLst/>
                        </a:rPr>
                        <a:t>Física</a:t>
                      </a:r>
                      <a:r>
                        <a:rPr lang="it-IT" sz="1200" dirty="0" smtClean="0">
                          <a:effectLst/>
                        </a:rPr>
                        <a:t> </a:t>
                      </a:r>
                      <a:r>
                        <a:rPr lang="it-IT" sz="1200" dirty="0" err="1" smtClean="0">
                          <a:effectLst/>
                        </a:rPr>
                        <a:t>Aplicada</a:t>
                      </a:r>
                      <a:r>
                        <a:rPr lang="it-IT" sz="1200" dirty="0" smtClean="0">
                          <a:effectLst/>
                        </a:rPr>
                        <a:t> &amp; IRICA, </a:t>
                      </a:r>
                      <a:r>
                        <a:rPr lang="it-IT" sz="1200" dirty="0" err="1" smtClean="0">
                          <a:effectLst/>
                        </a:rPr>
                        <a:t>Universidad</a:t>
                      </a:r>
                      <a:r>
                        <a:rPr lang="it-IT" sz="1200" dirty="0" smtClean="0">
                          <a:effectLst/>
                        </a:rPr>
                        <a:t> de </a:t>
                      </a:r>
                      <a:r>
                        <a:rPr lang="it-IT" sz="1200" dirty="0" err="1" smtClean="0">
                          <a:effectLst/>
                        </a:rPr>
                        <a:t>Castilla</a:t>
                      </a:r>
                      <a:r>
                        <a:rPr lang="it-IT" sz="1200" dirty="0" smtClean="0">
                          <a:effectLst/>
                        </a:rPr>
                        <a:t>-La </a:t>
                      </a:r>
                      <a:r>
                        <a:rPr lang="it-IT" sz="1200" dirty="0" err="1" smtClean="0">
                          <a:effectLst/>
                        </a:rPr>
                        <a:t>Mancha</a:t>
                      </a:r>
                      <a:r>
                        <a:rPr lang="it-IT" sz="1200" dirty="0" smtClean="0">
                          <a:effectLst/>
                        </a:rPr>
                        <a:t> (UCLM)</a:t>
                      </a:r>
                    </a:p>
                    <a:p>
                      <a:pPr>
                        <a:lnSpc>
                          <a:spcPct val="150000"/>
                        </a:lnSpc>
                        <a:spcAft>
                          <a:spcPts val="0"/>
                        </a:spcAft>
                      </a:pPr>
                      <a:endParaRPr lang="it-IT" sz="1200" dirty="0">
                        <a:effectLst/>
                        <a:latin typeface="Times"/>
                        <a:ea typeface="Times"/>
                        <a:cs typeface="Times New Roman"/>
                      </a:endParaRPr>
                    </a:p>
                  </a:txBody>
                  <a:tcPr marL="44450" marR="44450" marT="0" marB="0"/>
                </a:tc>
              </a:tr>
              <a:tr h="0">
                <a:tc>
                  <a:txBody>
                    <a:bodyPr/>
                    <a:lstStyle/>
                    <a:p>
                      <a:pPr>
                        <a:spcAft>
                          <a:spcPts val="0"/>
                        </a:spcAft>
                      </a:pPr>
                      <a:r>
                        <a:rPr lang="it-IT" sz="1600" kern="1200" dirty="0" smtClean="0">
                          <a:solidFill>
                            <a:schemeClr val="dk1"/>
                          </a:solidFill>
                          <a:effectLst/>
                          <a:latin typeface="+mn-lt"/>
                          <a:ea typeface="+mn-ea"/>
                          <a:cs typeface="+mn-cs"/>
                        </a:rPr>
                        <a:t>Valentina </a:t>
                      </a:r>
                      <a:r>
                        <a:rPr lang="it-IT" sz="1600" kern="1200" dirty="0" err="1" smtClean="0">
                          <a:solidFill>
                            <a:schemeClr val="dk1"/>
                          </a:solidFill>
                          <a:effectLst/>
                          <a:latin typeface="+mn-lt"/>
                          <a:ea typeface="+mn-ea"/>
                          <a:cs typeface="+mn-cs"/>
                        </a:rPr>
                        <a:t>Ivanova</a:t>
                      </a:r>
                      <a:endParaRPr lang="it-IT" sz="1600" kern="1200" dirty="0" smtClean="0">
                        <a:solidFill>
                          <a:schemeClr val="dk1"/>
                        </a:solidFill>
                        <a:effectLst/>
                        <a:latin typeface="+mn-lt"/>
                        <a:ea typeface="+mn-ea"/>
                        <a:cs typeface="+mn-cs"/>
                      </a:endParaRPr>
                    </a:p>
                    <a:p>
                      <a:pPr>
                        <a:spcAft>
                          <a:spcPts val="0"/>
                        </a:spcAft>
                      </a:pPr>
                      <a:r>
                        <a:rPr lang="it-IT" sz="1200" dirty="0" smtClean="0">
                          <a:effectLst/>
                        </a:rPr>
                        <a:t>CEA </a:t>
                      </a:r>
                      <a:r>
                        <a:rPr lang="it-IT" sz="1200" dirty="0" err="1" smtClean="0">
                          <a:effectLst/>
                        </a:rPr>
                        <a:t>Tech</a:t>
                      </a:r>
                      <a:r>
                        <a:rPr lang="it-IT" sz="1200" dirty="0" smtClean="0">
                          <a:effectLst/>
                        </a:rPr>
                        <a:t>,</a:t>
                      </a:r>
                      <a:r>
                        <a:rPr lang="it-IT" sz="1200" baseline="0" dirty="0" smtClean="0">
                          <a:effectLst/>
                        </a:rPr>
                        <a:t> France</a:t>
                      </a:r>
                      <a:endParaRPr lang="it-IT" sz="1200" dirty="0" smtClean="0">
                        <a:effectLst/>
                      </a:endParaRPr>
                    </a:p>
                    <a:p>
                      <a:pPr>
                        <a:lnSpc>
                          <a:spcPct val="150000"/>
                        </a:lnSpc>
                        <a:spcAft>
                          <a:spcPts val="0"/>
                        </a:spcAft>
                      </a:pPr>
                      <a:endParaRPr lang="it-IT" sz="1200" dirty="0">
                        <a:effectLst/>
                      </a:endParaRPr>
                    </a:p>
                  </a:txBody>
                  <a:tcPr marL="44450" marR="44450" marT="0" marB="0"/>
                </a:tc>
                <a:tc>
                  <a:txBody>
                    <a:bodyPr/>
                    <a:lstStyle/>
                    <a:p>
                      <a:pPr>
                        <a:spcAft>
                          <a:spcPts val="0"/>
                        </a:spcAft>
                      </a:pPr>
                      <a:r>
                        <a:rPr lang="it-IT" sz="1600" kern="1200" dirty="0" smtClean="0">
                          <a:solidFill>
                            <a:schemeClr val="dk1"/>
                          </a:solidFill>
                          <a:effectLst/>
                          <a:latin typeface="+mn-lt"/>
                          <a:ea typeface="+mn-ea"/>
                          <a:cs typeface="+mn-cs"/>
                        </a:rPr>
                        <a:t>Maria Luisa Grilli</a:t>
                      </a:r>
                    </a:p>
                    <a:p>
                      <a:pPr>
                        <a:spcAft>
                          <a:spcPts val="0"/>
                        </a:spcAft>
                      </a:pPr>
                      <a:r>
                        <a:rPr lang="en-GB" sz="1200" dirty="0" smtClean="0">
                          <a:effectLst/>
                        </a:rPr>
                        <a:t>ENEA, </a:t>
                      </a:r>
                      <a:r>
                        <a:rPr lang="en-GB" sz="1200" dirty="0" err="1" smtClean="0">
                          <a:effectLst/>
                        </a:rPr>
                        <a:t>Casaccia</a:t>
                      </a:r>
                      <a:r>
                        <a:rPr lang="en-GB" sz="1200" dirty="0" smtClean="0">
                          <a:effectLst/>
                        </a:rPr>
                        <a:t>, Unit of Materials Technology, Optical Coatings Laboratory</a:t>
                      </a:r>
                      <a:endParaRPr lang="it-IT" sz="1200" dirty="0">
                        <a:effectLst/>
                        <a:latin typeface="Times"/>
                        <a:ea typeface="Times"/>
                        <a:cs typeface="Times New Roman"/>
                      </a:endParaRPr>
                    </a:p>
                  </a:txBody>
                  <a:tcPr marL="44450" marR="44450" marT="0" marB="0"/>
                </a:tc>
              </a:tr>
            </a:tbl>
          </a:graphicData>
        </a:graphic>
      </p:graphicFrame>
      <p:sp>
        <p:nvSpPr>
          <p:cNvPr id="4" name="Rettangolo 3"/>
          <p:cNvSpPr/>
          <p:nvPr/>
        </p:nvSpPr>
        <p:spPr>
          <a:xfrm>
            <a:off x="611560" y="3861048"/>
            <a:ext cx="5112568" cy="2308324"/>
          </a:xfrm>
          <a:prstGeom prst="rect">
            <a:avLst/>
          </a:prstGeom>
          <a:gradFill flip="none" rotWithShape="1">
            <a:gsLst>
              <a:gs pos="0">
                <a:schemeClr val="accent1">
                  <a:tint val="66000"/>
                  <a:satMod val="160000"/>
                  <a:alpha val="19000"/>
                </a:schemeClr>
              </a:gs>
              <a:gs pos="50000">
                <a:schemeClr val="accent1">
                  <a:tint val="44500"/>
                  <a:satMod val="160000"/>
                  <a:alpha val="28000"/>
                </a:schemeClr>
              </a:gs>
              <a:gs pos="100000">
                <a:schemeClr val="accent1">
                  <a:tint val="23500"/>
                  <a:satMod val="160000"/>
                  <a:alpha val="18000"/>
                </a:schemeClr>
              </a:gs>
            </a:gsLst>
            <a:path path="circle">
              <a:fillToRect r="100000" b="100000"/>
            </a:path>
            <a:tileRect l="-100000" t="-100000"/>
          </a:gradFill>
          <a:ln>
            <a:solidFill>
              <a:schemeClr val="tx1"/>
            </a:solidFill>
          </a:ln>
        </p:spPr>
        <p:txBody>
          <a:bodyPr wrap="square" numCol="2">
            <a:spAutoFit/>
          </a:bodyPr>
          <a:lstStyle/>
          <a:p>
            <a:r>
              <a:rPr lang="en-GB" sz="1600" dirty="0"/>
              <a:t>E. </a:t>
            </a:r>
            <a:r>
              <a:rPr lang="en-GB" sz="1600" dirty="0" err="1"/>
              <a:t>Bouyer</a:t>
            </a:r>
            <a:r>
              <a:rPr lang="en-GB" sz="1600" dirty="0"/>
              <a:t> (France)</a:t>
            </a:r>
            <a:endParaRPr lang="it-IT" sz="1600" dirty="0"/>
          </a:p>
          <a:p>
            <a:r>
              <a:rPr lang="en-GB" sz="1600" dirty="0"/>
              <a:t>C. M. </a:t>
            </a:r>
            <a:r>
              <a:rPr lang="en-GB" sz="1600" dirty="0" err="1"/>
              <a:t>Carbonaro</a:t>
            </a:r>
            <a:r>
              <a:rPr lang="en-GB" sz="1600" dirty="0"/>
              <a:t> (Italy)</a:t>
            </a:r>
            <a:endParaRPr lang="it-IT" sz="1600" dirty="0"/>
          </a:p>
          <a:p>
            <a:r>
              <a:rPr lang="en-GB" sz="1600" dirty="0"/>
              <a:t>D. </a:t>
            </a:r>
            <a:r>
              <a:rPr lang="en-GB" sz="1600" dirty="0" err="1"/>
              <a:t>Chiriu</a:t>
            </a:r>
            <a:r>
              <a:rPr lang="en-GB" sz="1600" dirty="0"/>
              <a:t> (Italy)</a:t>
            </a:r>
            <a:endParaRPr lang="it-IT" sz="1600" dirty="0"/>
          </a:p>
          <a:p>
            <a:r>
              <a:rPr lang="en-GB" sz="1600" dirty="0"/>
              <a:t>R. </a:t>
            </a:r>
            <a:r>
              <a:rPr lang="en-GB" sz="1600" dirty="0" err="1"/>
              <a:t>Cipollone</a:t>
            </a:r>
            <a:r>
              <a:rPr lang="en-GB" sz="1600" dirty="0"/>
              <a:t> (Italy)</a:t>
            </a:r>
            <a:endParaRPr lang="it-IT" sz="1600" dirty="0"/>
          </a:p>
          <a:p>
            <a:r>
              <a:rPr lang="en-GB" sz="1600" dirty="0"/>
              <a:t>J. M. </a:t>
            </a:r>
            <a:r>
              <a:rPr lang="en-GB" sz="1600" dirty="0" err="1"/>
              <a:t>Colino</a:t>
            </a:r>
            <a:r>
              <a:rPr lang="en-GB" sz="1600" dirty="0"/>
              <a:t> (Spain)</a:t>
            </a:r>
            <a:endParaRPr lang="it-IT" sz="1600" dirty="0"/>
          </a:p>
          <a:p>
            <a:r>
              <a:rPr lang="en-GB" sz="1600" dirty="0"/>
              <a:t>S. Cuesta (Spain)</a:t>
            </a:r>
            <a:endParaRPr lang="it-IT" sz="1600" dirty="0"/>
          </a:p>
          <a:p>
            <a:r>
              <a:rPr lang="en-GB" sz="1600" dirty="0"/>
              <a:t>M. </a:t>
            </a:r>
            <a:r>
              <a:rPr lang="en-GB" sz="1600" dirty="0" err="1"/>
              <a:t>Hillenkamp</a:t>
            </a:r>
            <a:r>
              <a:rPr lang="en-GB" sz="1600" dirty="0"/>
              <a:t> (France)</a:t>
            </a:r>
            <a:endParaRPr lang="it-IT" sz="1600" dirty="0"/>
          </a:p>
          <a:p>
            <a:r>
              <a:rPr lang="en-GB" sz="1600" dirty="0" smtClean="0"/>
              <a:t>Y</a:t>
            </a:r>
            <a:r>
              <a:rPr lang="en-GB" sz="1600" dirty="0"/>
              <a:t>. </a:t>
            </a:r>
            <a:r>
              <a:rPr lang="en-GB" sz="1600" dirty="0" err="1"/>
              <a:t>Huttel</a:t>
            </a:r>
            <a:r>
              <a:rPr lang="en-GB" sz="1600" dirty="0"/>
              <a:t> (Spain)</a:t>
            </a:r>
            <a:endParaRPr lang="it-IT" sz="1600" dirty="0"/>
          </a:p>
          <a:p>
            <a:r>
              <a:rPr lang="en-GB" sz="1600" dirty="0"/>
              <a:t>N. </a:t>
            </a:r>
            <a:r>
              <a:rPr lang="en-GB" sz="1600" dirty="0" err="1"/>
              <a:t>Laidani</a:t>
            </a:r>
            <a:r>
              <a:rPr lang="en-GB" sz="1600" dirty="0"/>
              <a:t> (Italy)</a:t>
            </a:r>
            <a:endParaRPr lang="it-IT" sz="1600" dirty="0"/>
          </a:p>
          <a:p>
            <a:r>
              <a:rPr lang="en-GB" sz="1600" dirty="0"/>
              <a:t>R. </a:t>
            </a:r>
            <a:r>
              <a:rPr lang="en-GB" sz="1600" dirty="0" err="1"/>
              <a:t>Matthieu</a:t>
            </a:r>
            <a:r>
              <a:rPr lang="en-GB" sz="1600" dirty="0"/>
              <a:t> (Sweden)</a:t>
            </a:r>
            <a:endParaRPr lang="it-IT" sz="1600" dirty="0"/>
          </a:p>
          <a:p>
            <a:r>
              <a:rPr lang="en-GB" sz="1600" dirty="0" smtClean="0"/>
              <a:t>P</a:t>
            </a:r>
            <a:r>
              <a:rPr lang="en-GB" sz="1600" dirty="0"/>
              <a:t>. </a:t>
            </a:r>
            <a:r>
              <a:rPr lang="en-GB" sz="1600" dirty="0" err="1"/>
              <a:t>Nordblad</a:t>
            </a:r>
            <a:r>
              <a:rPr lang="en-GB" sz="1600" dirty="0"/>
              <a:t> (Sweden)</a:t>
            </a:r>
            <a:endParaRPr lang="it-IT" sz="1600" dirty="0"/>
          </a:p>
          <a:p>
            <a:r>
              <a:rPr lang="en-GB" sz="1600" dirty="0"/>
              <a:t>P. </a:t>
            </a:r>
            <a:r>
              <a:rPr lang="en-GB" sz="1600" dirty="0" err="1"/>
              <a:t>Normile</a:t>
            </a:r>
            <a:r>
              <a:rPr lang="en-GB" sz="1600" dirty="0"/>
              <a:t> (Spain</a:t>
            </a:r>
            <a:r>
              <a:rPr lang="en-GB" sz="1600" dirty="0" smtClean="0"/>
              <a:t>)</a:t>
            </a:r>
          </a:p>
          <a:p>
            <a:r>
              <a:rPr lang="en-GB" sz="1600" dirty="0" smtClean="0"/>
              <a:t>D. </a:t>
            </a:r>
            <a:r>
              <a:rPr lang="en-GB" sz="1600" dirty="0" err="1" smtClean="0"/>
              <a:t>Peddis</a:t>
            </a:r>
            <a:r>
              <a:rPr lang="en-GB" sz="1600" dirty="0" smtClean="0"/>
              <a:t> (Italy)</a:t>
            </a:r>
            <a:endParaRPr lang="it-IT" sz="1600" dirty="0"/>
          </a:p>
          <a:p>
            <a:r>
              <a:rPr lang="it-IT" sz="1600" dirty="0"/>
              <a:t>A. Rizzi  (Germany)</a:t>
            </a:r>
          </a:p>
          <a:p>
            <a:r>
              <a:rPr lang="en-GB" sz="1600" dirty="0"/>
              <a:t>M.L. </a:t>
            </a:r>
            <a:r>
              <a:rPr lang="en-GB" sz="1600" dirty="0" err="1"/>
              <a:t>Ruello</a:t>
            </a:r>
            <a:r>
              <a:rPr lang="en-GB" sz="1600" dirty="0"/>
              <a:t>  (Italy)</a:t>
            </a:r>
            <a:endParaRPr lang="it-IT" sz="1600" dirty="0"/>
          </a:p>
          <a:p>
            <a:r>
              <a:rPr lang="en-GB" sz="1600" dirty="0"/>
              <a:t>G. Singh (Norway)</a:t>
            </a:r>
            <a:endParaRPr lang="it-IT" sz="1600" dirty="0"/>
          </a:p>
          <a:p>
            <a:r>
              <a:rPr lang="en-GB" sz="1600" dirty="0"/>
              <a:t>A. </a:t>
            </a:r>
            <a:r>
              <a:rPr lang="en-GB" sz="1600" dirty="0" err="1"/>
              <a:t>Tchelnokov</a:t>
            </a:r>
            <a:r>
              <a:rPr lang="en-GB" sz="1600" dirty="0"/>
              <a:t> (France)</a:t>
            </a:r>
            <a:endParaRPr lang="it-IT" sz="1600" dirty="0"/>
          </a:p>
          <a:p>
            <a:r>
              <a:rPr lang="en-GB" sz="1600" dirty="0"/>
              <a:t>J. Van </a:t>
            </a:r>
            <a:r>
              <a:rPr lang="en-GB" sz="1600" dirty="0" err="1"/>
              <a:t>Duijn</a:t>
            </a:r>
            <a:r>
              <a:rPr lang="en-GB" sz="1600" dirty="0"/>
              <a:t> (Spain)</a:t>
            </a:r>
            <a:endParaRPr lang="it-IT" sz="1600" dirty="0"/>
          </a:p>
        </p:txBody>
      </p:sp>
      <p:sp>
        <p:nvSpPr>
          <p:cNvPr id="5" name="CasellaDiTesto 4"/>
          <p:cNvSpPr txBox="1"/>
          <p:nvPr/>
        </p:nvSpPr>
        <p:spPr>
          <a:xfrm>
            <a:off x="742197" y="364014"/>
            <a:ext cx="1819857" cy="369332"/>
          </a:xfrm>
          <a:prstGeom prst="rect">
            <a:avLst/>
          </a:prstGeom>
          <a:solidFill>
            <a:schemeClr val="bg1"/>
          </a:solidFill>
          <a:ln>
            <a:solidFill>
              <a:schemeClr val="tx1"/>
            </a:solidFill>
          </a:ln>
        </p:spPr>
        <p:txBody>
          <a:bodyPr wrap="none" rtlCol="0">
            <a:spAutoFit/>
          </a:bodyPr>
          <a:lstStyle/>
          <a:p>
            <a:r>
              <a:rPr lang="it-IT" b="1" dirty="0" err="1" smtClean="0">
                <a:solidFill>
                  <a:srgbClr val="0070C0"/>
                </a:solidFill>
              </a:rPr>
              <a:t>Organizing</a:t>
            </a:r>
            <a:r>
              <a:rPr lang="it-IT" b="1" dirty="0" smtClean="0">
                <a:solidFill>
                  <a:srgbClr val="0070C0"/>
                </a:solidFill>
              </a:rPr>
              <a:t> Board</a:t>
            </a:r>
            <a:endParaRPr lang="it-IT" b="1" dirty="0">
              <a:solidFill>
                <a:srgbClr val="0070C0"/>
              </a:solidFill>
            </a:endParaRPr>
          </a:p>
        </p:txBody>
      </p:sp>
      <p:sp>
        <p:nvSpPr>
          <p:cNvPr id="6" name="CasellaDiTesto 5"/>
          <p:cNvSpPr txBox="1"/>
          <p:nvPr/>
        </p:nvSpPr>
        <p:spPr>
          <a:xfrm>
            <a:off x="611560" y="3326737"/>
            <a:ext cx="1667316" cy="369332"/>
          </a:xfrm>
          <a:prstGeom prst="rect">
            <a:avLst/>
          </a:prstGeom>
          <a:solidFill>
            <a:schemeClr val="bg1"/>
          </a:solidFill>
          <a:ln>
            <a:solidFill>
              <a:schemeClr val="tx1"/>
            </a:solidFill>
          </a:ln>
        </p:spPr>
        <p:txBody>
          <a:bodyPr wrap="none" rtlCol="0">
            <a:spAutoFit/>
          </a:bodyPr>
          <a:lstStyle/>
          <a:p>
            <a:r>
              <a:rPr lang="it-IT" b="1" dirty="0" err="1" smtClean="0">
                <a:solidFill>
                  <a:srgbClr val="0070C0"/>
                </a:solidFill>
              </a:rPr>
              <a:t>Scientific</a:t>
            </a:r>
            <a:r>
              <a:rPr lang="it-IT" b="1" dirty="0" smtClean="0">
                <a:solidFill>
                  <a:srgbClr val="0070C0"/>
                </a:solidFill>
              </a:rPr>
              <a:t> Board</a:t>
            </a:r>
            <a:endParaRPr lang="it-IT" b="1" dirty="0">
              <a:solidFill>
                <a:srgbClr val="0070C0"/>
              </a:solidFill>
            </a:endParaRPr>
          </a:p>
        </p:txBody>
      </p:sp>
      <p:grpSp>
        <p:nvGrpSpPr>
          <p:cNvPr id="7" name="Gruppo 6"/>
          <p:cNvGrpSpPr/>
          <p:nvPr/>
        </p:nvGrpSpPr>
        <p:grpSpPr>
          <a:xfrm>
            <a:off x="0" y="6309320"/>
            <a:ext cx="9144000" cy="527806"/>
            <a:chOff x="0" y="6309320"/>
            <a:chExt cx="9144000" cy="527806"/>
          </a:xfrm>
        </p:grpSpPr>
        <p:sp>
          <p:nvSpPr>
            <p:cNvPr id="8" name="CasellaDiTesto 7"/>
            <p:cNvSpPr txBox="1"/>
            <p:nvPr/>
          </p:nvSpPr>
          <p:spPr>
            <a:xfrm>
              <a:off x="890648" y="6375461"/>
              <a:ext cx="8253352" cy="461665"/>
            </a:xfrm>
            <a:prstGeom prst="rect">
              <a:avLst/>
            </a:prstGeom>
            <a:gradFill flip="none" rotWithShape="1">
              <a:gsLst>
                <a:gs pos="0">
                  <a:srgbClr val="FF5050"/>
                </a:gs>
                <a:gs pos="75000">
                  <a:schemeClr val="bg2">
                    <a:lumMod val="60000"/>
                    <a:lumOff val="40000"/>
                  </a:schemeClr>
                </a:gs>
                <a:gs pos="100000">
                  <a:schemeClr val="tx1"/>
                </a:gs>
              </a:gsLst>
              <a:lin ang="0" scaled="1"/>
              <a:tileRect/>
            </a:gradFill>
          </p:spPr>
          <p:txBody>
            <a:bodyPr wrap="square" rtlCol="0">
              <a:spAutoFit/>
            </a:bodyPr>
            <a:lstStyle/>
            <a:p>
              <a:r>
                <a:rPr lang="it-IT" sz="1200" b="1" dirty="0" smtClean="0">
                  <a:solidFill>
                    <a:schemeClr val="tx2">
                      <a:lumMod val="10000"/>
                    </a:schemeClr>
                  </a:solidFill>
                </a:rPr>
                <a:t>Pier Carlo Ricci,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a:t>
              </a:r>
              <a:r>
                <a:rPr lang="it-IT" sz="1200" b="1" dirty="0" err="1" smtClean="0">
                  <a:solidFill>
                    <a:schemeClr val="tx2">
                      <a:lumMod val="10000"/>
                    </a:schemeClr>
                  </a:solidFill>
                </a:rPr>
                <a:t>University</a:t>
              </a:r>
              <a:r>
                <a:rPr lang="it-IT" sz="1200" b="1" dirty="0" smtClean="0">
                  <a:solidFill>
                    <a:schemeClr val="tx2">
                      <a:lumMod val="10000"/>
                    </a:schemeClr>
                  </a:solidFill>
                </a:rPr>
                <a:t> of Cagliari - RESET </a:t>
              </a:r>
              <a:r>
                <a:rPr lang="it-IT" sz="1200" b="1" dirty="0">
                  <a:solidFill>
                    <a:schemeClr val="tx2">
                      <a:lumMod val="10000"/>
                    </a:schemeClr>
                  </a:solidFill>
                </a:rPr>
                <a:t>coordinator - http://reset.dsf.unica.it/ </a:t>
              </a:r>
              <a:endParaRPr lang="it-IT" sz="1200" b="1" u="sng" dirty="0" smtClean="0">
                <a:ln w="10541" cmpd="sng">
                  <a:solidFill>
                    <a:schemeClr val="accent1">
                      <a:shade val="88000"/>
                      <a:satMod val="110000"/>
                    </a:schemeClr>
                  </a:solidFill>
                  <a:prstDash val="solid"/>
                </a:ln>
                <a:solidFill>
                  <a:schemeClr val="tx2">
                    <a:lumMod val="10000"/>
                  </a:schemeClr>
                </a:solidFill>
                <a:effectLst>
                  <a:innerShdw blurRad="63500" dist="50800" dir="8100000">
                    <a:prstClr val="black">
                      <a:alpha val="50000"/>
                    </a:prstClr>
                  </a:innerShdw>
                </a:effectLst>
              </a:endParaRPr>
            </a:p>
            <a:p>
              <a:endParaRPr lang="it-IT" sz="1200" b="1" dirty="0">
                <a:solidFill>
                  <a:schemeClr val="tx2">
                    <a:lumMod val="10000"/>
                  </a:schemeClr>
                </a:solidFill>
              </a:endParaRPr>
            </a:p>
          </p:txBody>
        </p:sp>
        <p:pic>
          <p:nvPicPr>
            <p:cNvPr id="9" name="Immagine 8"/>
            <p:cNvPicPr>
              <a:picLocks noChangeAspect="1"/>
            </p:cNvPicPr>
            <p:nvPr/>
          </p:nvPicPr>
          <p:blipFill rotWithShape="1">
            <a:blip r:embed="rId2" cstate="print">
              <a:extLst>
                <a:ext uri="{28A0092B-C50C-407E-A947-70E740481C1C}">
                  <a14:useLocalDpi xmlns:a14="http://schemas.microsoft.com/office/drawing/2010/main" val="0"/>
                </a:ext>
              </a:extLst>
            </a:blip>
            <a:srcRect b="17798"/>
            <a:stretch/>
          </p:blipFill>
          <p:spPr>
            <a:xfrm>
              <a:off x="0" y="6382086"/>
              <a:ext cx="890648" cy="441432"/>
            </a:xfrm>
            <a:prstGeom prst="rect">
              <a:avLst/>
            </a:prstGeom>
            <a:effectLst>
              <a:reflection blurRad="63500" stA="37000" endPos="72000" dir="5400000" sy="-100000" algn="bl" rotWithShape="0"/>
            </a:effectLst>
          </p:spPr>
        </p:pic>
        <p:cxnSp>
          <p:nvCxnSpPr>
            <p:cNvPr id="10" name="Connettore 1 9"/>
            <p:cNvCxnSpPr/>
            <p:nvPr/>
          </p:nvCxnSpPr>
          <p:spPr>
            <a:xfrm>
              <a:off x="539552" y="6309320"/>
              <a:ext cx="7632848" cy="0"/>
            </a:xfrm>
            <a:prstGeom prst="line">
              <a:avLst/>
            </a:prstGeom>
          </p:spPr>
          <p:style>
            <a:lnRef idx="3">
              <a:schemeClr val="dk1"/>
            </a:lnRef>
            <a:fillRef idx="0">
              <a:schemeClr val="dk1"/>
            </a:fillRef>
            <a:effectRef idx="2">
              <a:schemeClr val="dk1"/>
            </a:effectRef>
            <a:fontRef idx="minor">
              <a:schemeClr val="tx1"/>
            </a:fontRef>
          </p:style>
        </p:cxnSp>
      </p:grpSp>
      <p:pic>
        <p:nvPicPr>
          <p:cNvPr id="11" name="Immagine 10"/>
          <p:cNvPicPr>
            <a:picLocks noChangeAspect="1"/>
          </p:cNvPicPr>
          <p:nvPr/>
        </p:nvPicPr>
        <p:blipFill rotWithShape="1">
          <a:blip r:embed="rId3">
            <a:extLst>
              <a:ext uri="{28A0092B-C50C-407E-A947-70E740481C1C}">
                <a14:useLocalDpi xmlns:a14="http://schemas.microsoft.com/office/drawing/2010/main" val="0"/>
              </a:ext>
            </a:extLst>
          </a:blip>
          <a:srcRect b="17798"/>
          <a:stretch/>
        </p:blipFill>
        <p:spPr>
          <a:xfrm>
            <a:off x="5868144" y="2638050"/>
            <a:ext cx="2779037" cy="1377373"/>
          </a:xfrm>
          <a:prstGeom prst="rect">
            <a:avLst/>
          </a:prstGeom>
          <a:effectLst>
            <a:reflection blurRad="63500" stA="37000" endPos="72000" dir="5400000" sy="-100000" algn="bl" rotWithShape="0"/>
          </a:effectLst>
        </p:spPr>
      </p:pic>
    </p:spTree>
    <p:extLst>
      <p:ext uri="{BB962C8B-B14F-4D97-AF65-F5344CB8AC3E}">
        <p14:creationId xmlns:p14="http://schemas.microsoft.com/office/powerpoint/2010/main" val="11458038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Widescreen_Rainbow_01_PPT_Template</Template>
  <TotalTime>8838</TotalTime>
  <Words>3005</Words>
  <Application>Microsoft Office PowerPoint</Application>
  <PresentationFormat>Presentazione su schermo (4:3)</PresentationFormat>
  <Paragraphs>428</Paragraphs>
  <Slides>54</Slides>
  <Notes>4</Notes>
  <HiddenSlides>0</HiddenSlides>
  <MMClips>0</MMClips>
  <ScaleCrop>false</ScaleCrop>
  <HeadingPairs>
    <vt:vector size="6" baseType="variant">
      <vt:variant>
        <vt:lpstr>Tema</vt:lpstr>
      </vt:variant>
      <vt:variant>
        <vt:i4>2</vt:i4>
      </vt:variant>
      <vt:variant>
        <vt:lpstr>Server OLE incorporati</vt:lpstr>
      </vt:variant>
      <vt:variant>
        <vt:i4>3</vt:i4>
      </vt:variant>
      <vt:variant>
        <vt:lpstr>Titoli diapositive</vt:lpstr>
      </vt:variant>
      <vt:variant>
        <vt:i4>54</vt:i4>
      </vt:variant>
    </vt:vector>
  </HeadingPairs>
  <TitlesOfParts>
    <vt:vector size="59" baseType="lpstr">
      <vt:lpstr>Tema di Office</vt:lpstr>
      <vt:lpstr>1_Tema di Office</vt:lpstr>
      <vt:lpstr>Foglio di lavoro</vt:lpstr>
      <vt:lpstr>Graph</vt:lpstr>
      <vt:lpstr>ChemDraw.Document.6.0</vt:lpstr>
      <vt:lpstr>Towards the substitution of critical rare materials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Rare Earths free phosphors for LED devices</vt:lpstr>
      <vt:lpstr>Presentazione standard di PowerPoint</vt:lpstr>
      <vt:lpstr>Presentazione standard di PowerPoint</vt:lpstr>
      <vt:lpstr>Why LED?</vt:lpstr>
      <vt:lpstr>Current LED Lighting Applications</vt:lpstr>
      <vt:lpstr>Inside the LED</vt:lpstr>
      <vt:lpstr>White LED</vt:lpstr>
      <vt:lpstr>White LED</vt:lpstr>
      <vt:lpstr>Ideas in a Chalkboard</vt:lpstr>
      <vt:lpstr>Criticisms</vt:lpstr>
      <vt:lpstr>Criticisms</vt:lpstr>
      <vt:lpstr>Criticisms</vt:lpstr>
      <vt:lpstr>Presentazione standard di PowerPoint</vt:lpstr>
      <vt:lpstr>State of art</vt:lpstr>
      <vt:lpstr>Presentazione standard di PowerPoint</vt:lpstr>
      <vt:lpstr>Solutions</vt:lpstr>
      <vt:lpstr>Inorganic Phosphor</vt:lpstr>
      <vt:lpstr>Inorganic Phosphor</vt:lpstr>
      <vt:lpstr>Inorganic Phosphor</vt:lpstr>
      <vt:lpstr>Inorganic Phosphors</vt:lpstr>
      <vt:lpstr>Solutions</vt:lpstr>
      <vt:lpstr>Organic Phosphors</vt:lpstr>
      <vt:lpstr>Organic Phosphors</vt:lpstr>
      <vt:lpstr>Organic Phosphors</vt:lpstr>
      <vt:lpstr>Organic Phosphors</vt:lpstr>
      <vt:lpstr>Organic Phosphors</vt:lpstr>
      <vt:lpstr>Solutions</vt:lpstr>
      <vt:lpstr>Hybrid Solutions</vt:lpstr>
      <vt:lpstr>Hybrid Solutions</vt:lpstr>
      <vt:lpstr>Hybrid Solutions</vt:lpstr>
      <vt:lpstr>Hybrid Solutions</vt:lpstr>
      <vt:lpstr>Presentazione standard di PowerPoint</vt:lpstr>
      <vt:lpstr>Hybrid Solutions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Rare Earth free phosphors for LED devices</dc:title>
  <dc:creator>Carlo</dc:creator>
  <cp:lastModifiedBy>GOS1</cp:lastModifiedBy>
  <cp:revision>126</cp:revision>
  <dcterms:created xsi:type="dcterms:W3CDTF">2015-03-30T13:12:45Z</dcterms:created>
  <dcterms:modified xsi:type="dcterms:W3CDTF">2015-06-24T21:16:30Z</dcterms:modified>
</cp:coreProperties>
</file>