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60" r:id="rId5"/>
    <p:sldId id="261" r:id="rId6"/>
    <p:sldId id="259" r:id="rId7"/>
    <p:sldId id="264" r:id="rId8"/>
    <p:sldId id="262" r:id="rId9"/>
    <p:sldId id="263" r:id="rId10"/>
    <p:sldId id="267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3" r:id="rId19"/>
    <p:sldId id="282" r:id="rId20"/>
    <p:sldId id="281" r:id="rId21"/>
    <p:sldId id="284" r:id="rId22"/>
    <p:sldId id="285" r:id="rId23"/>
    <p:sldId id="286" r:id="rId24"/>
    <p:sldId id="287" r:id="rId25"/>
    <p:sldId id="298" r:id="rId26"/>
    <p:sldId id="299" r:id="rId27"/>
    <p:sldId id="300" r:id="rId28"/>
    <p:sldId id="289" r:id="rId29"/>
    <p:sldId id="290" r:id="rId30"/>
    <p:sldId id="291" r:id="rId31"/>
    <p:sldId id="295" r:id="rId32"/>
    <p:sldId id="288" r:id="rId33"/>
    <p:sldId id="292" r:id="rId34"/>
    <p:sldId id="293" r:id="rId35"/>
    <p:sldId id="294" r:id="rId36"/>
    <p:sldId id="338" r:id="rId37"/>
    <p:sldId id="339" r:id="rId38"/>
    <p:sldId id="296" r:id="rId39"/>
    <p:sldId id="297" r:id="rId40"/>
    <p:sldId id="301" r:id="rId41"/>
    <p:sldId id="302" r:id="rId42"/>
    <p:sldId id="303" r:id="rId43"/>
    <p:sldId id="27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272" r:id="rId52"/>
    <p:sldId id="269" r:id="rId53"/>
    <p:sldId id="270" r:id="rId54"/>
    <p:sldId id="271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40" r:id="rId8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C4E2B-C138-D443-8D1A-FC65BAA54BF7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8D9A5-58B5-844B-ABEC-D5DFF39548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7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8D9A5-58B5-844B-ABEC-D5DFF39548F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6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3C0F47-E924-934D-958A-232D3FE17556}" type="slidenum">
              <a:rPr lang="fr-FR" sz="1200"/>
              <a:pPr/>
              <a:t>19</a:t>
            </a:fld>
            <a:endParaRPr lang="fr-FR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46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00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46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6498F-7A66-C145-A425-34C7C061DA30}" type="slidenum">
              <a:rPr lang="fr-FR"/>
              <a:pPr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05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69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23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02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37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93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050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487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972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DD759-D705-CB47-85CB-8CB9B60EEB00}" type="datetimeFigureOut">
              <a:rPr lang="it-IT" smtClean="0"/>
              <a:t>21/04/20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531BA-3A17-294C-B558-17DCA8917E5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77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q-_mVRG2IDI" TargetMode="External"/><Relationship Id="rId3" Type="http://schemas.openxmlformats.org/officeDocument/2006/relationships/hyperlink" Target="https://www.youtube.com/watch?v=hKNAKvLI6J0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yTSzvC9Ge4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Relationship Id="rId3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q-_mVRG2IDI" TargetMode="External"/><Relationship Id="rId3" Type="http://schemas.openxmlformats.org/officeDocument/2006/relationships/hyperlink" Target="https://www.youtube.com/watch?v=hKNAKvLI6J0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ebdoc.unica.it/tunisi/it/index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tripadvisor.it/Attraction_Review-g187253-d247507-Reviews-Cite_Radieuse_Le_Corbusier-Marseille_Bouches_du_Rhone_Provence_Alpes_Cote_d_Azur.html" TargetMode="External"/><Relationship Id="rId3" Type="http://schemas.openxmlformats.org/officeDocument/2006/relationships/hyperlink" Target="https://mamo.fr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5.jpeg"/><Relationship Id="rId3" Type="http://schemas.openxmlformats.org/officeDocument/2006/relationships/hyperlink" Target="http://whc.unesco.org/fr/list/1321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NBr6de7TD4" TargetMode="External"/><Relationship Id="rId3" Type="http://schemas.openxmlformats.org/officeDocument/2006/relationships/hyperlink" Target="https://www.youtube.com/watch?v=BevJ1dH2mSw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2WGPvWPpey8&amp;list=PLzYZm159uzQNc7H5UCCXHx4c4TKdCeaNt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mauriziomemoli:Desktop:Carocci%20per%20lectios:e.%20Capitolo%201.doc!OLE_LINK6" TargetMode="External"/><Relationship Id="rId4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Città e urbanizzazione 1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Prof. </a:t>
            </a:r>
            <a:r>
              <a:rPr lang="it-IT" dirty="0" err="1" smtClean="0"/>
              <a:t>R</a:t>
            </a:r>
            <a:r>
              <a:rPr lang="it-IT" dirty="0" smtClean="0"/>
              <a:t>. Cattedra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385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apitolo 1.2.pdf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7" b="11087"/>
          <a:stretch>
            <a:fillRect/>
          </a:stretch>
        </p:blipFill>
        <p:spPr>
          <a:xfrm>
            <a:off x="-533940" y="411703"/>
            <a:ext cx="10035674" cy="5519234"/>
          </a:xfrm>
        </p:spPr>
      </p:pic>
    </p:spTree>
    <p:extLst>
      <p:ext uri="{BB962C8B-B14F-4D97-AF65-F5344CB8AC3E}">
        <p14:creationId xmlns:p14="http://schemas.microsoft.com/office/powerpoint/2010/main" val="248609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Definizioni di città: concetti e teorie nella geografia urbana 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/>
              <a:t>Che cos’è la città? </a:t>
            </a:r>
            <a:endParaRPr lang="it-IT" dirty="0"/>
          </a:p>
          <a:p>
            <a:r>
              <a:rPr lang="it-IT" i="1" dirty="0"/>
              <a:t>Per una definizione di partenza </a:t>
            </a:r>
            <a:endParaRPr lang="it-IT" dirty="0"/>
          </a:p>
          <a:p>
            <a:r>
              <a:rPr lang="it-IT" dirty="0"/>
              <a:t>È utile definire la città?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29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rgbClr val="FF0000"/>
                </a:solidFill>
              </a:rPr>
              <a:t>definizione di Weber </a:t>
            </a:r>
          </a:p>
          <a:p>
            <a:r>
              <a:rPr lang="it-IT" dirty="0"/>
              <a:t>si </a:t>
            </a:r>
            <a:r>
              <a:rPr lang="it-IT" dirty="0" err="1"/>
              <a:t>puo</a:t>
            </a:r>
            <a:r>
              <a:rPr lang="it-IT" dirty="0"/>
              <a:t>̀ tentare di definire una “città” in modi molto diversi. È comune a tutte le definizioni soltanto il fatto che essa in ogni </a:t>
            </a:r>
            <a:r>
              <a:rPr lang="it-IT" dirty="0" smtClean="0"/>
              <a:t>caso </a:t>
            </a:r>
            <a:r>
              <a:rPr lang="it-IT" dirty="0"/>
              <a:t>sia </a:t>
            </a:r>
            <a:r>
              <a:rPr lang="it-IT" b="1" dirty="0"/>
              <a:t>un insediamento circoscritto, un “centro abitato”, e non una o </a:t>
            </a:r>
            <a:r>
              <a:rPr lang="it-IT" b="1" dirty="0" err="1"/>
              <a:t>piu</a:t>
            </a:r>
            <a:r>
              <a:rPr lang="it-IT" b="1" dirty="0"/>
              <a:t>̀ abitazioni isolate</a:t>
            </a:r>
            <a:r>
              <a:rPr lang="it-IT" dirty="0"/>
              <a:t>. [...]. Essa è un </a:t>
            </a:r>
            <a:r>
              <a:rPr lang="it-IT" i="1" dirty="0"/>
              <a:t>grande </a:t>
            </a:r>
            <a:r>
              <a:rPr lang="it-IT" dirty="0"/>
              <a:t>centro abitato (2003, p. 3). </a:t>
            </a:r>
          </a:p>
          <a:p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/>
              <a:t>significato immediato </a:t>
            </a:r>
          </a:p>
          <a:p>
            <a:r>
              <a:rPr lang="it-IT" dirty="0"/>
              <a:t>Weber parte dall’evidenza topografica, dalla concentrazione e circoscrizione dell’insediamento, pur </a:t>
            </a:r>
            <a:r>
              <a:rPr lang="it-IT" dirty="0" smtClean="0"/>
              <a:t>riconoscendo </a:t>
            </a:r>
            <a:r>
              <a:rPr lang="it-IT" dirty="0"/>
              <a:t>i limiti di guardare esclusivamente questi aspetti. 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3 condizioni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1189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036928"/>
            <a:ext cx="4038600" cy="5611353"/>
          </a:xfrm>
        </p:spPr>
        <p:txBody>
          <a:bodyPr>
            <a:normAutofit fontScale="40000" lnSpcReduction="20000"/>
          </a:bodyPr>
          <a:lstStyle/>
          <a:p>
            <a:r>
              <a:rPr lang="it-IT" sz="5000" b="1" dirty="0">
                <a:solidFill>
                  <a:srgbClr val="FF0000"/>
                </a:solidFill>
              </a:rPr>
              <a:t>Significato mediato </a:t>
            </a:r>
            <a:endParaRPr lang="it-IT" sz="5000" b="1" dirty="0" smtClean="0">
              <a:solidFill>
                <a:srgbClr val="FF0000"/>
              </a:solidFill>
            </a:endParaRPr>
          </a:p>
          <a:p>
            <a:endParaRPr lang="it-IT" sz="5000" b="1" dirty="0"/>
          </a:p>
          <a:p>
            <a:r>
              <a:rPr lang="it-IT" sz="5000" dirty="0" err="1"/>
              <a:t>Benche</a:t>
            </a:r>
            <a:r>
              <a:rPr lang="it-IT" sz="5000" dirty="0"/>
              <a:t>́ la relazione fra dimensione fisica e dimensione sociale non sia una relazione così lineare come nell’interpretazione di </a:t>
            </a:r>
            <a:r>
              <a:rPr lang="it-IT" sz="5000" dirty="0" err="1" smtClean="0"/>
              <a:t>Mumford</a:t>
            </a:r>
            <a:r>
              <a:rPr lang="it-IT" sz="5000" dirty="0" smtClean="0"/>
              <a:t> (anni 1930), </a:t>
            </a:r>
            <a:r>
              <a:rPr lang="it-IT" sz="5000" dirty="0"/>
              <a:t>se proviamo a capire cosa ci sia dietro la </a:t>
            </a:r>
            <a:r>
              <a:rPr lang="it-IT" sz="5000" dirty="0" err="1"/>
              <a:t>realta</a:t>
            </a:r>
            <a:r>
              <a:rPr lang="it-IT" sz="5000" dirty="0"/>
              <a:t>̀ fisica non possiamo fermarci a guardare unicamente le strade o gli edifici</a:t>
            </a:r>
            <a:r>
              <a:rPr lang="it-IT" sz="5000" dirty="0" smtClean="0"/>
              <a:t>.</a:t>
            </a:r>
          </a:p>
          <a:p>
            <a:pPr marL="0" indent="0">
              <a:buNone/>
            </a:pPr>
            <a:r>
              <a:rPr lang="it-IT" sz="5000" dirty="0" smtClean="0"/>
              <a:t> </a:t>
            </a:r>
          </a:p>
          <a:p>
            <a:r>
              <a:rPr lang="it-IT" sz="5000" dirty="0" smtClean="0"/>
              <a:t>Dobbiamo </a:t>
            </a:r>
            <a:r>
              <a:rPr lang="it-IT" sz="5000" dirty="0"/>
              <a:t>considerare anche altri aspetti (</a:t>
            </a:r>
            <a:r>
              <a:rPr lang="it-IT" sz="5000" b="1" dirty="0"/>
              <a:t>sociali, economici, culturali e politici</a:t>
            </a:r>
            <a:r>
              <a:rPr lang="it-IT" sz="5000" dirty="0"/>
              <a:t>, appunto) che caratterizzano la città in quanto forma specifica di organizzazione socio-spaziale</a:t>
            </a:r>
            <a:r>
              <a:rPr lang="it-IT" sz="3600" dirty="0"/>
              <a:t>.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495800" y="1036928"/>
            <a:ext cx="4191000" cy="5089235"/>
          </a:xfrm>
        </p:spPr>
        <p:txBody>
          <a:bodyPr>
            <a:normAutofit fontScale="40000" lnSpcReduction="20000"/>
          </a:bodyPr>
          <a:lstStyle/>
          <a:p>
            <a:endParaRPr lang="it-IT" sz="4200" dirty="0" smtClean="0"/>
          </a:p>
          <a:p>
            <a:r>
              <a:rPr lang="it-IT" sz="5000" dirty="0"/>
              <a:t>È questo il </a:t>
            </a:r>
            <a:r>
              <a:rPr lang="it-IT" sz="5000" b="1" dirty="0"/>
              <a:t>significato </a:t>
            </a:r>
            <a:r>
              <a:rPr lang="it-IT" sz="5000" b="1" i="1" dirty="0"/>
              <a:t>mediato</a:t>
            </a:r>
            <a:r>
              <a:rPr lang="it-IT" sz="5000" b="1" dirty="0"/>
              <a:t>, </a:t>
            </a:r>
            <a:r>
              <a:rPr lang="it-IT" sz="5000" dirty="0" err="1"/>
              <a:t>cioe</a:t>
            </a:r>
            <a:r>
              <a:rPr lang="it-IT" sz="5000" dirty="0"/>
              <a:t>̀ quanto di non spaziale si </a:t>
            </a:r>
            <a:r>
              <a:rPr lang="it-IT" sz="5000" dirty="0" err="1"/>
              <a:t>puo</a:t>
            </a:r>
            <a:r>
              <a:rPr lang="it-IT" sz="5000" dirty="0"/>
              <a:t>̀ evocare descrivendo quel tipo di organizzazione e di relazioni spaziali che connota la città come </a:t>
            </a:r>
            <a:r>
              <a:rPr lang="it-IT" sz="5000" dirty="0" err="1"/>
              <a:t>entita</a:t>
            </a:r>
            <a:r>
              <a:rPr lang="it-IT" sz="5000" dirty="0"/>
              <a:t>̀ fisica (</a:t>
            </a:r>
            <a:r>
              <a:rPr lang="it-IT" sz="5000" dirty="0" err="1"/>
              <a:t>Dematteis</a:t>
            </a:r>
            <a:r>
              <a:rPr lang="it-IT" sz="5000" dirty="0"/>
              <a:t>, 1985) </a:t>
            </a:r>
          </a:p>
          <a:p>
            <a:pPr marL="0" indent="0">
              <a:buNone/>
            </a:pPr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r>
              <a:rPr lang="it-IT" sz="5000" dirty="0" smtClean="0"/>
              <a:t>Città </a:t>
            </a:r>
            <a:r>
              <a:rPr lang="it-IT" sz="5000" dirty="0"/>
              <a:t>ed economia in </a:t>
            </a:r>
            <a:r>
              <a:rPr lang="it-IT" sz="5000" dirty="0" err="1"/>
              <a:t>Sombart</a:t>
            </a:r>
            <a:r>
              <a:rPr lang="it-IT" sz="5000" dirty="0"/>
              <a:t> </a:t>
            </a:r>
            <a:r>
              <a:rPr lang="it-IT" sz="5000" dirty="0" smtClean="0"/>
              <a:t>(dialogo con </a:t>
            </a:r>
            <a:r>
              <a:rPr lang="it-IT" sz="5000" dirty="0"/>
              <a:t>W</a:t>
            </a:r>
            <a:r>
              <a:rPr lang="it-IT" sz="5000" dirty="0" smtClean="0"/>
              <a:t>eber)</a:t>
            </a:r>
          </a:p>
          <a:p>
            <a:pPr marL="0" indent="0">
              <a:buNone/>
            </a:pPr>
            <a:endParaRPr lang="it-IT" sz="5000" dirty="0" smtClean="0"/>
          </a:p>
          <a:p>
            <a:r>
              <a:rPr lang="it-IT" sz="5000" dirty="0"/>
              <a:t>Rapporto fra città e territorio </a:t>
            </a:r>
          </a:p>
          <a:p>
            <a:endParaRPr lang="it-IT" sz="5000" dirty="0" smtClean="0"/>
          </a:p>
          <a:p>
            <a:r>
              <a:rPr lang="it-IT" sz="5000" dirty="0"/>
              <a:t>Significato fisico e significato sociale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446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Significato simbolico 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7905" y="914242"/>
            <a:ext cx="4368800" cy="4896009"/>
          </a:xfrm>
          <a:prstGeom prst="rect">
            <a:avLst/>
          </a:prstGeom>
        </p:spPr>
      </p:pic>
      <p:pic>
        <p:nvPicPr>
          <p:cNvPr id="6" name="Immagine 5" descr="Etimologías_-_Mapa_del_Mundo_Conocido.jpg 1197 × 1191 pixel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70050"/>
            <a:ext cx="4360782" cy="61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8" name="Segnaposto contenuto 3" descr="cartaT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339" r="-36339"/>
          <a:stretch>
            <a:fillRect/>
          </a:stretch>
        </p:blipFill>
        <p:spPr>
          <a:xfrm>
            <a:off x="-1239838" y="46038"/>
            <a:ext cx="11831638" cy="6507162"/>
          </a:xfrm>
        </p:spPr>
      </p:pic>
    </p:spTree>
    <p:extLst>
      <p:ext uri="{BB962C8B-B14F-4D97-AF65-F5344CB8AC3E}">
        <p14:creationId xmlns:p14="http://schemas.microsoft.com/office/powerpoint/2010/main" val="212900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babel-brueghel-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543" y="1850238"/>
            <a:ext cx="5984015" cy="4511981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Brueghel</a:t>
            </a:r>
            <a:r>
              <a:rPr lang="it-IT" dirty="0" smtClean="0"/>
              <a:t> 1563 (Babele)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342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04800" y="6248400"/>
            <a:ext cx="4876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000">
                <a:solidFill>
                  <a:srgbClr val="000000"/>
                </a:solidFill>
                <a:latin typeface="Times New Roman" charset="0"/>
              </a:rPr>
              <a:t>Effetti del Buon Governo    1337-1340, Siena  Palazzo pubblico, sala dei nove</a:t>
            </a:r>
          </a:p>
        </p:txBody>
      </p:sp>
    </p:spTree>
    <p:extLst>
      <p:ext uri="{BB962C8B-B14F-4D97-AF65-F5344CB8AC3E}">
        <p14:creationId xmlns:p14="http://schemas.microsoft.com/office/powerpoint/2010/main" val="231155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irico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04" y="282237"/>
            <a:ext cx="4100630" cy="2872016"/>
          </a:xfrm>
          <a:prstGeom prst="rect">
            <a:avLst/>
          </a:prstGeom>
        </p:spPr>
      </p:pic>
      <p:pic>
        <p:nvPicPr>
          <p:cNvPr id="3" name="Immagine 2" descr="De Chirico Melancholy and Mystery of a Str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332" y="454717"/>
            <a:ext cx="3804053" cy="4725532"/>
          </a:xfrm>
          <a:prstGeom prst="rect">
            <a:avLst/>
          </a:prstGeom>
        </p:spPr>
      </p:pic>
      <p:pic>
        <p:nvPicPr>
          <p:cNvPr id="4" name="Immagine 3" descr="de-chirico-piazz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94" y="3402541"/>
            <a:ext cx="3099353" cy="330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9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Paris Atget - Panthéon</a:t>
            </a:r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2138" y="1981200"/>
            <a:ext cx="5418137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121567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60812" y="170103"/>
            <a:ext cx="8425988" cy="1247535"/>
          </a:xfrm>
        </p:spPr>
        <p:txBody>
          <a:bodyPr>
            <a:normAutofit fontScale="90000"/>
          </a:bodyPr>
          <a:lstStyle/>
          <a:p>
            <a:r>
              <a:rPr lang="it-IT" sz="1600" b="1" dirty="0" smtClean="0"/>
              <a:t>2020 : </a:t>
            </a:r>
            <a:r>
              <a:rPr lang="it-IT" sz="1600" b="1" dirty="0"/>
              <a:t>pop </a:t>
            </a:r>
            <a:r>
              <a:rPr lang="it-IT" sz="1600" b="1" dirty="0" smtClean="0"/>
              <a:t>totale, 7,7 miliardi </a:t>
            </a:r>
            <a:br>
              <a:rPr lang="it-IT" sz="1600" b="1" dirty="0" smtClean="0"/>
            </a:br>
            <a:r>
              <a:rPr lang="it-IT" sz="1600" b="1" dirty="0" smtClean="0"/>
              <a:t>pop. Urbana 4,2 miliardi (55%) </a:t>
            </a:r>
            <a:br>
              <a:rPr lang="it-IT" sz="1600" b="1" dirty="0" smtClean="0"/>
            </a:br>
            <a:r>
              <a:rPr lang="it-IT" sz="1600" dirty="0" smtClean="0"/>
              <a:t>2009 : pop urbana 3,42 Miliardi </a:t>
            </a:r>
            <a:br>
              <a:rPr lang="it-IT" sz="1600" dirty="0" smtClean="0"/>
            </a:br>
            <a:r>
              <a:rPr lang="it-IT" sz="1600" dirty="0" smtClean="0"/>
              <a:t>        pop rurale 3,21 Miliardi</a:t>
            </a:r>
            <a:br>
              <a:rPr lang="it-IT" sz="1600" dirty="0" smtClean="0"/>
            </a:br>
            <a:endParaRPr lang="it-IT" sz="1600" dirty="0"/>
          </a:p>
        </p:txBody>
      </p:sp>
      <p:pic>
        <p:nvPicPr>
          <p:cNvPr id="12" name="Segnaposto contenuto 11" descr="P. 1b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453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La città e l’urbano</a:t>
            </a:r>
          </a:p>
          <a:p>
            <a:endParaRPr lang="it-IT" dirty="0"/>
          </a:p>
          <a:p>
            <a:r>
              <a:rPr lang="it-IT" dirty="0"/>
              <a:t>Polis</a:t>
            </a:r>
          </a:p>
          <a:p>
            <a:endParaRPr lang="it-IT" dirty="0"/>
          </a:p>
          <a:p>
            <a:r>
              <a:rPr lang="it-IT" dirty="0" err="1"/>
              <a:t>Urbs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Civitas</a:t>
            </a:r>
            <a:r>
              <a:rPr lang="it-IT" dirty="0"/>
              <a:t> 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Wirth e lo stile di vita urbano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(critica della concezione organica)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736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La città industriale come luogo del degrado e della libertà</a:t>
            </a:r>
          </a:p>
          <a:p>
            <a:endParaRPr lang="it-IT" dirty="0"/>
          </a:p>
          <a:p>
            <a:r>
              <a:rPr lang="it-IT" dirty="0" err="1" smtClean="0"/>
              <a:t>Engels</a:t>
            </a:r>
            <a:r>
              <a:rPr lang="it-IT" dirty="0" smtClean="0"/>
              <a:t>, </a:t>
            </a:r>
            <a:r>
              <a:rPr lang="it-IT" dirty="0" err="1" smtClean="0"/>
              <a:t>Marx</a:t>
            </a:r>
            <a:r>
              <a:rPr lang="it-IT" dirty="0" smtClean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Visioni positive e negative</a:t>
            </a:r>
          </a:p>
          <a:p>
            <a:endParaRPr lang="it-IT" dirty="0"/>
          </a:p>
          <a:p>
            <a:r>
              <a:rPr lang="it-IT" dirty="0" smtClean="0"/>
              <a:t>Metropoli e comunità </a:t>
            </a:r>
          </a:p>
          <a:p>
            <a:endParaRPr lang="it-IT" dirty="0"/>
          </a:p>
          <a:p>
            <a:r>
              <a:rPr lang="it-IT" dirty="0" smtClean="0"/>
              <a:t>Figure spaziali della città moderna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14800"/>
            <a:ext cx="3810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Manchester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inizi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XIX 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S.)</a:t>
            </a:r>
          </a:p>
        </p:txBody>
      </p:sp>
      <p:pic>
        <p:nvPicPr>
          <p:cNvPr id="21507" name="Espace réservé du contenu 4" descr="104183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1752600"/>
            <a:ext cx="6629400" cy="4171950"/>
          </a:xfrm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106488" y="5867400"/>
            <a:ext cx="7046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1800">
                <a:solidFill>
                  <a:srgbClr val="000000"/>
                </a:solidFill>
              </a:rPr>
              <a:t>This 1834 view of Manchester was engraved by T Higham. It contrasts the smoking chimneys of industry with a surrounding rural setting.</a:t>
            </a:r>
            <a:r>
              <a:rPr lang="fr-FR" sz="1800" i="1">
                <a:solidFill>
                  <a:srgbClr val="000000"/>
                </a:solidFill>
              </a:rPr>
              <a:t>Image: Science Museum / SSPL</a:t>
            </a:r>
            <a:endParaRPr lang="fr-FR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7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32" y="1097057"/>
            <a:ext cx="3746500" cy="215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43" y="578587"/>
            <a:ext cx="2425700" cy="3683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36411" y="4782372"/>
            <a:ext cx="195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Cerdà</a:t>
            </a:r>
            <a:r>
              <a:rPr lang="it-IT" dirty="0" smtClean="0"/>
              <a:t>  - Barcellona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313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034" y="1288142"/>
            <a:ext cx="6613631" cy="518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Barcellona XIX </a:t>
            </a:r>
            <a:r>
              <a:rPr lang="it-IT" dirty="0" err="1" smtClean="0"/>
              <a:t>s</a:t>
            </a:r>
            <a:endParaRPr lang="it-IT" dirty="0"/>
          </a:p>
        </p:txBody>
      </p:sp>
      <p:pic>
        <p:nvPicPr>
          <p:cNvPr id="3" name="Immagine 2" descr="ensanche sagrada famil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417638"/>
            <a:ext cx="76200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4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sanche_de_barcelon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395" y="0"/>
            <a:ext cx="5541818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0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arcelona sky vie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573"/>
            <a:ext cx="9144000" cy="57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1792288" y="3048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fr-FR" sz="3600">
                <a:latin typeface="Arial" charset="0"/>
                <a:ea typeface="ＭＳ Ｐゴシック" charset="0"/>
                <a:cs typeface="ＭＳ Ｐゴシック" charset="0"/>
              </a:rPr>
              <a:t>Barcelone</a:t>
            </a:r>
          </a:p>
        </p:txBody>
      </p:sp>
      <p:pic>
        <p:nvPicPr>
          <p:cNvPr id="49155" name="Espace réservé pour une image  3" descr="mappa_barcellona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913" y="1143000"/>
            <a:ext cx="8636000" cy="5334000"/>
          </a:xfrm>
        </p:spPr>
      </p:pic>
    </p:spTree>
    <p:extLst>
      <p:ext uri="{BB962C8B-B14F-4D97-AF65-F5344CB8AC3E}">
        <p14:creationId xmlns:p14="http://schemas.microsoft.com/office/powerpoint/2010/main" val="228398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4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dirty="0"/>
              <a:t>Parigi e </a:t>
            </a:r>
            <a:r>
              <a:rPr lang="it-IT" sz="3600" dirty="0" err="1"/>
              <a:t>Haussmann</a:t>
            </a:r>
            <a:r>
              <a:rPr lang="it-IT" sz="3600" dirty="0"/>
              <a:t/>
            </a:r>
            <a:br>
              <a:rPr lang="it-IT" sz="3600" dirty="0"/>
            </a:br>
            <a:r>
              <a:rPr lang="it-IT" sz="3600" dirty="0"/>
              <a:t>pragmatismo, repressione e etica borghese</a:t>
            </a:r>
            <a:endParaRPr lang="fr-FR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1" name="Espace réservé du contenu 18" descr="Paris-cite-haussmann-1.jp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676400"/>
            <a:ext cx="4419600" cy="3067050"/>
          </a:xfrm>
        </p:spPr>
      </p:pic>
      <p:pic>
        <p:nvPicPr>
          <p:cNvPr id="27652" name="Espace réservé du contenu 23" descr="300px-Paris-cite-vaugondy-177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8100" y="1752600"/>
            <a:ext cx="4572000" cy="3048000"/>
          </a:xfrm>
        </p:spPr>
      </p:pic>
      <p:sp>
        <p:nvSpPr>
          <p:cNvPr id="27653" name="Rectangle 24"/>
          <p:cNvSpPr>
            <a:spLocks noChangeArrowheads="1"/>
          </p:cNvSpPr>
          <p:nvPr/>
        </p:nvSpPr>
        <p:spPr bwMode="auto">
          <a:xfrm>
            <a:off x="228600" y="5200650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/>
              <a:t>L'Île de la Cité et son tissu urbain médiéval avant les travaux haussmanniens (plan Vaugondy de 1771)</a:t>
            </a:r>
          </a:p>
        </p:txBody>
      </p:sp>
      <p:sp>
        <p:nvSpPr>
          <p:cNvPr id="27654" name="Rectangle 25"/>
          <p:cNvSpPr>
            <a:spLocks noChangeArrowheads="1"/>
          </p:cNvSpPr>
          <p:nvPr/>
        </p:nvSpPr>
        <p:spPr bwMode="auto">
          <a:xfrm>
            <a:off x="4191000" y="5229225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/>
              <a:t>L'Île de la Cité remodelée par les travaux d'Haussmann : nouvelles rues transversales (rouge), espaces publics (bleu clair) et bâtiments (bleu foncé)</a:t>
            </a:r>
          </a:p>
        </p:txBody>
      </p:sp>
    </p:spTree>
    <p:extLst>
      <p:ext uri="{BB962C8B-B14F-4D97-AF65-F5344CB8AC3E}">
        <p14:creationId xmlns:p14="http://schemas.microsoft.com/office/powerpoint/2010/main" val="369140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Ogni giorno la popolazione urbana aumenta di 180.000 persone </a:t>
            </a:r>
          </a:p>
          <a:p>
            <a:r>
              <a:rPr lang="it-IT" dirty="0"/>
              <a:t>nel 2030, si avvicinerà ai </a:t>
            </a:r>
            <a:r>
              <a:rPr lang="it-IT" dirty="0" err="1"/>
              <a:t>5</a:t>
            </a:r>
            <a:r>
              <a:rPr lang="it-IT" dirty="0"/>
              <a:t> miliardi, su un totale di poco più di </a:t>
            </a:r>
            <a:r>
              <a:rPr lang="it-IT" dirty="0" err="1"/>
              <a:t>8</a:t>
            </a:r>
            <a:r>
              <a:rPr lang="it-IT" dirty="0"/>
              <a:t>.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in Africa e Asia tra il 43% e il 78 (più di un miliardo con un raddoppio al 2030) vive nelle </a:t>
            </a:r>
            <a:r>
              <a:rPr lang="it-IT" b="1" i="1" dirty="0">
                <a:solidFill>
                  <a:srgbClr val="008000"/>
                </a:solidFill>
              </a:rPr>
              <a:t>baraccopoli</a:t>
            </a:r>
            <a:r>
              <a:rPr lang="it-IT" b="1" dirty="0">
                <a:solidFill>
                  <a:srgbClr val="008000"/>
                </a:solidFill>
              </a:rPr>
              <a:t> </a:t>
            </a:r>
            <a:r>
              <a:rPr lang="it-IT" dirty="0"/>
              <a:t>(</a:t>
            </a:r>
            <a:r>
              <a:rPr lang="it-IT" i="1" dirty="0"/>
              <a:t>slum, bidonville, </a:t>
            </a:r>
            <a:r>
              <a:rPr lang="it-IT" i="1" dirty="0" err="1"/>
              <a:t>favelas</a:t>
            </a:r>
            <a:r>
              <a:rPr lang="it-IT" dirty="0" err="1"/>
              <a:t>…</a:t>
            </a:r>
            <a:r>
              <a:rPr lang="it-IT" dirty="0"/>
              <a:t>). </a:t>
            </a:r>
          </a:p>
          <a:p>
            <a:endParaRPr lang="it-IT" dirty="0"/>
          </a:p>
          <a:p>
            <a:r>
              <a:rPr lang="it-IT" dirty="0"/>
              <a:t>insediamenti marginali, informali e non pianificati, privi di servizi, considerati irregolari per mancanza di titoli legali di proprietà, che sono spesso diventati l’unica opportunità abitativa delle fasce più deboli (</a:t>
            </a:r>
            <a:r>
              <a:rPr lang="it-IT" dirty="0" err="1"/>
              <a:t>UN-Habitat</a:t>
            </a:r>
            <a:r>
              <a:rPr lang="it-IT" dirty="0"/>
              <a:t>, 2006; 2009).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0366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Eugène </a:t>
            </a:r>
            <a:r>
              <a:rPr lang="it-IT" dirty="0" err="1" smtClean="0"/>
              <a:t>Viollet</a:t>
            </a:r>
            <a:r>
              <a:rPr lang="it-IT" dirty="0" smtClean="0"/>
              <a:t>-le-</a:t>
            </a:r>
            <a:r>
              <a:rPr lang="it-IT" dirty="0" err="1" smtClean="0"/>
              <a:t>Duc</a:t>
            </a:r>
            <a:r>
              <a:rPr lang="it-IT" dirty="0" smtClean="0"/>
              <a:t> (1814-1879)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i="1" dirty="0" err="1"/>
              <a:t>Dictionnaire</a:t>
            </a:r>
            <a:r>
              <a:rPr lang="it-IT" i="1" dirty="0"/>
              <a:t> </a:t>
            </a:r>
            <a:r>
              <a:rPr lang="it-IT" i="1" dirty="0" err="1" smtClean="0"/>
              <a:t>raisonné</a:t>
            </a:r>
            <a:r>
              <a:rPr lang="it-IT" i="1" dirty="0" smtClean="0"/>
              <a:t> </a:t>
            </a:r>
            <a:r>
              <a:rPr lang="it-IT" i="1" dirty="0" err="1" smtClean="0"/>
              <a:t>d'architecture</a:t>
            </a:r>
            <a:r>
              <a:rPr lang="it-IT" i="1" dirty="0" smtClean="0"/>
              <a:t> (1864-</a:t>
            </a:r>
            <a:r>
              <a:rPr lang="it-IT" dirty="0" smtClean="0"/>
              <a:t> 1868)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«restaurare una costruzione, non è mantenerla, ripararla o rifarla, è ristabilirla in uno stato completo che può non essere mai esistito fino a quel momento»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 smtClean="0"/>
              <a:t>Restauro Notre Dame (1845-64)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292" y="3286250"/>
            <a:ext cx="2463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3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BREVE VIDEO HAUSSMAN - PARIGI</a:t>
            </a:r>
            <a:br>
              <a:rPr lang="it-IT" dirty="0"/>
            </a:br>
            <a:r>
              <a:rPr lang="it-IT" u="sng" dirty="0">
                <a:hlinkClick r:id="rId2"/>
              </a:rPr>
              <a:t>https://www.youtube.com/watch?v=q-_mVRG2IDI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99406" y="3821432"/>
            <a:ext cx="489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VIDEO HAUSSMAN - 5:30</a:t>
            </a:r>
          </a:p>
          <a:p>
            <a:r>
              <a:rPr lang="it-IT" u="sng" dirty="0">
                <a:hlinkClick r:id="rId3"/>
              </a:rPr>
              <a:t>https://www.youtube.com/watch?v=hKNAKvLI6J0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9358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Piano </a:t>
            </a:r>
            <a:r>
              <a:rPr lang="it-IT" dirty="0" err="1"/>
              <a:t>Cerdà</a:t>
            </a:r>
            <a:r>
              <a:rPr lang="it-IT" dirty="0"/>
              <a:t> - 00:43</a:t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u="sng" dirty="0">
                <a:hlinkClick r:id="rId2"/>
              </a:rPr>
              <a:t>https://www.youtube.com/watch?v=DyTSzvC9Ge4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023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44600"/>
            <a:ext cx="7620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350px-Paris-haussmann-centre.png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" r="1560"/>
          <a:stretch>
            <a:fillRect/>
          </a:stretch>
        </p:blipFill>
        <p:spPr>
          <a:xfrm>
            <a:off x="3438438" y="538758"/>
            <a:ext cx="5248362" cy="5881715"/>
          </a:xfrm>
        </p:spPr>
      </p:pic>
      <p:pic>
        <p:nvPicPr>
          <p:cNvPr id="7" name="Segnaposto contenuto 4" descr="180px-Haussman.grandearmee.750pix.jpg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00201"/>
            <a:ext cx="2732418" cy="3062156"/>
          </a:xfrm>
        </p:spPr>
      </p:pic>
    </p:spTree>
    <p:extLst>
      <p:ext uri="{BB962C8B-B14F-4D97-AF65-F5344CB8AC3E}">
        <p14:creationId xmlns:p14="http://schemas.microsoft.com/office/powerpoint/2010/main" val="359270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>
          <a:xfrm>
            <a:off x="1792288" y="304800"/>
            <a:ext cx="5486400" cy="609600"/>
          </a:xfrm>
        </p:spPr>
        <p:txBody>
          <a:bodyPr>
            <a:normAutofit fontScale="90000"/>
          </a:bodyPr>
          <a:lstStyle/>
          <a:p>
            <a:r>
              <a:rPr lang="fr-FR" sz="3600">
                <a:latin typeface="Arial" charset="0"/>
                <a:ea typeface="ＭＳ Ｐゴシック" charset="0"/>
                <a:cs typeface="ＭＳ Ｐゴシック" charset="0"/>
              </a:rPr>
              <a:t>Paris XIXème Siècle</a:t>
            </a:r>
          </a:p>
        </p:txBody>
      </p:sp>
      <p:pic>
        <p:nvPicPr>
          <p:cNvPr id="47107" name="Espace réservé pour une image  3" descr="paris-juxtaposition.jpg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143000"/>
            <a:ext cx="7772400" cy="4800600"/>
          </a:xfrm>
        </p:spPr>
      </p:pic>
      <p:sp>
        <p:nvSpPr>
          <p:cNvPr id="5" name="ZoneTexte 4"/>
          <p:cNvSpPr txBox="1"/>
          <p:nvPr/>
        </p:nvSpPr>
        <p:spPr>
          <a:xfrm>
            <a:off x="762000" y="5715000"/>
            <a:ext cx="7620000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>
                <a:solidFill>
                  <a:srgbClr val="000000"/>
                </a:solidFill>
                <a:latin typeface="Lucida Grande" charset="0"/>
                <a:cs typeface="Lucida Grande" charset="0"/>
              </a:rPr>
              <a:t>Juxtaposition de deux réseaux :</a:t>
            </a:r>
          </a:p>
          <a:p>
            <a:r>
              <a:rPr lang="fr-FR" sz="1600">
                <a:solidFill>
                  <a:srgbClr val="000000"/>
                </a:solidFill>
                <a:latin typeface="Lucida Grande" charset="0"/>
                <a:cs typeface="Lucida Grande" charset="0"/>
              </a:rPr>
              <a:t>À Paris, les grandes tranchées diagonales d'Haussmann découpent à coup de hache un réseau ancien presque orthogonal :</a:t>
            </a:r>
            <a:endParaRPr lang="fr-F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6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Héritages, expérimentation, retour d</a:t>
            </a:r>
            <a:r>
              <a:rPr lang="ja-JP" altLang="fr-FR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expériences</a:t>
            </a:r>
          </a:p>
        </p:txBody>
      </p:sp>
      <p:sp>
        <p:nvSpPr>
          <p:cNvPr id="2355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Alignements et percées à Alger (1840-60)</a:t>
            </a:r>
          </a:p>
          <a:p>
            <a:pPr eaLnBrk="1" hangingPunct="1"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Casablanca Percée de 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avenue Royale</a:t>
            </a: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(1994)</a:t>
            </a:r>
          </a:p>
        </p:txBody>
      </p:sp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695825"/>
            <a:ext cx="296545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Espace réservé du contenu 3" descr="Alger 1 IMG.jpg"/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1219200"/>
            <a:ext cx="5816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5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Paris sous Haussmann (bl. Henri-IV)</a:t>
            </a:r>
          </a:p>
        </p:txBody>
      </p:sp>
      <p:pic>
        <p:nvPicPr>
          <p:cNvPr id="24579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7173912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20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BREVE VIDEO HAUSSMAN - PARIGI</a:t>
            </a:r>
            <a:br>
              <a:rPr lang="it-IT" dirty="0"/>
            </a:br>
            <a:r>
              <a:rPr lang="it-IT" u="sng" dirty="0">
                <a:hlinkClick r:id="rId2"/>
              </a:rPr>
              <a:t>https://www.youtube.com/watch?v=q-_mVRG2IDI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99406" y="3821432"/>
            <a:ext cx="489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VIDEO HAUSSMAN - 5:30</a:t>
            </a:r>
          </a:p>
          <a:p>
            <a:r>
              <a:rPr lang="it-IT" u="sng" dirty="0">
                <a:hlinkClick r:id="rId3"/>
              </a:rPr>
              <a:t>https://www.youtube.com/watch?v=hKNAKvLI6J0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540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rrondissement parig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620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earthlights_dmsp_big"/>
          <p:cNvPicPr>
            <a:picLocks noGrp="1" noChangeAspect="1" noChangeArrowheads="1"/>
          </p:cNvPicPr>
          <p:nvPr>
            <p:ph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8458200" cy="4229100"/>
          </a:xfrm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2401888" y="684213"/>
            <a:ext cx="528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/>
              <a:t>La terre vue la nuit (image satellitaire)</a:t>
            </a:r>
          </a:p>
        </p:txBody>
      </p:sp>
    </p:spTree>
    <p:extLst>
      <p:ext uri="{BB962C8B-B14F-4D97-AF65-F5344CB8AC3E}">
        <p14:creationId xmlns:p14="http://schemas.microsoft.com/office/powerpoint/2010/main" val="24919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 smtClean="0"/>
              <a:t>Tunisi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639762"/>
          </a:xfrm>
        </p:spPr>
        <p:txBody>
          <a:bodyPr>
            <a:normAutofit fontScale="55000" lnSpcReduction="20000"/>
          </a:bodyPr>
          <a:lstStyle/>
          <a:p>
            <a:r>
              <a:rPr lang="it-IT" dirty="0" smtClean="0"/>
              <a:t>GEOTELLING</a:t>
            </a:r>
          </a:p>
          <a:p>
            <a:r>
              <a:rPr lang="it-IT" dirty="0" smtClean="0">
                <a:hlinkClick r:id="rId2"/>
              </a:rPr>
              <a:t>http</a:t>
            </a:r>
            <a:r>
              <a:rPr lang="it-IT" dirty="0">
                <a:hlinkClick r:id="rId2"/>
              </a:rPr>
              <a:t>://</a:t>
            </a:r>
            <a:r>
              <a:rPr lang="it-IT" dirty="0" err="1">
                <a:hlinkClick r:id="rId2"/>
              </a:rPr>
              <a:t>webdoc.unica.it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tunisi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it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index.html#</a:t>
            </a:r>
            <a:r>
              <a:rPr lang="it-IT" dirty="0" err="1" smtClean="0">
                <a:hlinkClick r:id="rId2"/>
              </a:rPr>
              <a:t>Home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48780" y="1628800"/>
            <a:ext cx="4342692" cy="395128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2" name="Immagine 11" descr="Al Centro di Tunis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" y="1628800"/>
            <a:ext cx="4355976" cy="2876990"/>
          </a:xfrm>
          <a:prstGeom prst="rect">
            <a:avLst/>
          </a:prstGeom>
        </p:spPr>
      </p:pic>
      <p:pic>
        <p:nvPicPr>
          <p:cNvPr id="13" name="Immagine 12" descr="Geotekkin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710773"/>
            <a:ext cx="2915816" cy="2174611"/>
          </a:xfrm>
          <a:prstGeom prst="rect">
            <a:avLst/>
          </a:prstGeom>
        </p:spPr>
      </p:pic>
      <p:pic>
        <p:nvPicPr>
          <p:cNvPr id="15" name="Espace réservé pour une image  3" descr="plan-tuni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025" y="4149080"/>
            <a:ext cx="4041775" cy="2496390"/>
          </a:xfrm>
          <a:prstGeom prst="rect">
            <a:avLst/>
          </a:prstGeom>
        </p:spPr>
      </p:pic>
      <p:pic>
        <p:nvPicPr>
          <p:cNvPr id="16" name="Picture 8" descr="Tunis Google Map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845" y="1069596"/>
            <a:ext cx="4163627" cy="300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onnettore 4 27"/>
          <p:cNvCxnSpPr/>
          <p:nvPr/>
        </p:nvCxnSpPr>
        <p:spPr>
          <a:xfrm rot="5400000" flipH="1" flipV="1">
            <a:off x="2300418" y="5121188"/>
            <a:ext cx="2094892" cy="86409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280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7" name="Espace réservé du contenu 3" descr="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113" y="319088"/>
            <a:ext cx="8066087" cy="6310312"/>
          </a:xfrm>
        </p:spPr>
      </p:pic>
    </p:spTree>
    <p:extLst>
      <p:ext uri="{BB962C8B-B14F-4D97-AF65-F5344CB8AC3E}">
        <p14:creationId xmlns:p14="http://schemas.microsoft.com/office/powerpoint/2010/main" val="175963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Casablanca</a:t>
            </a:r>
            <a:br>
              <a:rPr lang="fr-FR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>
                <a:latin typeface="Arial" charset="0"/>
                <a:ea typeface="ＭＳ Ｐゴシック" charset="0"/>
                <a:cs typeface="ＭＳ Ｐゴシック" charset="0"/>
              </a:rPr>
              <a:t>Ségrégation ?</a:t>
            </a:r>
          </a:p>
        </p:txBody>
      </p:sp>
      <p:pic>
        <p:nvPicPr>
          <p:cNvPr id="78851" name="Espace réservé du contenu 3" descr="Ségregation casaIMG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4213" y="409575"/>
            <a:ext cx="3735387" cy="6296025"/>
          </a:xfrm>
        </p:spPr>
      </p:pic>
    </p:spTree>
    <p:extLst>
      <p:ext uri="{BB962C8B-B14F-4D97-AF65-F5344CB8AC3E}">
        <p14:creationId xmlns:p14="http://schemas.microsoft.com/office/powerpoint/2010/main" val="119736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0419" name="Picture 5" descr="Le Cair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9800" y="152400"/>
            <a:ext cx="4591050" cy="6324600"/>
          </a:xfrm>
          <a:noFill/>
        </p:spPr>
      </p:pic>
    </p:spTree>
    <p:extLst>
      <p:ext uri="{BB962C8B-B14F-4D97-AF65-F5344CB8AC3E}">
        <p14:creationId xmlns:p14="http://schemas.microsoft.com/office/powerpoint/2010/main" val="75037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Modernità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– </a:t>
            </a:r>
            <a:b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La figura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continuità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8120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B. Secchi,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prima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lezione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di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urbanistica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appropriazione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del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suolo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e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etica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borghese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Regolarità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rottura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con l’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eredità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medievale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standardizazzione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equilibrio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Concentrazione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paura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della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crescita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demografica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de 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la croissance 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e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dell’estensione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Arial" charset="0"/>
                <a:ea typeface="ＭＳ Ｐゴシック" charset="0"/>
                <a:cs typeface="ＭＳ Ｐゴシック" charset="0"/>
              </a:rPr>
              <a:t>urbana</a:t>
            </a:r>
            <a:r>
              <a:rPr lang="fr-FR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(Cf. Bonnet)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831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movimento moderno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Corbusier</a:t>
            </a:r>
            <a:r>
              <a:rPr lang="it-IT" dirty="0" smtClean="0"/>
              <a:t> e la carta di Atene</a:t>
            </a: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 smtClean="0"/>
              <a:t>Abitare</a:t>
            </a:r>
          </a:p>
          <a:p>
            <a:r>
              <a:rPr lang="it-IT" dirty="0" smtClean="0"/>
              <a:t>Lavorare</a:t>
            </a:r>
          </a:p>
          <a:p>
            <a:r>
              <a:rPr lang="it-IT" dirty="0" smtClean="0"/>
              <a:t>Coltivare il corpo e lo spirito</a:t>
            </a:r>
          </a:p>
          <a:p>
            <a:r>
              <a:rPr lang="it-IT" dirty="0" smtClean="0"/>
              <a:t>+</a:t>
            </a:r>
          </a:p>
          <a:p>
            <a:r>
              <a:rPr lang="it-IT" dirty="0" smtClean="0"/>
              <a:t>Circolare</a:t>
            </a:r>
          </a:p>
          <a:p>
            <a:endParaRPr lang="it-IT" dirty="0"/>
          </a:p>
          <a:p>
            <a:r>
              <a:rPr lang="it-IT" dirty="0" smtClean="0"/>
              <a:t>Critica e insuccessi</a:t>
            </a:r>
          </a:p>
          <a:p>
            <a:endParaRPr lang="it-IT" dirty="0"/>
          </a:p>
        </p:txBody>
      </p:sp>
      <p:pic>
        <p:nvPicPr>
          <p:cNvPr id="5" name="Immagine 4" descr="carta di aten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8" y="3004596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3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 di atene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209"/>
            <a:ext cx="4997525" cy="3371346"/>
          </a:xfrm>
          <a:prstGeom prst="rect">
            <a:avLst/>
          </a:prstGeom>
        </p:spPr>
      </p:pic>
      <p:pic>
        <p:nvPicPr>
          <p:cNvPr id="3" name="Immagine 2" descr="cité radieus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654" y="3956269"/>
            <a:ext cx="3443916" cy="21120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63634" y="4973740"/>
            <a:ext cx="27221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Unité</a:t>
            </a:r>
            <a:r>
              <a:rPr lang="it-IT" dirty="0" smtClean="0"/>
              <a:t> d’</a:t>
            </a:r>
            <a:r>
              <a:rPr lang="it-IT" dirty="0" err="1" smtClean="0"/>
              <a:t>habitation</a:t>
            </a:r>
            <a:r>
              <a:rPr lang="it-IT" dirty="0" smtClean="0"/>
              <a:t> </a:t>
            </a:r>
          </a:p>
          <a:p>
            <a:r>
              <a:rPr lang="it-IT" dirty="0" smtClean="0"/>
              <a:t>La </a:t>
            </a:r>
            <a:r>
              <a:rPr lang="it-IT" dirty="0" err="1" smtClean="0"/>
              <a:t>cité</a:t>
            </a:r>
            <a:r>
              <a:rPr lang="it-IT" dirty="0" smtClean="0"/>
              <a:t> </a:t>
            </a:r>
            <a:r>
              <a:rPr lang="it-IT" dirty="0" err="1" smtClean="0"/>
              <a:t>radiuese</a:t>
            </a:r>
            <a:r>
              <a:rPr lang="it-IT" dirty="0" smtClean="0"/>
              <a:t> – Marsiglia</a:t>
            </a:r>
          </a:p>
          <a:p>
            <a:r>
              <a:rPr lang="it-IT" dirty="0" smtClean="0"/>
              <a:t>1945-52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927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zoning ma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5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Modulor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scala di proporzioni basata sulla misure umane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286000" y="269033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2"/>
              </a:rPr>
              <a:t>https://www.tripadvisor.it/Attraction_Review-g187253-d247507-Reviews-Cite_Radieuse_Le_Corbusier-</a:t>
            </a:r>
            <a:r>
              <a:rPr lang="it-IT" dirty="0" smtClean="0">
                <a:hlinkClick r:id="rId2"/>
              </a:rPr>
              <a:t>Marseille_Bouches_du_Rhone_Provence_Alpes_Cote_d_Azur.html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646243" y="5232422"/>
            <a:ext cx="1714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3"/>
              </a:rPr>
              <a:t>https://</a:t>
            </a:r>
            <a:r>
              <a:rPr lang="it-IT" dirty="0" smtClean="0">
                <a:hlinkClick r:id="rId3"/>
              </a:rPr>
              <a:t>mamo.fr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47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/>
              <a:t>C</a:t>
            </a:r>
            <a:r>
              <a:rPr lang="it-IT" dirty="0" err="1" smtClean="0"/>
              <a:t>orbusier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Patrimonio mondiale</a:t>
            </a:r>
            <a:endParaRPr lang="it-IT" dirty="0"/>
          </a:p>
        </p:txBody>
      </p:sp>
      <p:pic>
        <p:nvPicPr>
          <p:cNvPr id="6" name="Segnaposto contenuto 5" descr="Le Corbusier Unesc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http://</a:t>
            </a:r>
            <a:r>
              <a:rPr lang="it-IT" dirty="0" err="1"/>
              <a:t>www.corriere.it</a:t>
            </a:r>
            <a:r>
              <a:rPr lang="it-IT" dirty="0"/>
              <a:t>/foto-</a:t>
            </a:r>
            <a:r>
              <a:rPr lang="it-IT" dirty="0" err="1"/>
              <a:t>gallery</a:t>
            </a:r>
            <a:r>
              <a:rPr lang="it-IT" dirty="0"/>
              <a:t>/cultura/16_luglio_17/corbusier-17-opere-diventate-patrimonio-mondiale-dell-unesco-78b103fc-4c4c-11e6-9b53-09d4e26665fb.shtml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9347" y="3421651"/>
            <a:ext cx="8836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</a:t>
            </a:r>
            <a:r>
              <a:rPr lang="it-IT" dirty="0" err="1"/>
              <a:t>Œuvre</a:t>
            </a:r>
            <a:r>
              <a:rPr lang="it-IT" dirty="0"/>
              <a:t> </a:t>
            </a:r>
            <a:r>
              <a:rPr lang="it-IT" dirty="0" err="1"/>
              <a:t>architecturale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de </a:t>
            </a:r>
            <a:r>
              <a:rPr lang="it-IT" dirty="0"/>
              <a:t>Le </a:t>
            </a:r>
            <a:r>
              <a:rPr lang="it-IT" dirty="0" err="1"/>
              <a:t>Corbusier</a:t>
            </a:r>
            <a:r>
              <a:rPr lang="it-IT" dirty="0" smtClean="0"/>
              <a:t>,</a:t>
            </a:r>
          </a:p>
          <a:p>
            <a:r>
              <a:rPr lang="it-IT" dirty="0" smtClean="0"/>
              <a:t> </a:t>
            </a:r>
            <a:r>
              <a:rPr lang="it-IT" dirty="0"/>
              <a:t>une </a:t>
            </a:r>
            <a:r>
              <a:rPr lang="it-IT" dirty="0" err="1"/>
              <a:t>contribution</a:t>
            </a:r>
            <a:r>
              <a:rPr lang="it-IT" dirty="0"/>
              <a:t> </a:t>
            </a:r>
            <a:r>
              <a:rPr lang="it-IT" dirty="0" err="1"/>
              <a:t>exceptionnelle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err="1" smtClean="0"/>
              <a:t>au</a:t>
            </a:r>
            <a:r>
              <a:rPr lang="it-IT" dirty="0" smtClean="0"/>
              <a:t> </a:t>
            </a:r>
            <a:r>
              <a:rPr lang="it-IT" dirty="0" err="1"/>
              <a:t>Mouvement</a:t>
            </a:r>
            <a:r>
              <a:rPr lang="it-IT" dirty="0"/>
              <a:t> Moderne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82298" y="5385279"/>
            <a:ext cx="338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http://whc.unesco.org/fr/list/1321</a:t>
            </a:r>
            <a:r>
              <a:rPr lang="it-IT" dirty="0" smtClean="0">
                <a:hlinkClick r:id="rId3"/>
              </a:rPr>
              <a:t>/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811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798930"/>
            <a:ext cx="4320480" cy="24302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74638"/>
            <a:ext cx="4353377" cy="24487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5241144"/>
            <a:ext cx="2227581" cy="11401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304" y="4428919"/>
            <a:ext cx="2204208" cy="19524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36512" y="-2738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1992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5496" y="5229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2010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500" y="2013550"/>
            <a:ext cx="3863321" cy="259228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7662" y="4725144"/>
            <a:ext cx="3000987" cy="2124294"/>
          </a:xfrm>
          <a:prstGeom prst="rect">
            <a:avLst/>
          </a:prstGeom>
        </p:spPr>
      </p:pic>
      <p:sp>
        <p:nvSpPr>
          <p:cNvPr id="13" name="Freccia giù 12"/>
          <p:cNvSpPr/>
          <p:nvPr/>
        </p:nvSpPr>
        <p:spPr>
          <a:xfrm>
            <a:off x="6516216" y="4653136"/>
            <a:ext cx="108012" cy="695370"/>
          </a:xfrm>
          <a:prstGeom prst="down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043608" y="626266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URBANIZZAZIONE IN CINA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4071"/>
            <a:ext cx="6736724" cy="19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34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CORBUSIER PLAN VOISIN 3D (3 </a:t>
            </a:r>
            <a:r>
              <a:rPr lang="it-IT" dirty="0" err="1"/>
              <a:t>min</a:t>
            </a:r>
            <a:r>
              <a:rPr lang="it-IT" dirty="0"/>
              <a:t>)</a:t>
            </a:r>
            <a:br>
              <a:rPr lang="it-IT" dirty="0"/>
            </a:br>
            <a:r>
              <a:rPr lang="it-IT" u="sng" dirty="0">
                <a:hlinkClick r:id="rId2"/>
              </a:rPr>
              <a:t>https://www.youtube.com/watch?v=FNBr6de7TD4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/>
              <a:t>CORBUSIER PLAN VOISIN (2:17)</a:t>
            </a:r>
          </a:p>
          <a:p>
            <a:r>
              <a:rPr lang="it-IT" u="sng" dirty="0">
                <a:hlinkClick r:id="rId3"/>
              </a:rPr>
              <a:t>https://www.youtube.com/watch?v=BevJ1dH2mSw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97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Brasilia (1956-1960)</a:t>
            </a:r>
            <a:b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latin typeface="Calibri" charset="0"/>
                <a:ea typeface="ＭＳ Ｐゴシック" charset="0"/>
                <a:cs typeface="ＭＳ Ｐゴシック" charset="0"/>
              </a:rPr>
              <a:t>Lucio Costa / Oscar Niemeyer </a:t>
            </a:r>
            <a:r>
              <a:rPr lang="fr-FR" sz="2200" dirty="0" smtClean="0">
                <a:latin typeface="Calibri" charset="0"/>
                <a:ea typeface="ＭＳ Ｐゴシック" charset="0"/>
                <a:cs typeface="ＭＳ Ｐゴシック" charset="0"/>
              </a:rPr>
              <a:t>(1907-2012) </a:t>
            </a:r>
            <a:endParaRPr lang="fr-FR" sz="2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2227" name="Espace réservé du contenu 3" descr="mapa_brasili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906" y="1899094"/>
            <a:ext cx="4210758" cy="3877543"/>
          </a:xfrm>
        </p:spPr>
      </p:pic>
      <p:pic>
        <p:nvPicPr>
          <p:cNvPr id="4" name="Espace réservé du contenu 3" descr="brasilia_bird_overview_col050202_d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822291" y="1817536"/>
            <a:ext cx="4181884" cy="419519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93478" y="1524003"/>
            <a:ext cx="25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Patrimonio umanità 1987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65" y="4830840"/>
            <a:ext cx="2169380" cy="189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70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Cathédrale Brasilia</a:t>
            </a:r>
          </a:p>
        </p:txBody>
      </p:sp>
      <p:pic>
        <p:nvPicPr>
          <p:cNvPr id="55299" name="Espace réservé du contenu 3" descr="brasil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1957388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2511768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5" name="Espace réservé du contenu 5" descr="brasilia1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0113" y="1417638"/>
            <a:ext cx="3765550" cy="2508250"/>
          </a:xfrm>
        </p:spPr>
      </p:pic>
      <p:pic>
        <p:nvPicPr>
          <p:cNvPr id="54276" name="Image 6" descr="brasilia_vue_de_TV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950" y="2924175"/>
            <a:ext cx="53784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323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Espace réservé du contenu 3" descr="brasilia_bird_overview_col050202_d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6400" y="958850"/>
            <a:ext cx="5486400" cy="5503863"/>
          </a:xfrm>
        </p:spPr>
      </p:pic>
    </p:spTree>
    <p:extLst>
      <p:ext uri="{BB962C8B-B14F-4D97-AF65-F5344CB8AC3E}">
        <p14:creationId xmlns:p14="http://schemas.microsoft.com/office/powerpoint/2010/main" val="427775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scuola di Chicago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422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0"/>
            <a:ext cx="8174038" cy="1000125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0" dirty="0" smtClean="0">
                <a:latin typeface="Baskerville Old Face" pitchFamily="18" charset="0"/>
              </a:rPr>
              <a:t>La città di Chicago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71500"/>
            <a:ext cx="9144000" cy="6215063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200" dirty="0" smtClean="0">
                <a:latin typeface="+mn-lt"/>
              </a:rPr>
              <a:t>La città si trasforma in maniera repentina tra la fine dell’Ottocento e l’inizio del Novecento. Passa da 5.000 abitanti nel 1840 fino ad arrivare a quasi 4 milioni nel 1930. Attira soprattutto migranti: nel 1900 più della metà della popolazione di Chicago non era nata in America.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200" dirty="0" smtClean="0">
                <a:latin typeface="+mn-lt"/>
              </a:rPr>
              <a:t>Non tutti riescono a trovare posto come operai (per altro molto precari) : si creano nuove forme di delinquenza – anche organizzata – cresce la mortalità, specie infantile a causa delle cattive condizioni igieniche e delle epidemie.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200" dirty="0" smtClean="0">
                <a:latin typeface="+mn-lt"/>
              </a:rPr>
              <a:t>Anche a Chicago la classe operaia tenta di organizzarsi, ma negli Usa il capitalismo resisterà molto più duramente alle richieste avanzate dalle classi popolari (estremamente  frammentate etnicamente e culturalmente).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it-IT" sz="2200" dirty="0" smtClean="0">
                <a:latin typeface="+mn-lt"/>
              </a:rPr>
              <a:t>La tradizione del laissez-faire è forte, ma non manca una borghesia illuminata che promuove il mecenatismo o le buone opere</a:t>
            </a:r>
            <a:r>
              <a:rPr lang="it-IT" sz="2200" dirty="0" smtClean="0"/>
              <a:t>.</a:t>
            </a:r>
          </a:p>
          <a:p>
            <a:pPr>
              <a:buFont typeface="Arial" pitchFamily="34" charset="0"/>
              <a:buChar char="•"/>
              <a:defRPr/>
            </a:pPr>
            <a:endParaRPr lang="it-IT" sz="2200" dirty="0"/>
          </a:p>
          <a:p>
            <a:pPr>
              <a:buFont typeface="Arial" pitchFamily="34" charset="0"/>
              <a:buChar char="•"/>
              <a:defRPr/>
            </a:pPr>
            <a:r>
              <a:rPr lang="it-IT" sz="2200" dirty="0" smtClean="0"/>
              <a:t> </a:t>
            </a:r>
            <a:r>
              <a:rPr lang="it-IT" sz="2200" dirty="0"/>
              <a:t>L’industria della lavorazione della </a:t>
            </a:r>
            <a:r>
              <a:rPr lang="it-IT" sz="2200" b="1" dirty="0"/>
              <a:t>carne</a:t>
            </a:r>
            <a:r>
              <a:rPr lang="it-IT" sz="2200" dirty="0"/>
              <a:t> è stata per decenni il principale polo produttivo della città, insieme all’industria pesante dell’acciaio.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it-IT" sz="22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376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/>
            </a:r>
            <a:br>
              <a:rPr lang="it-IT" dirty="0" smtClean="0">
                <a:hlinkClick r:id="rId2"/>
              </a:rPr>
            </a:br>
            <a:r>
              <a:rPr lang="it-IT" dirty="0">
                <a:hlinkClick r:id="rId2"/>
              </a:rPr>
              <a:t/>
            </a:r>
            <a:br>
              <a:rPr lang="it-IT" dirty="0">
                <a:hlinkClick r:id="rId2"/>
              </a:rPr>
            </a:br>
            <a:r>
              <a:rPr lang="it-IT" dirty="0" smtClean="0">
                <a:hlinkClick r:id="rId2"/>
              </a:rPr>
              <a:t/>
            </a:r>
            <a:br>
              <a:rPr lang="it-IT" dirty="0" smtClean="0">
                <a:hlinkClick r:id="rId2"/>
              </a:rPr>
            </a:br>
            <a:r>
              <a:rPr lang="it-IT" dirty="0">
                <a:hlinkClick r:id="rId2"/>
              </a:rPr>
              <a:t/>
            </a:r>
            <a:br>
              <a:rPr lang="it-IT" dirty="0">
                <a:hlinkClick r:id="rId2"/>
              </a:rPr>
            </a:br>
            <a:r>
              <a:rPr lang="it-IT" dirty="0" smtClean="0">
                <a:hlinkClick r:id="rId2"/>
              </a:rPr>
              <a:t/>
            </a:r>
            <a:br>
              <a:rPr lang="it-IT" dirty="0" smtClean="0">
                <a:hlinkClick r:id="rId2"/>
              </a:rPr>
            </a:br>
            <a:r>
              <a:rPr lang="it-IT" dirty="0">
                <a:hlinkClick r:id="rId2"/>
              </a:rPr>
              <a:t/>
            </a:r>
            <a:br>
              <a:rPr lang="it-IT" dirty="0">
                <a:hlinkClick r:id="rId2"/>
              </a:rPr>
            </a:br>
            <a:r>
              <a:rPr lang="it-IT" dirty="0" smtClean="0">
                <a:hlinkClick r:id="rId2"/>
              </a:rPr>
              <a:t/>
            </a:r>
            <a:br>
              <a:rPr lang="it-IT" dirty="0" smtClean="0">
                <a:hlinkClick r:id="rId2"/>
              </a:rPr>
            </a:br>
            <a:r>
              <a:rPr lang="it-IT" dirty="0">
                <a:hlinkClick r:id="rId2"/>
              </a:rPr>
              <a:t/>
            </a:r>
            <a:br>
              <a:rPr lang="it-IT" dirty="0">
                <a:hlinkClick r:id="rId2"/>
              </a:rPr>
            </a:br>
            <a:r>
              <a:rPr lang="it-IT" dirty="0" smtClean="0">
                <a:hlinkClick r:id="rId2"/>
              </a:rPr>
              <a:t>https</a:t>
            </a:r>
            <a:r>
              <a:rPr lang="it-IT" dirty="0">
                <a:hlinkClick r:id="rId2"/>
              </a:rPr>
              <a:t>://www.youtube.com/watch?v=2WGPvWPpey8&amp;list=PLzYZm159uzQNc7H5UCCXHx4c4TKdCeaNt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284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805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mtClean="0">
                <a:latin typeface="+mj-lt"/>
              </a:rPr>
              <a:t>Gli hobo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921625" cy="5040312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latin typeface="+mn-lt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981075"/>
            <a:ext cx="47529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11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71438"/>
            <a:ext cx="8174038" cy="5715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0" dirty="0" smtClean="0">
                <a:latin typeface="Baskerville Old Face" pitchFamily="18" charset="0"/>
              </a:rPr>
              <a:t>Park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5" y="642938"/>
            <a:ext cx="8929688" cy="5929312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Park è un uomo interessato più alla ricerca sul campo che alla teoria: afferma che la società va considerata come il prodotto delle interazioni poste in essere tra gli individui.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Park individua quattro processi interattivi fondamentali nello spazio urbano: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latin typeface="+mn-lt"/>
              </a:rPr>
              <a:t>la competizione</a:t>
            </a:r>
            <a:r>
              <a:rPr lang="it-IT" sz="2000" dirty="0" smtClean="0">
                <a:latin typeface="+mn-lt"/>
              </a:rPr>
              <a:t>: in senso darwiniano è la forma più elementare di interazione sociale (“ordine biotico” della città).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latin typeface="+mn-lt"/>
              </a:rPr>
              <a:t>il conflitto</a:t>
            </a:r>
            <a:r>
              <a:rPr lang="it-IT" sz="2000" dirty="0" smtClean="0">
                <a:latin typeface="+mn-lt"/>
              </a:rPr>
              <a:t>: è una conseguenza della competizione, riguarda le azioni del singolo individuo e ne determina la sua posizione e il suo status sociale, dominante o subordinato.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latin typeface="+mn-lt"/>
              </a:rPr>
              <a:t>l’accordo</a:t>
            </a:r>
            <a:r>
              <a:rPr lang="it-IT" sz="2000" dirty="0" smtClean="0">
                <a:latin typeface="+mn-lt"/>
              </a:rPr>
              <a:t>: implica la cessazione del conflitto e l’assegnazione stabile delle posizioni e degli status di potere, definiti e consolidati da leggi e consuetudini.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latin typeface="+mn-lt"/>
              </a:rPr>
              <a:t>l’assimilazione</a:t>
            </a:r>
            <a:r>
              <a:rPr lang="it-IT" sz="2000" dirty="0" smtClean="0">
                <a:latin typeface="+mn-lt"/>
              </a:rPr>
              <a:t>: è un processo di compenetrazione e di fusione che può seguire l’accordo, secondo Park è caratteristico della città che riesce a integrare economicamente e culturalmente i vari migranti e le sue varie componenti sociali, anche se tutti conservano la loro identità e status.</a:t>
            </a:r>
          </a:p>
        </p:txBody>
      </p:sp>
    </p:spTree>
    <p:extLst>
      <p:ext uri="{BB962C8B-B14F-4D97-AF65-F5344CB8AC3E}">
        <p14:creationId xmlns:p14="http://schemas.microsoft.com/office/powerpoint/2010/main" val="46349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ensità di popolazione nel mond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446"/>
            <a:ext cx="9144000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1438"/>
            <a:ext cx="7773988" cy="5715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dirty="0" smtClean="0">
                <a:latin typeface="Baskerville Old Face" pitchFamily="18" charset="0"/>
              </a:rPr>
              <a:t>Park e la prospettiva ecologica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14375"/>
            <a:ext cx="9144000" cy="58578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it-IT" sz="2000" dirty="0" smtClean="0"/>
              <a:t>La biologia evoluzionista – invece di quella di classe - costituisce la matrice teorica dei primi approcci di ricerca: la città è letta come una serie di ambienti naturali, dove gli individui si avvicendano attraverso storie di inserimento, sopraffazione, dominio, conflitto, accordo e assimilazione.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dirty="0" smtClean="0"/>
              <a:t>Secondo Park, nella città diversificata e cosmopolita l’individuo può scegliere con “chi stare”, non è obbligato a seguire la tradizione ma può frequentare persone a lui più congeniali e la sua “compagnia” gli fornirà il sostegno morale e la giustificazione dei comportamenti da lui scelti.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dirty="0" smtClean="0"/>
              <a:t>La città si divide così un una molteplicità di </a:t>
            </a:r>
            <a:r>
              <a:rPr lang="it-IT" sz="2000" dirty="0" smtClean="0">
                <a:solidFill>
                  <a:srgbClr val="FF0000"/>
                </a:solidFill>
              </a:rPr>
              <a:t>regioni morali </a:t>
            </a:r>
            <a:r>
              <a:rPr lang="it-IT" sz="2000" dirty="0" smtClean="0"/>
              <a:t>(quella del vizio e quella borghese, quella bohémien, quella operaia, quella dei </a:t>
            </a:r>
            <a:r>
              <a:rPr lang="it-IT" sz="2000" dirty="0" err="1" smtClean="0"/>
              <a:t>singles</a:t>
            </a:r>
            <a:r>
              <a:rPr lang="it-IT" sz="2000" dirty="0" smtClean="0"/>
              <a:t>, ecc.)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dirty="0" smtClean="0"/>
              <a:t>non sempre però la compagnia è “scelta” spesso ci si trova a vivere lì e ci si adatta. </a:t>
            </a:r>
          </a:p>
          <a:p>
            <a:pPr eaLnBrk="1" hangingPunct="1">
              <a:defRPr/>
            </a:pP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63108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3" y="0"/>
            <a:ext cx="8501062" cy="642938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0" dirty="0" smtClean="0">
                <a:latin typeface="Baskerville Old Face" pitchFamily="18" charset="0"/>
              </a:rPr>
              <a:t>Burgess e </a:t>
            </a:r>
            <a:r>
              <a:rPr lang="it-IT" sz="2400" b="0" dirty="0" err="1" smtClean="0">
                <a:latin typeface="Baskerville Old Face" pitchFamily="18" charset="0"/>
              </a:rPr>
              <a:t>Mckenzie</a:t>
            </a:r>
            <a:endParaRPr lang="it-IT" sz="2400" b="0" dirty="0" smtClean="0">
              <a:latin typeface="Baskerville Old Face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313" y="571500"/>
            <a:ext cx="8643937" cy="614362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it-IT" sz="2000" smtClean="0"/>
              <a:t>Park, insieme ai suoi due allievi Burgess e McKenzie, scrive un libro chiave per la Scuola di Chicago: </a:t>
            </a:r>
            <a:r>
              <a:rPr lang="it-IT" sz="2000" b="1" smtClean="0"/>
              <a:t>The City </a:t>
            </a:r>
            <a:r>
              <a:rPr lang="it-IT" sz="2000" smtClean="0"/>
              <a:t>(1925) . Gli autori propongono un modello astratto che vuole rappresentare l’espansione urbana “come processo” dinamico, per cerchi concentrici.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smtClean="0"/>
              <a:t>Il modello è generale e presuppone che una città si sviluppi in maniera radiale a partire da un centro.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smtClean="0"/>
              <a:t>L’espansione non produce solo un effetto fisico e materiale, ma crea anche delle precise aree sociali: la zona di transizione mescola industrie e quartieri abitati spesso con loro specificità etniche o di offerta commerciale (es i quartieri dei locali notturni).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it-IT" sz="2000" smtClean="0"/>
              <a:t>La città si estende perché ciascun anello interno tende ad espandersi e a invadere la zona circostante, questo processo viene spiegato ricorrendo alla metafora dell’ecologia vegetale. Espandendosi la struttura urbana tende a riprodursi come una pianta che crescendo forma foglie nuove ma sempre uguali. </a:t>
            </a:r>
          </a:p>
        </p:txBody>
      </p:sp>
    </p:spTree>
    <p:extLst>
      <p:ext uri="{BB962C8B-B14F-4D97-AF65-F5344CB8AC3E}">
        <p14:creationId xmlns:p14="http://schemas.microsoft.com/office/powerpoint/2010/main" val="64424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8913"/>
            <a:ext cx="9144000" cy="573087"/>
          </a:xfrm>
        </p:spPr>
        <p:txBody>
          <a:bodyPr anchor="t"/>
          <a:lstStyle/>
          <a:p>
            <a:pPr eaLnBrk="1" hangingPunct="1">
              <a:defRPr/>
            </a:pPr>
            <a:r>
              <a:rPr lang="it-IT" sz="2000" smtClean="0">
                <a:latin typeface="Arial Black" pitchFamily="34" charset="0"/>
              </a:rPr>
              <a:t>Il ghetto ebraico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828800" y="990600"/>
          <a:ext cx="40386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Fotografia Photo Editor" r:id="rId3" imgW="4525007" imgH="6668431" progId="MSPhotoEd.3">
                  <p:embed/>
                </p:oleObj>
              </mc:Choice>
              <mc:Fallback>
                <p:oleObj name="Fotografia Photo Editor" r:id="rId3" imgW="4525007" imgH="666843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990600"/>
                        <a:ext cx="403860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202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" y="0"/>
            <a:ext cx="8316913" cy="571500"/>
          </a:xfrm>
        </p:spPr>
        <p:txBody>
          <a:bodyPr/>
          <a:lstStyle/>
          <a:p>
            <a:pPr eaLnBrk="1" hangingPunct="1">
              <a:defRPr/>
            </a:pPr>
            <a:r>
              <a:rPr lang="it-IT" sz="2400" b="0" dirty="0" smtClean="0">
                <a:latin typeface="Baskerville Old Face" pitchFamily="18" charset="0"/>
              </a:rPr>
              <a:t>Burgess: il </a:t>
            </a:r>
            <a:r>
              <a:rPr lang="it-IT" sz="2400" b="0" dirty="0" err="1" smtClean="0">
                <a:latin typeface="Baskerville Old Face" pitchFamily="18" charset="0"/>
              </a:rPr>
              <a:t>loop</a:t>
            </a:r>
            <a:endParaRPr lang="it-IT" sz="2400" b="0" dirty="0" smtClean="0">
              <a:latin typeface="Baskerville Old Face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4582"/>
            <a:ext cx="9144000" cy="6000750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solidFill>
                  <a:srgbClr val="FF0000"/>
                </a:solidFill>
                <a:latin typeface="+mn-lt"/>
              </a:rPr>
              <a:t>la zona del centro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detta anche il </a:t>
            </a:r>
            <a:r>
              <a:rPr lang="it-IT" sz="2000" i="1" dirty="0" err="1" smtClean="0">
                <a:solidFill>
                  <a:srgbClr val="FF0000"/>
                </a:solidFill>
                <a:latin typeface="+mn-lt"/>
              </a:rPr>
              <a:t>Loop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è quella dei quartieri direzionali della city, della vita economica e politica della città, ma contiene anche sacche di povertà</a:t>
            </a:r>
          </a:p>
          <a:p>
            <a:pPr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- </a:t>
            </a:r>
            <a:r>
              <a:rPr lang="it-IT" sz="2000" u="sng" dirty="0" smtClean="0">
                <a:solidFill>
                  <a:srgbClr val="FF0000"/>
                </a:solidFill>
                <a:latin typeface="+mn-lt"/>
              </a:rPr>
              <a:t>la zona di transizione</a:t>
            </a:r>
            <a:r>
              <a:rPr lang="it-IT" sz="2000" dirty="0" smtClean="0">
                <a:latin typeface="+mn-lt"/>
              </a:rPr>
              <a:t> è ancora più mista mescola industrie e quartieri abitati spesso con loro specificità etniche o di offerta commerciale (</a:t>
            </a:r>
            <a:r>
              <a:rPr lang="it-IT" sz="2000" dirty="0" err="1" smtClean="0">
                <a:latin typeface="+mn-lt"/>
              </a:rPr>
              <a:t>es</a:t>
            </a:r>
            <a:r>
              <a:rPr lang="it-IT" sz="2000" dirty="0" smtClean="0">
                <a:latin typeface="+mn-lt"/>
              </a:rPr>
              <a:t> i quartieri del vizio e dei locali notturni, quartiere delle camere in affitto). Qui ci sono i 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quartieri etnici</a:t>
            </a:r>
            <a:r>
              <a:rPr lang="it-IT" sz="2000" dirty="0" smtClean="0">
                <a:latin typeface="+mn-lt"/>
              </a:rPr>
              <a:t> degli ultimi arrivati (stanno in case fatiscenti e a basso costo). </a:t>
            </a:r>
          </a:p>
          <a:p>
            <a:pPr eaLnBrk="1" hangingPunct="1"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solidFill>
                  <a:srgbClr val="FF0000"/>
                </a:solidFill>
                <a:latin typeface="+mn-lt"/>
              </a:rPr>
              <a:t>La zona residenziale operaia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è solitamente modesta, ma più gradevole rispetto ai quartieri più degradati dell’area di transizione. Qui abita buona parte </a:t>
            </a:r>
            <a:r>
              <a:rPr lang="it-IT" sz="2000" i="1" dirty="0" smtClean="0">
                <a:latin typeface="+mn-lt"/>
              </a:rPr>
              <a:t>dell’aristocrazia proletaria</a:t>
            </a:r>
            <a:r>
              <a:rPr lang="it-IT" sz="2000" dirty="0" smtClean="0">
                <a:latin typeface="+mn-lt"/>
              </a:rPr>
              <a:t>, i bianchi anglosassoni o gli immigrati bianchi arrivati per primi (tedeschi, svedesi, ecc.).</a:t>
            </a:r>
          </a:p>
          <a:p>
            <a:pPr eaLnBrk="1" hangingPunct="1">
              <a:defRPr/>
            </a:pPr>
            <a:r>
              <a:rPr lang="it-IT" sz="2000" dirty="0" smtClean="0">
                <a:latin typeface="+mn-lt"/>
              </a:rPr>
              <a:t>- </a:t>
            </a:r>
            <a:r>
              <a:rPr lang="it-IT" sz="2000" u="sng" dirty="0" smtClean="0">
                <a:solidFill>
                  <a:srgbClr val="FF0000"/>
                </a:solidFill>
                <a:latin typeface="+mn-lt"/>
              </a:rPr>
              <a:t>L’area dei sobborghi borghesi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è solitamente fatta di villette e prevede aree verdi e attrezzate, grande sicurezza pubblica. </a:t>
            </a:r>
          </a:p>
          <a:p>
            <a:pPr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- </a:t>
            </a:r>
            <a:r>
              <a:rPr lang="it-IT" sz="2000" u="sng" dirty="0" smtClean="0">
                <a:solidFill>
                  <a:srgbClr val="FF0000"/>
                </a:solidFill>
                <a:latin typeface="+mn-lt"/>
              </a:rPr>
              <a:t>La zona dei lavoratori pendolari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è abitata da piccola classe media che non può permettersi un alloggio in città e non vuole abitare in zone degradate, si tratta di uomini che si fermano nelle camere ammobiliate in città durante la settimana</a:t>
            </a:r>
            <a:r>
              <a:rPr lang="it-IT" sz="1600" dirty="0" smtClean="0">
                <a:latin typeface="+mn-lt"/>
              </a:rPr>
              <a:t>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723" y="4602318"/>
            <a:ext cx="3054943" cy="180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24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mtClean="0">
                <a:latin typeface="+mj-lt"/>
              </a:rPr>
              <a:t>La scuola di Chicago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15888"/>
            <a:ext cx="7088187" cy="649287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b="1" dirty="0" smtClean="0">
                <a:latin typeface="Baskerville Old Face" pitchFamily="18" charset="0"/>
              </a:rPr>
              <a:t>Il modello concentrico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82804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603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552728" cy="5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619672" y="188640"/>
            <a:ext cx="58460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Fig. …. - Modello dell’ecologia sociale urbana per zone concentriche: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Chicago anni venti secondo Burgess, Park, Mckenzie 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6402" y="6296635"/>
            <a:ext cx="4131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Fonte: (Carter, 1980) in Dematteis, 1993, p. 104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5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94"/>
          <a:stretch>
            <a:fillRect/>
          </a:stretch>
        </p:blipFill>
        <p:spPr bwMode="auto">
          <a:xfrm>
            <a:off x="611560" y="692696"/>
            <a:ext cx="8070039" cy="518457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187624" y="188640"/>
            <a:ext cx="68632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Fig. …. - Modelli schematici del suolo urbano: a) per settori radiali secondo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Hoyt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;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b) combinato per cerchi, settori e nuclei secondo  Harris e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Ullman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6224627"/>
            <a:ext cx="47713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Fonte: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Hoyt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, Harris e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Ullman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Dematteis, 1993, p. 127</a:t>
            </a:r>
            <a:endParaRPr kumimoji="0" lang="it-IT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5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7393" y="685306"/>
            <a:ext cx="6304007" cy="56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954520" y="59323"/>
            <a:ext cx="5234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Fig. …. – a) Il territorio di influenza delle </a:t>
            </a:r>
            <a:r>
              <a:rPr kumimoji="0" lang="it-IT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Chicago’s </a:t>
            </a:r>
            <a:r>
              <a:rPr kumimoji="0" lang="it-IT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gangland</a:t>
            </a:r>
            <a:r>
              <a:rPr kumimoji="0" lang="it-IT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3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8" descr="Davis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544616" cy="51281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307423" y="6296635"/>
            <a:ext cx="2529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Fonte: Davis, 2006b, pag. 17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475656" y="0"/>
            <a:ext cx="61878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Fig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… - L’ecologia della paura (Modello dell’ecologia sociale urbana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per zone concentriche secondo la rielaborazione di Mike Davis del 1998)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4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Geo delle Città Reti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328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2014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4600"/>
            <a:ext cx="9144000" cy="43561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69917" y="6061394"/>
            <a:ext cx="5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lejournal.cnrs.fr</a:t>
            </a:r>
            <a:r>
              <a:rPr lang="it-IT" dirty="0" smtClean="0"/>
              <a:t>/</a:t>
            </a:r>
            <a:r>
              <a:rPr lang="it-IT" dirty="0" err="1" smtClean="0"/>
              <a:t>articles</a:t>
            </a:r>
            <a:r>
              <a:rPr lang="it-IT" dirty="0" smtClean="0"/>
              <a:t>/</a:t>
            </a:r>
            <a:r>
              <a:rPr lang="it-IT" dirty="0" err="1" smtClean="0"/>
              <a:t>les</a:t>
            </a:r>
            <a:r>
              <a:rPr lang="it-IT" dirty="0" smtClean="0"/>
              <a:t>-</a:t>
            </a:r>
            <a:r>
              <a:rPr lang="it-IT" dirty="0" err="1" smtClean="0"/>
              <a:t>defis</a:t>
            </a:r>
            <a:r>
              <a:rPr lang="it-IT" dirty="0" smtClean="0"/>
              <a:t>-de-la-ville-</a:t>
            </a:r>
            <a:r>
              <a:rPr lang="it-IT" dirty="0" err="1" smtClean="0"/>
              <a:t>durable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1406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476673"/>
            <a:ext cx="8424936" cy="5976664"/>
          </a:xfrm>
        </p:spPr>
        <p:txBody>
          <a:bodyPr>
            <a:normAutofit/>
          </a:bodyPr>
          <a:lstStyle/>
          <a:p>
            <a:endParaRPr lang="it-IT" sz="18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352928" cy="5904656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Rappresentazione reticolare del territorio: insieme di centri legati tra loro da relazioni</a:t>
            </a:r>
          </a:p>
          <a:p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De </a:t>
            </a:r>
            <a:r>
              <a:rPr lang="it-IT" dirty="0" err="1" smtClean="0">
                <a:solidFill>
                  <a:schemeClr val="tx1"/>
                </a:solidFill>
              </a:rPr>
              <a:t>Matteis</a:t>
            </a:r>
            <a:r>
              <a:rPr lang="it-IT" dirty="0" smtClean="0">
                <a:solidFill>
                  <a:schemeClr val="tx1"/>
                </a:solidFill>
              </a:rPr>
              <a:t> distingue tre modelli generali di reti urbane:</a:t>
            </a:r>
          </a:p>
          <a:p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solidFill>
                  <a:schemeClr val="tx1"/>
                </a:solidFill>
              </a:rPr>
              <a:t>1.Reti a gerarchia determinata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2.Reti multipolari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3.Reti equipotenziali</a:t>
            </a:r>
          </a:p>
        </p:txBody>
      </p:sp>
    </p:spTree>
    <p:extLst>
      <p:ext uri="{BB962C8B-B14F-4D97-AF65-F5344CB8AC3E}">
        <p14:creationId xmlns:p14="http://schemas.microsoft.com/office/powerpoint/2010/main" val="175732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reti urban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1954" y="2453052"/>
            <a:ext cx="14257584" cy="3952875"/>
          </a:xfrm>
        </p:spPr>
      </p:pic>
      <p:sp>
        <p:nvSpPr>
          <p:cNvPr id="4" name="Rettangolo 3"/>
          <p:cNvSpPr/>
          <p:nvPr/>
        </p:nvSpPr>
        <p:spPr>
          <a:xfrm>
            <a:off x="764327" y="917144"/>
            <a:ext cx="7624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tx1"/>
                </a:solidFill>
              </a:rPr>
              <a:t>Reti a gerarchia determinata </a:t>
            </a:r>
          </a:p>
          <a:p>
            <a:r>
              <a:rPr lang="it-IT" sz="2800" dirty="0" smtClean="0"/>
              <a:t>Esiste un</a:t>
            </a:r>
            <a:r>
              <a:rPr lang="it-IT" sz="2800" dirty="0" smtClean="0">
                <a:solidFill>
                  <a:schemeClr val="tx1"/>
                </a:solidFill>
              </a:rPr>
              <a:t> costante rapporto città- hinterland; il flusso muove da un centro verso l’esterno</a:t>
            </a:r>
          </a:p>
        </p:txBody>
      </p:sp>
    </p:spTree>
    <p:extLst>
      <p:ext uri="{BB962C8B-B14F-4D97-AF65-F5344CB8AC3E}">
        <p14:creationId xmlns:p14="http://schemas.microsoft.com/office/powerpoint/2010/main" val="405856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Dati+dimensionali+della+regione+della+Ruh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2132856"/>
            <a:ext cx="6034617" cy="4525963"/>
          </a:xfrm>
        </p:spPr>
      </p:pic>
      <p:sp>
        <p:nvSpPr>
          <p:cNvPr id="4" name="Rettangolo 3"/>
          <p:cNvSpPr/>
          <p:nvPr/>
        </p:nvSpPr>
        <p:spPr>
          <a:xfrm>
            <a:off x="251520" y="332656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</a:rPr>
              <a:t>Reti multipolari – relazioni tra i nodi della rete; funzioni complementari dei centri (fordista); </a:t>
            </a:r>
          </a:p>
          <a:p>
            <a:r>
              <a:rPr lang="it-IT" sz="2400" dirty="0" smtClean="0">
                <a:solidFill>
                  <a:schemeClr val="tx1"/>
                </a:solidFill>
              </a:rPr>
              <a:t>non decisi a priori ma nemmeno indifferenti tra loro un’area molto estesa di nodi in rete, a livello macroregionale, forma una </a:t>
            </a:r>
            <a:r>
              <a:rPr lang="it-IT" sz="2400" i="1" dirty="0" smtClean="0">
                <a:solidFill>
                  <a:schemeClr val="tx1"/>
                </a:solidFill>
              </a:rPr>
              <a:t>megalopoli </a:t>
            </a: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 err="1" smtClean="0">
                <a:solidFill>
                  <a:schemeClr val="tx1"/>
                </a:solidFill>
              </a:rPr>
              <a:t>Gottmann</a:t>
            </a:r>
            <a:r>
              <a:rPr lang="it-IT" sz="2400" dirty="0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1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1" y="188640"/>
            <a:ext cx="76446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tx1"/>
                </a:solidFill>
              </a:rPr>
              <a:t>Reti equipotenziali – i nodi della rete sono collegati con indifferenza localizzativa; 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qui si inseriscono le cosiddette città globali</a:t>
            </a:r>
          </a:p>
        </p:txBody>
      </p:sp>
      <p:pic>
        <p:nvPicPr>
          <p:cNvPr id="6" name="Immagine 5" descr="reti equipotenzial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988840"/>
            <a:ext cx="6336704" cy="461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8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0720"/>
          </a:xfrm>
        </p:spPr>
        <p:txBody>
          <a:bodyPr>
            <a:normAutofit fontScale="90000"/>
          </a:bodyPr>
          <a:lstStyle/>
          <a:p>
            <a:r>
              <a:rPr lang="it-IT" sz="1778" b="1" dirty="0"/>
              <a:t>Fig. 1.7. La distribuzione delle città con più di 10.000 abitanti in Europa (</a:t>
            </a:r>
            <a:r>
              <a:rPr lang="it-IT" sz="1778" dirty="0" err="1"/>
              <a:t>1</a:t>
            </a:r>
            <a:r>
              <a:rPr lang="it-IT" sz="1778" dirty="0"/>
              <a:t> punto = </a:t>
            </a:r>
            <a:r>
              <a:rPr lang="it-IT" sz="1778" dirty="0" err="1"/>
              <a:t>1</a:t>
            </a:r>
            <a:r>
              <a:rPr lang="it-IT" sz="1778" dirty="0"/>
              <a:t> città)</a:t>
            </a:r>
            <a:r>
              <a:rPr lang="it-IT" dirty="0"/>
              <a:t/>
            </a:r>
            <a:br>
              <a:rPr lang="it-IT" dirty="0"/>
            </a:br>
            <a:endParaRPr lang="fr-CA" dirty="0"/>
          </a:p>
        </p:txBody>
      </p:sp>
      <p:pic>
        <p:nvPicPr>
          <p:cNvPr id="54274" name="Picture 2" descr="moriconi_corret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6" b="1860"/>
          <a:stretch>
            <a:fillRect/>
          </a:stretch>
        </p:blipFill>
        <p:spPr bwMode="auto">
          <a:xfrm>
            <a:off x="1442573" y="875358"/>
            <a:ext cx="6201829" cy="5153834"/>
          </a:xfrm>
          <a:prstGeom prst="rect">
            <a:avLst/>
          </a:prstGeom>
          <a:solidFill>
            <a:srgbClr val="C0504D"/>
          </a:solidFill>
          <a:ln w="9525">
            <a:solidFill>
              <a:srgbClr val="4F81BD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877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egnaposto contenuto 3" descr="DoresalGM-copie-1.png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350" y="1678781"/>
            <a:ext cx="6337300" cy="4368800"/>
          </a:xfrm>
        </p:spPr>
      </p:pic>
    </p:spTree>
    <p:extLst>
      <p:ext uri="{BB962C8B-B14F-4D97-AF65-F5344CB8AC3E}">
        <p14:creationId xmlns:p14="http://schemas.microsoft.com/office/powerpoint/2010/main" val="62536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52400"/>
            <a:ext cx="5644250" cy="64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4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egnaposto contenuto 3" descr="Fig 5 Brunet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684" y="26847"/>
            <a:ext cx="5881716" cy="6907353"/>
          </a:xfrm>
        </p:spPr>
      </p:pic>
    </p:spTree>
    <p:extLst>
      <p:ext uri="{BB962C8B-B14F-4D97-AF65-F5344CB8AC3E}">
        <p14:creationId xmlns:p14="http://schemas.microsoft.com/office/powerpoint/2010/main" val="269024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egnaposto contenuto 3" descr="dhat175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5065"/>
            <a:ext cx="1905000" cy="2169583"/>
          </a:xfrm>
        </p:spPr>
      </p:pic>
      <p:pic>
        <p:nvPicPr>
          <p:cNvPr id="5" name="Immagine 4" descr="dbel1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7" y="2895600"/>
            <a:ext cx="3033183" cy="3119846"/>
          </a:xfrm>
          <a:prstGeom prst="rect">
            <a:avLst/>
          </a:prstGeom>
        </p:spPr>
      </p:pic>
      <p:pic>
        <p:nvPicPr>
          <p:cNvPr id="6" name="Immagine 5" descr="dmag1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74638"/>
            <a:ext cx="2854428" cy="2899736"/>
          </a:xfrm>
          <a:prstGeom prst="rect">
            <a:avLst/>
          </a:prstGeom>
        </p:spPr>
      </p:pic>
      <p:pic>
        <p:nvPicPr>
          <p:cNvPr id="11" name="Immagine 10" descr="dhac1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860" y="3348617"/>
            <a:ext cx="3177540" cy="32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Mega typology_111_polycentrism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7248" y="-457200"/>
            <a:ext cx="6610032" cy="935402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77000" y="160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r>
              <a:rPr lang="fr-FR" dirty="0" smtClean="0"/>
              <a:t>Pentagone</a:t>
            </a:r>
            <a:endParaRPr lang="fr-FR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>
          <a:xfrm>
            <a:off x="5105400" y="2174875"/>
            <a:ext cx="3581400" cy="3951288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Le cœur de l'Europe, délimité par les métropoles de Londres, Paris, Milan, Munich et </a:t>
            </a:r>
            <a:r>
              <a:rPr lang="fr-FR" dirty="0" err="1" smtClean="0"/>
              <a:t>Hamburg</a:t>
            </a:r>
            <a:r>
              <a:rPr lang="fr-FR" dirty="0" smtClean="0"/>
              <a:t>, ne représente que 20% de la surface et 40% de la population communautaire mais participe à hauteur de 50% au Produit Intérieur Brut (PIB) européen.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829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12849"/>
            <a:ext cx="8229600" cy="1143000"/>
          </a:xfrm>
        </p:spPr>
        <p:txBody>
          <a:bodyPr>
            <a:normAutofit/>
          </a:bodyPr>
          <a:lstStyle/>
          <a:p>
            <a:r>
              <a:rPr lang="it-IT" sz="1800" b="1" i="1" dirty="0"/>
              <a:t>Fig. 1.3. L’urbanizzazione dei continenti a confronto: 1950, 1975, 2010, 2025, 2050 </a:t>
            </a:r>
            <a:r>
              <a:rPr lang="it-IT" sz="1800" dirty="0"/>
              <a:t/>
            </a:r>
            <a:br>
              <a:rPr lang="it-IT" sz="1800" dirty="0"/>
            </a:br>
            <a:endParaRPr lang="fr-CA" sz="1800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147940" y="2355849"/>
          <a:ext cx="8856892" cy="3770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Documento" r:id="rId3" imgW="5041900" imgH="2146300" progId="Word.Document.8">
                  <p:link updateAutomatic="1"/>
                </p:oleObj>
              </mc:Choice>
              <mc:Fallback>
                <p:oleObj name="Documento" r:id="rId3" imgW="5041900" imgH="2146300" progId="Word.Document.8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40" y="2355849"/>
                        <a:ext cx="8856892" cy="3770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31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egnaposto contenuto 3" descr="Fig 2 Brun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835" y="228600"/>
            <a:ext cx="5647965" cy="6384131"/>
          </a:xfrm>
        </p:spPr>
      </p:pic>
    </p:spTree>
    <p:extLst>
      <p:ext uri="{BB962C8B-B14F-4D97-AF65-F5344CB8AC3E}">
        <p14:creationId xmlns:p14="http://schemas.microsoft.com/office/powerpoint/2010/main" val="314913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Segnaposto contenuto 3" descr="Fig 3 Brun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1" y="152400"/>
            <a:ext cx="6803464" cy="6406111"/>
          </a:xfrm>
        </p:spPr>
      </p:pic>
    </p:spTree>
    <p:extLst>
      <p:ext uri="{BB962C8B-B14F-4D97-AF65-F5344CB8AC3E}">
        <p14:creationId xmlns:p14="http://schemas.microsoft.com/office/powerpoint/2010/main" val="127379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 descr="IMG_99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3868" y="853867"/>
            <a:ext cx="6830944" cy="51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47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Picture 6" descr="MetroOrizz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74700" y="-454025"/>
            <a:ext cx="10694988" cy="77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01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2191</Words>
  <Application>Microsoft Macintosh PowerPoint</Application>
  <PresentationFormat>Presentazione su schermo (4:3)</PresentationFormat>
  <Paragraphs>209</Paragraphs>
  <Slides>82</Slides>
  <Notes>2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Collegamenti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5" baseType="lpstr">
      <vt:lpstr>Tema di Office</vt:lpstr>
      <vt:lpstr>Macintosh HD:Users:mauriziomemoli:Desktop:Carocci per lectios:e. Capitolo 1.doc!OLE_LINK6</vt:lpstr>
      <vt:lpstr>Fotografia Photo Editor</vt:lpstr>
      <vt:lpstr>Città e urbanizzazione 1</vt:lpstr>
      <vt:lpstr>2020 : pop totale, 7,7 miliardi  pop. Urbana 4,2 miliardi (55%)  2009 : pop urbana 3,42 Miliardi          pop rurale 3,21 Miliardi </vt:lpstr>
      <vt:lpstr>Presentazione di PowerPoint</vt:lpstr>
      <vt:lpstr>Presentazione di PowerPoint</vt:lpstr>
      <vt:lpstr>Presentazione di PowerPoint</vt:lpstr>
      <vt:lpstr>Presentazione di PowerPoint</vt:lpstr>
      <vt:lpstr>2014</vt:lpstr>
      <vt:lpstr>Fig. 1.3. L’urbanizzazione dei continenti a confronto: 1950, 1975, 2010, 2025, 2050  </vt:lpstr>
      <vt:lpstr>Presentazione di PowerPoint</vt:lpstr>
      <vt:lpstr>Presentazione di PowerPoint</vt:lpstr>
      <vt:lpstr>Definizioni di città: concetti e teorie nella geografia urbana  </vt:lpstr>
      <vt:lpstr>Presentazione di PowerPoint</vt:lpstr>
      <vt:lpstr>Presentazione di PowerPoint</vt:lpstr>
      <vt:lpstr>Significato simbolico  </vt:lpstr>
      <vt:lpstr>Presentazione di PowerPoint</vt:lpstr>
      <vt:lpstr>Brueghel 1563 (Babele)</vt:lpstr>
      <vt:lpstr>Presentazione di PowerPoint</vt:lpstr>
      <vt:lpstr>Presentazione di PowerPoint</vt:lpstr>
      <vt:lpstr>Paris Atget - Panthéon</vt:lpstr>
      <vt:lpstr>Presentazione di PowerPoint</vt:lpstr>
      <vt:lpstr>Presentazione di PowerPoint</vt:lpstr>
      <vt:lpstr>Manchester (inizi XIX S.)</vt:lpstr>
      <vt:lpstr>Presentazione di PowerPoint</vt:lpstr>
      <vt:lpstr>Presentazione di PowerPoint</vt:lpstr>
      <vt:lpstr>Barcellona XIX s</vt:lpstr>
      <vt:lpstr>Presentazione di PowerPoint</vt:lpstr>
      <vt:lpstr>Presentazione di PowerPoint</vt:lpstr>
      <vt:lpstr>Barcelone</vt:lpstr>
      <vt:lpstr>Parigi e Haussmann pragmatismo, repressione e etica borghese</vt:lpstr>
      <vt:lpstr>Eugène Viollet-le-Duc (1814-1879)</vt:lpstr>
      <vt:lpstr>BREVE VIDEO HAUSSMAN - PARIGI https://www.youtube.com/watch?v=q-_mVRG2IDI</vt:lpstr>
      <vt:lpstr>          Piano Cerdà - 00:43  https://www.youtube.com/watch?v=DyTSzvC9Ge4</vt:lpstr>
      <vt:lpstr>Presentazione di PowerPoint</vt:lpstr>
      <vt:lpstr>Presentazione di PowerPoint</vt:lpstr>
      <vt:lpstr>Paris XIXème Siècle</vt:lpstr>
      <vt:lpstr>Héritages, expérimentation, retour d’expériences</vt:lpstr>
      <vt:lpstr>Paris sous Haussmann (bl. Henri-IV)</vt:lpstr>
      <vt:lpstr>BREVE VIDEO HAUSSMAN - PARIGI https://www.youtube.com/watch?v=q-_mVRG2IDI</vt:lpstr>
      <vt:lpstr>Presentazione di PowerPoint</vt:lpstr>
      <vt:lpstr>Tunisi</vt:lpstr>
      <vt:lpstr>Presentazione di PowerPoint</vt:lpstr>
      <vt:lpstr>Casablanca  Ségrégation ?</vt:lpstr>
      <vt:lpstr>Presentazione di PowerPoint</vt:lpstr>
      <vt:lpstr>Modernità –  La figura della continuità</vt:lpstr>
      <vt:lpstr>Il movimento moderno</vt:lpstr>
      <vt:lpstr>Presentazione di PowerPoint</vt:lpstr>
      <vt:lpstr>Presentazione di PowerPoint</vt:lpstr>
      <vt:lpstr>Modulor scala di proporzioni basata sulla misure umane</vt:lpstr>
      <vt:lpstr>Le Corbusier  Patrimonio mondiale</vt:lpstr>
      <vt:lpstr>LE CORBUSIER PLAN VOISIN 3D (3 min) https://www.youtube.com/watch?v=FNBr6de7TD4</vt:lpstr>
      <vt:lpstr>Brasilia (1956-1960) Lucio Costa / Oscar Niemeyer (1907-2012) </vt:lpstr>
      <vt:lpstr>Cathédrale Brasilia</vt:lpstr>
      <vt:lpstr>Presentazione di PowerPoint</vt:lpstr>
      <vt:lpstr>Presentazione di PowerPoint</vt:lpstr>
      <vt:lpstr>La scuola di Chicago</vt:lpstr>
      <vt:lpstr>La città di Chicago</vt:lpstr>
      <vt:lpstr>        https://www.youtube.com/watch?v=2WGPvWPpey8&amp;list=PLzYZm159uzQNc7H5UCCXHx4c4TKdCeaNt </vt:lpstr>
      <vt:lpstr>Gli hobo</vt:lpstr>
      <vt:lpstr>Park</vt:lpstr>
      <vt:lpstr>Park e la prospettiva ecologica</vt:lpstr>
      <vt:lpstr>Burgess e Mckenzie</vt:lpstr>
      <vt:lpstr>Il ghetto ebraico </vt:lpstr>
      <vt:lpstr>Burgess: il loop</vt:lpstr>
      <vt:lpstr>La scuola di Chicago</vt:lpstr>
      <vt:lpstr>Presentazione di PowerPoint</vt:lpstr>
      <vt:lpstr>Presentazione di PowerPoint</vt:lpstr>
      <vt:lpstr>Presentazione di PowerPoint</vt:lpstr>
      <vt:lpstr>Presentazione di PowerPoint</vt:lpstr>
      <vt:lpstr>Geo delle Città Reti</vt:lpstr>
      <vt:lpstr>Presentazione di PowerPoint</vt:lpstr>
      <vt:lpstr>Presentazione di PowerPoint</vt:lpstr>
      <vt:lpstr>Presentazione di PowerPoint</vt:lpstr>
      <vt:lpstr>Presentazione di PowerPoint</vt:lpstr>
      <vt:lpstr>Fig. 1.7. La distribuzione delle città con più di 10.000 abitanti in Europa (1 punto = 1 città)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UPV-UM3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Città e urbanizzazione 1</dc:title>
  <dc:creator>Gester UFR3</dc:creator>
  <cp:lastModifiedBy>Gester UFR3</cp:lastModifiedBy>
  <cp:revision>14</cp:revision>
  <dcterms:created xsi:type="dcterms:W3CDTF">2020-04-20T11:17:36Z</dcterms:created>
  <dcterms:modified xsi:type="dcterms:W3CDTF">2020-04-21T17:05:02Z</dcterms:modified>
</cp:coreProperties>
</file>