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08" r:id="rId3"/>
    <p:sldId id="285" r:id="rId4"/>
    <p:sldId id="281" r:id="rId5"/>
    <p:sldId id="259" r:id="rId6"/>
    <p:sldId id="297" r:id="rId7"/>
    <p:sldId id="298" r:id="rId8"/>
    <p:sldId id="279" r:id="rId9"/>
    <p:sldId id="282" r:id="rId10"/>
    <p:sldId id="283" r:id="rId11"/>
    <p:sldId id="284" r:id="rId12"/>
    <p:sldId id="291" r:id="rId13"/>
    <p:sldId id="307" r:id="rId14"/>
    <p:sldId id="305" r:id="rId15"/>
    <p:sldId id="309" r:id="rId16"/>
    <p:sldId id="288" r:id="rId17"/>
    <p:sldId id="289" r:id="rId18"/>
    <p:sldId id="287" r:id="rId19"/>
    <p:sldId id="257" r:id="rId20"/>
    <p:sldId id="277" r:id="rId21"/>
    <p:sldId id="30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15"/>
  </p:normalViewPr>
  <p:slideViewPr>
    <p:cSldViewPr snapToGrid="0">
      <p:cViewPr varScale="1">
        <p:scale>
          <a:sx n="82" d="100"/>
          <a:sy n="82" d="100"/>
        </p:scale>
        <p:origin x="-304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26/11/19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26/11/19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26/11/19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26/11/19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26/11/19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26/11/19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26/11/19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26/11/19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26/11/19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26/11/19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26/11/19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26/11/19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26/11/19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26/11/19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26/11/19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26/11/19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26/11/19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image" Target="../media/image15.jpg"/><Relationship Id="rId6" Type="http://schemas.openxmlformats.org/officeDocument/2006/relationships/image" Target="../media/image16.jpg"/><Relationship Id="rId7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5" Type="http://schemas.openxmlformats.org/officeDocument/2006/relationships/image" Target="../media/image24.jpg"/><Relationship Id="rId6" Type="http://schemas.openxmlformats.org/officeDocument/2006/relationships/image" Target="../media/image25.jpg"/><Relationship Id="rId7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89213" y="1410790"/>
            <a:ext cx="8915399" cy="2416627"/>
          </a:xfrm>
        </p:spPr>
        <p:txBody>
          <a:bodyPr>
            <a:normAutofit fontScale="90000"/>
          </a:bodyPr>
          <a:lstStyle/>
          <a:p>
            <a:pPr algn="r" rtl="1"/>
            <a:r>
              <a:rPr lang="it-IT" dirty="0">
                <a:latin typeface="Candara" panose="020E0502030303020204" pitchFamily="34" charset="0"/>
              </a:rPr>
              <a:t>Corso di Lingua Araba 1</a:t>
            </a:r>
            <a:br>
              <a:rPr lang="it-IT" dirty="0">
                <a:latin typeface="Candara" panose="020E0502030303020204" pitchFamily="34" charset="0"/>
              </a:rPr>
            </a:br>
            <a:r>
              <a:rPr lang="ar-LB" dirty="0">
                <a:latin typeface="Candara" panose="020E0502030303020204" pitchFamily="34" charset="0"/>
              </a:rPr>
              <a:t/>
            </a:r>
            <a:br>
              <a:rPr lang="ar-LB" dirty="0">
                <a:latin typeface="Candara" panose="020E0502030303020204" pitchFamily="34" charset="0"/>
              </a:rPr>
            </a:br>
            <a:r>
              <a:rPr lang="ar-LB" dirty="0">
                <a:latin typeface="Candara" panose="020E0502030303020204" pitchFamily="34" charset="0"/>
              </a:rPr>
              <a:t>دورة في اللغة العربية</a:t>
            </a:r>
            <a:r>
              <a:rPr lang="it-IT" dirty="0"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64895" y="4592141"/>
            <a:ext cx="9757610" cy="1619793"/>
          </a:xfrm>
        </p:spPr>
        <p:txBody>
          <a:bodyPr>
            <a:normAutofit fontScale="47500" lnSpcReduction="20000"/>
          </a:bodyPr>
          <a:lstStyle/>
          <a:p>
            <a:r>
              <a:rPr lang="it-IT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Prof.ssa Patrizia Manduchi</a:t>
            </a:r>
          </a:p>
          <a:p>
            <a:r>
              <a:rPr lang="it-IT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Corso di Laurea in </a:t>
            </a:r>
            <a:r>
              <a:rPr lang="it-IT" sz="3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Scienze Politiche</a:t>
            </a:r>
            <a:r>
              <a:rPr lang="it-IT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(Università degli Studi di Cagliari)</a:t>
            </a:r>
          </a:p>
          <a:p>
            <a:r>
              <a:rPr lang="it-IT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Libro di testo: </a:t>
            </a:r>
            <a:r>
              <a:rPr lang="it-IT" sz="3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Sana </a:t>
            </a:r>
            <a:r>
              <a:rPr lang="it-IT" sz="3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Darghmouni</a:t>
            </a:r>
            <a:r>
              <a:rPr lang="it-IT" sz="3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3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Kalima</a:t>
            </a:r>
            <a:r>
              <a:rPr lang="it-IT" sz="3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/Parola, Lezioni di scrittura e grammatica araba con esercizi, Mondadori Le Monnier,2019</a:t>
            </a:r>
          </a:p>
          <a:p>
            <a:r>
              <a:rPr lang="it-IT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Anno accademico 2019-2020</a:t>
            </a:r>
          </a:p>
          <a:p>
            <a:endParaRPr lang="it-IT" dirty="0">
              <a:latin typeface="Candara" panose="020E0502030303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" y="646066"/>
            <a:ext cx="2697480" cy="346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14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Candara" panose="020E0502030303020204" pitchFamily="34" charset="0"/>
              </a:rPr>
              <a:t>La morfologia</a:t>
            </a:r>
            <a:br>
              <a:rPr lang="it-IT" dirty="0">
                <a:latin typeface="Candara" panose="020E0502030303020204" pitchFamily="34" charset="0"/>
              </a:rPr>
            </a:br>
            <a:r>
              <a:rPr lang="it-IT" dirty="0">
                <a:latin typeface="Candara" panose="020E0502030303020204" pitchFamily="34" charset="0"/>
              </a:rPr>
              <a:t>(coniugazioni e declinazioni)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89212" y="3024722"/>
            <a:ext cx="8915400" cy="2886500"/>
          </a:xfrm>
        </p:spPr>
        <p:txBody>
          <a:bodyPr>
            <a:normAutofit/>
          </a:bodyPr>
          <a:lstStyle/>
          <a:p>
            <a:r>
              <a:rPr lang="it-IT" sz="2800" dirty="0">
                <a:latin typeface="Candara" panose="020E0502030303020204" pitchFamily="34" charset="0"/>
              </a:rPr>
              <a:t>Il sostantivo e l’aggettivo arabo si declinano e il verbo arabo si coniuga.</a:t>
            </a:r>
          </a:p>
          <a:p>
            <a:pPr marL="0" indent="0">
              <a:buNone/>
            </a:pPr>
            <a:endParaRPr lang="it-IT" sz="2800" dirty="0">
              <a:latin typeface="Candara" panose="020E0502030303020204" pitchFamily="34" charset="0"/>
            </a:endParaRPr>
          </a:p>
          <a:p>
            <a:r>
              <a:rPr lang="it-IT" sz="2800" dirty="0">
                <a:latin typeface="Candara" panose="020E0502030303020204" pitchFamily="34" charset="0"/>
              </a:rPr>
              <a:t>L’arabo non è «facile» ma ha un </a:t>
            </a:r>
            <a:r>
              <a:rPr lang="it-IT" sz="2800" b="1" dirty="0">
                <a:latin typeface="Candara" panose="020E0502030303020204" pitchFamily="34" charset="0"/>
              </a:rPr>
              <a:t>alto tasso di regolarità e sistematicità</a:t>
            </a:r>
          </a:p>
          <a:p>
            <a:endParaRPr lang="it-IT" dirty="0">
              <a:latin typeface="Candara" panose="020E0502030303020204" pitchFamily="34" charset="0"/>
            </a:endParaRPr>
          </a:p>
          <a:p>
            <a:endParaRPr lang="it-IT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601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63390"/>
          </a:xfrm>
        </p:spPr>
        <p:txBody>
          <a:bodyPr>
            <a:noAutofit/>
          </a:bodyPr>
          <a:lstStyle/>
          <a:p>
            <a:r>
              <a:rPr lang="it-IT" sz="3200" dirty="0">
                <a:latin typeface="Candara" panose="020E0502030303020204" pitchFamily="34" charset="0"/>
              </a:rPr>
              <a:t>Sintassi («l’ordine delle parole»)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89212" y="1587500"/>
            <a:ext cx="8915400" cy="1541974"/>
          </a:xfrm>
        </p:spPr>
        <p:txBody>
          <a:bodyPr>
            <a:noAutofit/>
          </a:bodyPr>
          <a:lstStyle/>
          <a:p>
            <a:r>
              <a:rPr lang="it-IT" sz="2400" dirty="0">
                <a:latin typeface="Candara" panose="020E0502030303020204" pitchFamily="34" charset="0"/>
              </a:rPr>
              <a:t>L’analisi della struttura della frase non comporta particolari difficoltà ma bisogna aver le idee chiare sulla sintassi della lingua italiana!</a:t>
            </a: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1989996" y="4584700"/>
            <a:ext cx="9514616" cy="17920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dirty="0">
                <a:latin typeface="Candara" panose="020E0502030303020204" pitchFamily="34" charset="0"/>
              </a:rPr>
              <a:t>La sua difficoltà risiede nel fatto che l’arabo non appartiene alla famiglia delle lingue indoeuropee, bensì di quelle semitiche</a:t>
            </a:r>
          </a:p>
          <a:p>
            <a:r>
              <a:rPr lang="it-IT" sz="2400" dirty="0">
                <a:latin typeface="Candara" panose="020E0502030303020204" pitchFamily="34" charset="0"/>
              </a:rPr>
              <a:t>Questo significa che non si hanno quelle assonanze che suggeriscono una «parentela» con il termine italiano corrispondente</a:t>
            </a: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2589212" y="3605895"/>
            <a:ext cx="8911687" cy="9633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200" dirty="0">
                <a:latin typeface="Candara" panose="020E0502030303020204" pitchFamily="34" charset="0"/>
              </a:rPr>
              <a:t>Lessico («l’inventario delle parole»)</a:t>
            </a:r>
            <a:endParaRPr lang="it-IT" sz="28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026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Candara" panose="020E0502030303020204" pitchFamily="34" charset="0"/>
              </a:rPr>
              <a:t>La scrittura </a:t>
            </a:r>
            <a:r>
              <a:rPr lang="ar-LB" dirty="0">
                <a:latin typeface="Candara" panose="020E0502030303020204" pitchFamily="34" charset="0"/>
              </a:rPr>
              <a:t/>
            </a:r>
            <a:br>
              <a:rPr lang="ar-LB" dirty="0">
                <a:latin typeface="Candara" panose="020E0502030303020204" pitchFamily="34" charset="0"/>
              </a:rPr>
            </a:br>
            <a:r>
              <a:rPr lang="ar-LB" dirty="0">
                <a:latin typeface="Candara" panose="020E0502030303020204" pitchFamily="34" charset="0"/>
              </a:rPr>
              <a:t>الكتابة</a:t>
            </a:r>
            <a:r>
              <a:rPr lang="it-IT" dirty="0"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88878" y="2474772"/>
            <a:ext cx="9989316" cy="4174222"/>
          </a:xfrm>
        </p:spPr>
        <p:txBody>
          <a:bodyPr>
            <a:normAutofit/>
          </a:bodyPr>
          <a:lstStyle/>
          <a:p>
            <a:r>
              <a:rPr lang="it-IT" dirty="0">
                <a:latin typeface="Candara" panose="020E0502030303020204" pitchFamily="34" charset="0"/>
              </a:rPr>
              <a:t>Alfabeto di </a:t>
            </a:r>
            <a:r>
              <a:rPr lang="it-IT" b="1" dirty="0">
                <a:latin typeface="Candara" panose="020E0502030303020204" pitchFamily="34" charset="0"/>
              </a:rPr>
              <a:t>28 grafemi </a:t>
            </a:r>
            <a:r>
              <a:rPr lang="it-IT" dirty="0">
                <a:latin typeface="Candara" panose="020E0502030303020204" pitchFamily="34" charset="0"/>
              </a:rPr>
              <a:t>(lettere) che </a:t>
            </a:r>
            <a:r>
              <a:rPr lang="it-IT" b="1" dirty="0">
                <a:latin typeface="Candara" panose="020E0502030303020204" pitchFamily="34" charset="0"/>
              </a:rPr>
              <a:t>cambiano la grafia </a:t>
            </a:r>
            <a:r>
              <a:rPr lang="it-IT" dirty="0">
                <a:latin typeface="Candara" panose="020E0502030303020204" pitchFamily="34" charset="0"/>
              </a:rPr>
              <a:t>a seconda della loro posizione (isolate, iniziali, mediane, finali)</a:t>
            </a:r>
          </a:p>
          <a:p>
            <a:r>
              <a:rPr lang="it-IT" b="1" dirty="0">
                <a:latin typeface="Candara" panose="020E0502030303020204" pitchFamily="34" charset="0"/>
              </a:rPr>
              <a:t>Sinistrorso</a:t>
            </a:r>
            <a:r>
              <a:rPr lang="it-IT" dirty="0">
                <a:latin typeface="Candara" panose="020E0502030303020204" pitchFamily="34" charset="0"/>
              </a:rPr>
              <a:t>: si scrive da destra a sinistra</a:t>
            </a:r>
          </a:p>
          <a:p>
            <a:r>
              <a:rPr lang="it-IT" b="1" dirty="0">
                <a:latin typeface="Candara" panose="020E0502030303020204" pitchFamily="34" charset="0"/>
              </a:rPr>
              <a:t>Corsivo</a:t>
            </a:r>
            <a:r>
              <a:rPr lang="it-IT" dirty="0">
                <a:latin typeface="Candara" panose="020E0502030303020204" pitchFamily="34" charset="0"/>
              </a:rPr>
              <a:t>: i grafemi si collegano l’uno con l’altro </a:t>
            </a:r>
          </a:p>
          <a:p>
            <a:r>
              <a:rPr lang="it-IT" dirty="0">
                <a:latin typeface="Candara" panose="020E0502030303020204" pitchFamily="34" charset="0"/>
              </a:rPr>
              <a:t>Non esiste lo «stampatello» né le lettere maiuscole</a:t>
            </a:r>
          </a:p>
          <a:p>
            <a:r>
              <a:rPr lang="it-IT" dirty="0">
                <a:latin typeface="Candara" panose="020E0502030303020204" pitchFamily="34" charset="0"/>
              </a:rPr>
              <a:t>Sistema vocalico semplice: tre timbri (/ a i u /) che possono essere brevi (</a:t>
            </a:r>
            <a:r>
              <a:rPr lang="it-IT" i="1" dirty="0">
                <a:latin typeface="Candara" panose="020E0502030303020204" pitchFamily="34" charset="0"/>
              </a:rPr>
              <a:t>a i u</a:t>
            </a:r>
            <a:r>
              <a:rPr lang="it-IT" dirty="0">
                <a:latin typeface="Candara" panose="020E0502030303020204" pitchFamily="34" charset="0"/>
              </a:rPr>
              <a:t>) o lunghi (</a:t>
            </a:r>
            <a:r>
              <a:rPr lang="it-IT" i="1" dirty="0">
                <a:latin typeface="Candara" panose="020E0502030303020204" pitchFamily="34" charset="0"/>
              </a:rPr>
              <a:t>ā ī ū</a:t>
            </a:r>
            <a:r>
              <a:rPr lang="it-IT" dirty="0">
                <a:latin typeface="Candara" panose="020E0502030303020204" pitchFamily="34" charset="0"/>
              </a:rPr>
              <a:t>) </a:t>
            </a:r>
          </a:p>
          <a:p>
            <a:r>
              <a:rPr lang="it-IT" dirty="0">
                <a:latin typeface="Candara" panose="020E0502030303020204" pitchFamily="34" charset="0"/>
              </a:rPr>
              <a:t>Le tre vocali brevi non vengono riportate nello scritto (tranne che nel Corano, nell’uso didattico e per «disambiguare».</a:t>
            </a:r>
          </a:p>
          <a:p>
            <a:r>
              <a:rPr lang="it-IT" dirty="0">
                <a:latin typeface="Candara" panose="020E0502030303020204" pitchFamily="34" charset="0"/>
              </a:rPr>
              <a:t>L'arabo presenta, come le altre lingue semitiche, la flessione interna dei sostantivi e dei verbi. </a:t>
            </a:r>
          </a:p>
          <a:p>
            <a:r>
              <a:rPr lang="it-IT" dirty="0">
                <a:latin typeface="Candara" panose="020E0502030303020204" pitchFamily="34" charset="0"/>
              </a:rPr>
              <a:t>Soltanto lo scheletro consonantico delle parole rimane invariato, mentre infissi e vocali si combinano per ottenere varianti del significato o della funzione della parola.</a:t>
            </a:r>
          </a:p>
        </p:txBody>
      </p:sp>
      <p:pic>
        <p:nvPicPr>
          <p:cNvPr id="3074" name="Picture 2" descr="https://lesartsturcs.com/lessons/calligraphy_lesson_istanb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221" y="500378"/>
            <a:ext cx="4279391" cy="152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90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48912" y="414605"/>
            <a:ext cx="8911687" cy="144474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900" dirty="0">
                <a:latin typeface="Candara" panose="020E0502030303020204" pitchFamily="34" charset="0"/>
              </a:rPr>
              <a:t>La </a:t>
            </a:r>
            <a:r>
              <a:rPr lang="en-GB" sz="4900" dirty="0" err="1">
                <a:latin typeface="Candara" panose="020E0502030303020204" pitchFamily="34" charset="0"/>
              </a:rPr>
              <a:t>calligrafia</a:t>
            </a:r>
            <a:r>
              <a:rPr lang="en-GB" sz="4900" dirty="0">
                <a:latin typeface="Candara" panose="020E0502030303020204" pitchFamily="34" charset="0"/>
              </a:rPr>
              <a:t> </a:t>
            </a:r>
            <a:br>
              <a:rPr lang="en-GB" sz="4900" dirty="0">
                <a:latin typeface="Candara" panose="020E0502030303020204" pitchFamily="34" charset="0"/>
              </a:rPr>
            </a:br>
            <a:r>
              <a:rPr lang="ar-LB" sz="4900" dirty="0">
                <a:latin typeface="Candara" panose="020E0502030303020204" pitchFamily="34" charset="0"/>
              </a:rPr>
              <a:t>الخط العربي</a:t>
            </a:r>
            <a:r>
              <a:rPr lang="it-IT" dirty="0">
                <a:latin typeface="Candara" panose="020E0502030303020204" pitchFamily="34" charset="0"/>
              </a:rPr>
              <a:t/>
            </a:r>
            <a:br>
              <a:rPr lang="it-IT" dirty="0">
                <a:latin typeface="Candara" panose="020E0502030303020204" pitchFamily="34" charset="0"/>
              </a:rPr>
            </a:br>
            <a:endParaRPr lang="it-IT" dirty="0">
              <a:latin typeface="Candara" panose="020E0502030303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44866" y="1951010"/>
            <a:ext cx="10238006" cy="3960211"/>
          </a:xfrm>
        </p:spPr>
        <p:txBody>
          <a:bodyPr>
            <a:norm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Lo stile al-</a:t>
            </a:r>
            <a:r>
              <a:rPr lang="en-GB" dirty="0" err="1">
                <a:latin typeface="Candara" panose="020E0502030303020204" pitchFamily="34" charset="0"/>
              </a:rPr>
              <a:t>Naskhī</a:t>
            </a:r>
            <a:r>
              <a:rPr lang="it-IT" dirty="0">
                <a:latin typeface="Candara" panose="020E0502030303020204" pitchFamily="34" charset="0"/>
              </a:rPr>
              <a:t/>
            </a:r>
            <a:br>
              <a:rPr lang="it-IT" dirty="0">
                <a:latin typeface="Candara" panose="020E0502030303020204" pitchFamily="34" charset="0"/>
              </a:rPr>
            </a:br>
            <a:r>
              <a:rPr lang="it-IT" dirty="0">
                <a:latin typeface="Candara" panose="020E0502030303020204" pitchFamily="34" charset="0"/>
              </a:rPr>
              <a:t> è il più diffuso </a:t>
            </a:r>
            <a:r>
              <a:rPr lang="ar-LB" dirty="0">
                <a:latin typeface="Candara" panose="020E0502030303020204" pitchFamily="34" charset="0"/>
              </a:rPr>
              <a:t>الخط النسخي</a:t>
            </a:r>
            <a:endParaRPr lang="it-IT" dirty="0">
              <a:latin typeface="Candara" panose="020E0502030303020204" pitchFamily="34" charset="0"/>
            </a:endParaRPr>
          </a:p>
          <a:p>
            <a:r>
              <a:rPr lang="it-IT" dirty="0">
                <a:latin typeface="Candara" panose="020E0502030303020204" pitchFamily="34" charset="0"/>
              </a:rPr>
              <a:t>Si usa nella stampa e nei giornali</a:t>
            </a:r>
          </a:p>
          <a:p>
            <a:r>
              <a:rPr lang="it-IT" dirty="0">
                <a:latin typeface="Candara" panose="020E0502030303020204" pitchFamily="34" charset="0"/>
              </a:rPr>
              <a:t>È una calligrafia chiara e snella</a:t>
            </a:r>
          </a:p>
          <a:p>
            <a:r>
              <a:rPr lang="it-IT" dirty="0">
                <a:latin typeface="Candara" panose="020E0502030303020204" pitchFamily="34" charset="0"/>
              </a:rPr>
              <a:t>Esistono centinaia di «font» per pc</a:t>
            </a:r>
          </a:p>
          <a:p>
            <a:r>
              <a:rPr lang="it-IT" dirty="0">
                <a:latin typeface="Candara" panose="020E0502030303020204" pitchFamily="34" charset="0"/>
              </a:rPr>
              <a:t>Si utilizza per l’apprendimento dell’alfabeto</a:t>
            </a:r>
          </a:p>
          <a:p>
            <a:pPr marL="0" indent="0">
              <a:buNone/>
            </a:pPr>
            <a:endParaRPr lang="it-IT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it-IT" dirty="0">
                <a:latin typeface="Candara" panose="020E0502030303020204" pitchFamily="34" charset="0"/>
              </a:rPr>
              <a:t>Voi imparerete a scrivere in questo stile…</a:t>
            </a:r>
          </a:p>
          <a:p>
            <a:pPr marL="0" indent="0">
              <a:buNone/>
            </a:pPr>
            <a:r>
              <a:rPr lang="it-IT" b="1" i="1" dirty="0">
                <a:latin typeface="Candara" panose="020E0502030303020204" pitchFamily="34" charset="0"/>
              </a:rPr>
              <a:t>In </a:t>
            </a:r>
            <a:r>
              <a:rPr lang="it-IT" b="1" i="1" dirty="0" err="1">
                <a:latin typeface="Candara" panose="020E0502030303020204" pitchFamily="34" charset="0"/>
              </a:rPr>
              <a:t>sh</a:t>
            </a:r>
            <a:r>
              <a:rPr lang="en-GB" b="1" i="1" dirty="0">
                <a:latin typeface="Candara" panose="020E0502030303020204" pitchFamily="34" charset="0"/>
              </a:rPr>
              <a:t>ā</a:t>
            </a:r>
            <a:r>
              <a:rPr lang="it-IT" b="1" i="1" dirty="0">
                <a:latin typeface="Candara" panose="020E0502030303020204" pitchFamily="34" charset="0"/>
              </a:rPr>
              <a:t>’ </a:t>
            </a:r>
            <a:r>
              <a:rPr lang="it-IT" b="1" i="1" dirty="0" err="1">
                <a:latin typeface="Candara" panose="020E0502030303020204" pitchFamily="34" charset="0"/>
              </a:rPr>
              <a:t>All</a:t>
            </a:r>
            <a:r>
              <a:rPr lang="en-GB" b="1" i="1" dirty="0">
                <a:latin typeface="Candara" panose="020E0502030303020204" pitchFamily="34" charset="0"/>
              </a:rPr>
              <a:t>ā</a:t>
            </a:r>
            <a:r>
              <a:rPr lang="it-IT" b="1" i="1" dirty="0">
                <a:latin typeface="Candara" panose="020E0502030303020204" pitchFamily="34" charset="0"/>
              </a:rPr>
              <a:t>h!</a:t>
            </a:r>
            <a:r>
              <a:rPr lang="it-IT" b="1" dirty="0">
                <a:latin typeface="Candara" panose="020E0502030303020204" pitchFamily="34" charset="0"/>
              </a:rPr>
              <a:t>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835" y="2336544"/>
            <a:ext cx="4216306" cy="316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875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732" y="1502206"/>
            <a:ext cx="3229646" cy="2422235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537" y="1503539"/>
            <a:ext cx="3229646" cy="2422235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18" y="4081787"/>
            <a:ext cx="3229646" cy="2422235"/>
          </a:xfrm>
          <a:prstGeom prst="rect">
            <a:avLst/>
          </a:prstGeom>
        </p:spPr>
      </p:pic>
      <p:sp>
        <p:nvSpPr>
          <p:cNvPr id="19" name="Tito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 dirty="0">
                <a:latin typeface="Candara" panose="020E0502030303020204" pitchFamily="34" charset="0"/>
              </a:rPr>
              <a:t>Gli altri stili</a:t>
            </a:r>
          </a:p>
        </p:txBody>
      </p:sp>
      <p:pic>
        <p:nvPicPr>
          <p:cNvPr id="20" name="Segnaposto contenuto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948" y="4081787"/>
            <a:ext cx="3229646" cy="2422235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18" y="1503539"/>
            <a:ext cx="3227870" cy="2420902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537" y="4083120"/>
            <a:ext cx="3227870" cy="242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08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94733" y="314258"/>
            <a:ext cx="9409879" cy="1047522"/>
          </a:xfrm>
        </p:spPr>
        <p:txBody>
          <a:bodyPr/>
          <a:lstStyle/>
          <a:p>
            <a:r>
              <a:rPr lang="it-IT" dirty="0"/>
              <a:t>L’alfabeto arabo       </a:t>
            </a:r>
            <a:r>
              <a:rPr lang="ar-sa" dirty="0"/>
              <a:t>الأبجدية العربية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247" y="1696659"/>
            <a:ext cx="5816245" cy="485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919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Candara" panose="020E0502030303020204" pitchFamily="34" charset="0"/>
              </a:rPr>
              <a:t>L’arabo classico. Un po’ di storia</a:t>
            </a:r>
            <a:br>
              <a:rPr lang="it-IT" dirty="0">
                <a:latin typeface="Candara" panose="020E0502030303020204" pitchFamily="34" charset="0"/>
              </a:rPr>
            </a:br>
            <a:endParaRPr lang="it-IT" dirty="0">
              <a:latin typeface="Candara" panose="020E0502030303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37085" y="2057400"/>
            <a:ext cx="9649406" cy="4343400"/>
          </a:xfrm>
        </p:spPr>
        <p:txBody>
          <a:bodyPr>
            <a:normAutofit/>
          </a:bodyPr>
          <a:lstStyle/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Forgiato quindici secoli fa dai poeti dell’Arabia preislamica a scopi letterari, viene codificato ai primordi dell’Islàm (VII secolo)</a:t>
            </a: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lingua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fuṣḥah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(in arabo: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فصحى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‎, in italiano: pura) indica lo standard moderno della lingua araba.</a:t>
            </a: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Essa deriva dalla lingua con cui sono scritti il Corano, i libri di tradizione giuridico-religiosa (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ḥadīth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e tutte le opere che vengono definite come afferenti alle cosiddette "scienze religiose" (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ʿulūm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dīniyya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 l'arabo scritto e il parlato esiste un fenomeno di diglossia, anzi (più correttamente) di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pluriglossia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vista la molteplicità delle varianti del parlato (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ʿamma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it-IT" sz="24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823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842" y="2322971"/>
            <a:ext cx="7748337" cy="4381139"/>
          </a:xfrm>
        </p:spPr>
      </p:pic>
      <p:sp>
        <p:nvSpPr>
          <p:cNvPr id="5" name="CasellaDiTesto 4"/>
          <p:cNvSpPr txBox="1"/>
          <p:nvPr/>
        </p:nvSpPr>
        <p:spPr>
          <a:xfrm>
            <a:off x="5270086" y="6550223"/>
            <a:ext cx="28696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Candara" panose="020E0502030303020204" pitchFamily="34" charset="0"/>
              </a:rPr>
              <a:t>Mappa dei dialetti arabi (Wikipedia)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768642" y="307641"/>
            <a:ext cx="915190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Diglossia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All’infuori dello scritto e delle situazioni formali, gli arabi si esprimono in un 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arabo dialettale (</a:t>
            </a:r>
            <a:r>
              <a:rPr 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it-IT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ammiyya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diverso da regione a regione</a:t>
            </a:r>
          </a:p>
          <a:p>
            <a:endParaRPr lang="it-IT" dirty="0"/>
          </a:p>
        </p:txBody>
      </p:sp>
      <p:pic>
        <p:nvPicPr>
          <p:cNvPr id="6" name="Segnaposto contenuto 3">
            <a:extLst>
              <a:ext uri="{FF2B5EF4-FFF2-40B4-BE49-F238E27FC236}">
                <a16:creationId xmlns:a16="http://schemas.microsoft.com/office/drawing/2014/main" xmlns="" id="{5180E2EE-4E41-C949-A683-544194D390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821" y="2399916"/>
            <a:ext cx="7748337" cy="438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573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Candara" panose="020E0502030303020204" pitchFamily="34" charset="0"/>
              </a:rPr>
              <a:t>L’arabo standard contemporaneo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461311" y="1872447"/>
            <a:ext cx="9043301" cy="4176995"/>
          </a:xfrm>
        </p:spPr>
        <p:txBody>
          <a:bodyPr>
            <a:normAutofit fontScale="77500" lnSpcReduction="20000"/>
          </a:bodyPr>
          <a:lstStyle/>
          <a:p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Lingua ufficiale dei 22 Stati della Lega Araba</a:t>
            </a:r>
          </a:p>
          <a:p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Insegnato nelle scuole arabe dalle elementari al liceo</a:t>
            </a:r>
          </a:p>
          <a:p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Lingua della letteratura, dei giornali, degli scritti amministrativi, delle indicazioni stradali, ecc.</a:t>
            </a:r>
          </a:p>
          <a:p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Lingua dei telegiornali, delle radio, dei documentari, delle lezioni universitarie, dei discorsi politici, ecc.</a:t>
            </a:r>
          </a:p>
          <a:p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</a:t>
            </a: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arabo standard contemporaneo è quello che studieremo.</a:t>
            </a:r>
          </a:p>
          <a:p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852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89212" y="385012"/>
            <a:ext cx="8915401" cy="890336"/>
          </a:xfrm>
        </p:spPr>
        <p:txBody>
          <a:bodyPr/>
          <a:lstStyle/>
          <a:p>
            <a:r>
              <a:rPr lang="it-IT" dirty="0">
                <a:latin typeface="Candara" panose="020E0502030303020204" pitchFamily="34" charset="0"/>
              </a:rPr>
              <a:t>Programma del corso di studi - </a:t>
            </a:r>
            <a:r>
              <a:rPr lang="ar-LB" dirty="0">
                <a:latin typeface="Candara" panose="020E0502030303020204" pitchFamily="34" charset="0"/>
              </a:rPr>
              <a:t>برنامج</a:t>
            </a:r>
            <a:endParaRPr lang="it-IT" dirty="0">
              <a:latin typeface="Candara" panose="020E0502030303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22684" y="1624263"/>
            <a:ext cx="5305927" cy="5024730"/>
          </a:xfrm>
        </p:spPr>
        <p:txBody>
          <a:bodyPr>
            <a:normAutofit fontScale="400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it-IT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Introduzione alla lingua araba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it-IT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Il sistema di scrittura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it-IT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L’alfabeto arabo: ortografia, pronuncia e i sistemi di traslitterazione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it-IT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it-IT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Alif</a:t>
            </a:r>
            <a:r>
              <a:rPr lang="it-IT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Bā</a:t>
            </a:r>
            <a:r>
              <a:rPr lang="it-IT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’, </a:t>
            </a:r>
            <a:r>
              <a:rPr lang="it-IT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Tā</a:t>
            </a:r>
            <a:r>
              <a:rPr lang="it-IT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’, </a:t>
            </a:r>
            <a:r>
              <a:rPr lang="it-IT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Ṯā</a:t>
            </a:r>
            <a:r>
              <a:rPr lang="it-IT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’, </a:t>
            </a:r>
            <a:r>
              <a:rPr lang="it-IT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Ğīm</a:t>
            </a:r>
            <a:r>
              <a:rPr lang="it-IT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Ḥā</a:t>
            </a:r>
            <a:r>
              <a:rPr lang="it-IT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Ḫā</a:t>
            </a:r>
            <a:r>
              <a:rPr lang="it-IT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Dāl</a:t>
            </a:r>
            <a:r>
              <a:rPr lang="it-IT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Ḏāl</a:t>
            </a:r>
            <a:r>
              <a:rPr lang="it-IT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Rā</a:t>
            </a:r>
            <a:r>
              <a:rPr lang="it-IT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’, </a:t>
            </a:r>
            <a:r>
              <a:rPr lang="it-IT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Zāy</a:t>
            </a:r>
            <a:r>
              <a:rPr lang="it-IT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Sīn</a:t>
            </a:r>
            <a:r>
              <a:rPr lang="it-IT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Šīn</a:t>
            </a:r>
            <a:r>
              <a:rPr lang="it-IT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Ṣād</a:t>
            </a:r>
            <a:r>
              <a:rPr lang="it-IT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Ḍād</a:t>
            </a:r>
            <a:r>
              <a:rPr lang="it-IT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Ṭā</a:t>
            </a:r>
            <a:r>
              <a:rPr lang="it-IT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’, </a:t>
            </a:r>
            <a:r>
              <a:rPr lang="it-IT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Ẓā</a:t>
            </a:r>
            <a:r>
              <a:rPr lang="it-IT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’, ‛</a:t>
            </a:r>
            <a:r>
              <a:rPr lang="it-IT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ayn</a:t>
            </a:r>
            <a:r>
              <a:rPr lang="it-IT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Ġayn</a:t>
            </a:r>
            <a:r>
              <a:rPr lang="it-IT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Lām</a:t>
            </a:r>
            <a:r>
              <a:rPr lang="it-IT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Qāf</a:t>
            </a:r>
            <a:r>
              <a:rPr lang="it-IT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Kāf</a:t>
            </a:r>
            <a:r>
              <a:rPr lang="it-IT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Mīm</a:t>
            </a:r>
            <a:r>
              <a:rPr lang="it-IT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Nūn</a:t>
            </a:r>
            <a:r>
              <a:rPr lang="it-IT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Hā</a:t>
            </a:r>
            <a:r>
              <a:rPr lang="it-IT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’, </a:t>
            </a:r>
            <a:r>
              <a:rPr lang="it-IT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Wāw</a:t>
            </a:r>
            <a:r>
              <a:rPr lang="it-IT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</a:t>
            </a:r>
            <a:r>
              <a:rPr lang="it-IT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it-IT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Elementi di morfologia: la radice; uso del dizionario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it-IT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Il sistema vocalico: le vocali brevi: </a:t>
            </a:r>
            <a:r>
              <a:rPr lang="it-IT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fatḥa</a:t>
            </a:r>
            <a:r>
              <a:rPr lang="it-IT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kasra</a:t>
            </a:r>
            <a:r>
              <a:rPr lang="it-IT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it-IT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ḍamma</a:t>
            </a:r>
            <a:endParaRPr lang="it-IT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it-IT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La quiescenza (</a:t>
            </a:r>
            <a:r>
              <a:rPr lang="it-IT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sukūn</a:t>
            </a:r>
            <a:r>
              <a:rPr lang="it-IT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e il suo simbolo grafico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it-IT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Il raddoppio consonantico (</a:t>
            </a:r>
            <a:r>
              <a:rPr lang="it-IT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šadda</a:t>
            </a:r>
            <a:r>
              <a:rPr lang="it-IT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e il suo simbolo grafico</a:t>
            </a:r>
          </a:p>
          <a:p>
            <a:pPr marL="0" indent="0">
              <a:spcBef>
                <a:spcPts val="600"/>
              </a:spcBef>
              <a:buNone/>
            </a:pPr>
            <a:endParaRPr lang="it-IT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it-IT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it-IT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lettera </a:t>
            </a:r>
            <a:r>
              <a:rPr lang="it-IT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hamza</a:t>
            </a:r>
            <a:r>
              <a:rPr lang="it-IT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la sua ortografia in posizione iniziale, mediana e finale.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it-IT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Il </a:t>
            </a:r>
            <a:r>
              <a:rPr lang="it-IT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tanwīn</a:t>
            </a:r>
            <a:r>
              <a:rPr lang="it-IT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it-IT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nunazione</a:t>
            </a:r>
            <a:r>
              <a:rPr lang="it-IT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it-IT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L’articolo determinativo "al”</a:t>
            </a:r>
          </a:p>
          <a:p>
            <a:pPr marL="0" indent="0">
              <a:spcBef>
                <a:spcPts val="600"/>
              </a:spcBef>
              <a:buNone/>
            </a:pPr>
            <a:endParaRPr lang="it-IT" dirty="0">
              <a:latin typeface="Candara" panose="020E0502030303020204" pitchFamily="34" charset="0"/>
            </a:endParaRP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6713621" y="1448257"/>
            <a:ext cx="5197642" cy="52007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nome: maschile e femminile; il duale; il plurale; i casi e la loro declinazione (nominativo, accusativo, obliquo) e l'indeterminazione dei nomi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L’aggettivo e la sua negazione (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Ġayr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La frase nominale, la sua negazione (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laysa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e l'uso del verbo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kāna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Lo stato costrutto (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iḍāfa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annessione logica) e le sue regole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Pronomi personali e pronomi suffisso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Le particelle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Il sistema numerico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Il verbo arabo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Il verbo alla I, II e III forma: perfetto, imperfetto, futuro e imperativo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Il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masdar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i participi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Le negazioni verbali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Mā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Lā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Lam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i loro usi</a:t>
            </a:r>
          </a:p>
        </p:txBody>
      </p:sp>
    </p:spTree>
    <p:extLst>
      <p:ext uri="{BB962C8B-B14F-4D97-AF65-F5344CB8AC3E}">
        <p14:creationId xmlns:p14="http://schemas.microsoft.com/office/powerpoint/2010/main" val="3022680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88422" y="288070"/>
            <a:ext cx="8911687" cy="5486400"/>
          </a:xfrm>
        </p:spPr>
        <p:txBody>
          <a:bodyPr>
            <a:normAutofit/>
          </a:bodyPr>
          <a:lstStyle/>
          <a:p>
            <a:pPr algn="ctr"/>
            <a:r>
              <a:rPr lang="it-IT" sz="6600" dirty="0">
                <a:latin typeface="Candara" panose="020E0502030303020204" pitchFamily="34" charset="0"/>
              </a:rPr>
              <a:t>Benvenuti!</a:t>
            </a:r>
            <a:br>
              <a:rPr lang="it-IT" sz="6600" dirty="0">
                <a:latin typeface="Candara" panose="020E0502030303020204" pitchFamily="34" charset="0"/>
              </a:rPr>
            </a:br>
            <a:r>
              <a:rPr lang="ar-LB" sz="6600" dirty="0">
                <a:latin typeface="Candara" panose="020E0502030303020204" pitchFamily="34" charset="0"/>
              </a:rPr>
              <a:t>أَهْلاً وَسَهْلاً!</a:t>
            </a:r>
            <a:br>
              <a:rPr lang="ar-LB" sz="6600" dirty="0">
                <a:latin typeface="Candara" panose="020E0502030303020204" pitchFamily="34" charset="0"/>
              </a:rPr>
            </a:br>
            <a:r>
              <a:rPr lang="it-IT" sz="2400" dirty="0">
                <a:latin typeface="Candara" panose="020E0502030303020204" pitchFamily="34" charset="0"/>
              </a:rPr>
              <a:t/>
            </a:r>
            <a:br>
              <a:rPr lang="it-IT" sz="2400" dirty="0">
                <a:latin typeface="Candara" panose="020E0502030303020204" pitchFamily="34" charset="0"/>
              </a:rPr>
            </a:br>
            <a:r>
              <a:rPr lang="it-IT" sz="2400" dirty="0">
                <a:latin typeface="Candara" panose="020E0502030303020204" pitchFamily="34" charset="0"/>
              </a:rPr>
              <a:t/>
            </a:r>
            <a:br>
              <a:rPr lang="it-IT" sz="2400" dirty="0">
                <a:latin typeface="Candara" panose="020E0502030303020204" pitchFamily="34" charset="0"/>
              </a:rPr>
            </a:br>
            <a:endParaRPr lang="it-IT" sz="1200" dirty="0">
              <a:latin typeface="Candara" panose="020E0502030303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294" y="2775935"/>
            <a:ext cx="4726241" cy="390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604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770" y="2029575"/>
            <a:ext cx="5354661" cy="356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723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960" y="3696391"/>
            <a:ext cx="2000782" cy="297237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528" y="618194"/>
            <a:ext cx="2810154" cy="368495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100" y="618194"/>
            <a:ext cx="4271326" cy="340371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590" y="618194"/>
            <a:ext cx="2569510" cy="3684956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455" y="4303150"/>
            <a:ext cx="2740227" cy="2277433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590" y="4398749"/>
            <a:ext cx="2980910" cy="245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321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400" dirty="0">
                <a:latin typeface="Candara" panose="020E0502030303020204" pitchFamily="34" charset="0"/>
              </a:rPr>
              <a:t>La lingua è elemento centrale della cultura di ogni popolo; il centro di smistamento dei cinque sensi che consente a ognuno di noi di concepire il mondo, conoscerlo, amarlo, criticarlo, volerlo cambiare. […] </a:t>
            </a:r>
            <a:r>
              <a:rPr lang="it-IT" sz="2400" dirty="0">
                <a:latin typeface="Candara" panose="020E0502030303020204" pitchFamily="34" charset="0"/>
                <a:sym typeface="Wingdings" panose="05000000000000000000" pitchFamily="2" charset="2"/>
              </a:rPr>
              <a:t>Conoscere bene un’altra lingua, oltre a quella materna, significa rendersi conto che la propria non solamente non è l’unica al mondo, ma non è neanche necessariamente quella che dà le risposte giuste a tutte le domande.</a:t>
            </a:r>
            <a:endParaRPr lang="it-IT" sz="24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3314700" y="3505200"/>
            <a:ext cx="7496866" cy="381000"/>
          </a:xfrm>
        </p:spPr>
        <p:txBody>
          <a:bodyPr/>
          <a:lstStyle/>
          <a:p>
            <a:r>
              <a:rPr lang="it-IT" sz="2000" dirty="0">
                <a:solidFill>
                  <a:schemeClr val="tx1"/>
                </a:solidFill>
              </a:rPr>
              <a:t>    O. </a:t>
            </a:r>
            <a:r>
              <a:rPr lang="it-IT" sz="2000" dirty="0" err="1">
                <a:solidFill>
                  <a:schemeClr val="tx1"/>
                </a:solidFill>
              </a:rPr>
              <a:t>Durand</a:t>
            </a:r>
            <a:r>
              <a:rPr lang="it-IT" sz="2000" dirty="0">
                <a:solidFill>
                  <a:schemeClr val="tx1"/>
                </a:solidFill>
              </a:rPr>
              <a:t>, 2010</a:t>
            </a:r>
            <a:r>
              <a:rPr lang="it-IT" dirty="0"/>
              <a:t>)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871" y="4537710"/>
            <a:ext cx="3565090" cy="186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Candara" panose="020E0502030303020204" pitchFamily="34" charset="0"/>
              </a:rPr>
              <a:t>L’arabo è: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60193" y="1905000"/>
            <a:ext cx="6100910" cy="3777622"/>
          </a:xfrm>
        </p:spPr>
        <p:txBody>
          <a:bodyPr/>
          <a:lstStyle/>
          <a:p>
            <a:r>
              <a:rPr lang="it-IT" dirty="0">
                <a:latin typeface="Candara" panose="020E0502030303020204" pitchFamily="34" charset="0"/>
              </a:rPr>
              <a:t>La lingua di 400 milioni di persone</a:t>
            </a:r>
          </a:p>
          <a:p>
            <a:r>
              <a:rPr lang="it-IT" dirty="0">
                <a:latin typeface="Candara" panose="020E0502030303020204" pitchFamily="34" charset="0"/>
              </a:rPr>
              <a:t>La lingua sacra di una religione, l’Islam,  praticata da un miliardo e ottocento milioni di persone</a:t>
            </a:r>
          </a:p>
          <a:p>
            <a:r>
              <a:rPr lang="it-IT" dirty="0">
                <a:latin typeface="Candara" panose="020E0502030303020204" pitchFamily="34" charset="0"/>
              </a:rPr>
              <a:t>La lingua di una civiltà plurisecolare che ha anticipato le grandi scoperte umanistiche e scientifiche del futuro Occidente</a:t>
            </a:r>
          </a:p>
          <a:p>
            <a:r>
              <a:rPr lang="it-IT" dirty="0">
                <a:latin typeface="Candara" panose="020E0502030303020204" pitchFamily="34" charset="0"/>
              </a:rPr>
              <a:t>La lingua di una vastissima letteratura</a:t>
            </a:r>
          </a:p>
          <a:p>
            <a:r>
              <a:rPr lang="it-IT" dirty="0">
                <a:latin typeface="Candara" panose="020E0502030303020204" pitchFamily="34" charset="0"/>
              </a:rPr>
              <a:t>La lingua di una letteratura politica molto acuta e critica e di una narrativa di grande valore internazionale.</a:t>
            </a:r>
          </a:p>
        </p:txBody>
      </p:sp>
      <p:pic>
        <p:nvPicPr>
          <p:cNvPr id="4" name="Segnaposto immagine 9" descr="imag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2" r="15262"/>
          <a:stretch>
            <a:fillRect/>
          </a:stretch>
        </p:blipFill>
        <p:spPr>
          <a:xfrm>
            <a:off x="8928798" y="2095046"/>
            <a:ext cx="2720440" cy="341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704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07825" y="624110"/>
            <a:ext cx="9396787" cy="1280890"/>
          </a:xfrm>
        </p:spPr>
        <p:txBody>
          <a:bodyPr/>
          <a:lstStyle/>
          <a:p>
            <a:r>
              <a:rPr lang="it-IT" dirty="0">
                <a:latin typeface="Candara" panose="020E0502030303020204" pitchFamily="34" charset="0"/>
              </a:rPr>
              <a:t>Paesi in cui l’arabo è parlato dalla maggioranza della popolazione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868340" y="2133600"/>
            <a:ext cx="3626507" cy="3979817"/>
          </a:xfrm>
        </p:spPr>
        <p:txBody>
          <a:bodyPr>
            <a:normAutofit/>
          </a:bodyPr>
          <a:lstStyle/>
          <a:p>
            <a:r>
              <a:rPr lang="it-IT" dirty="0">
                <a:latin typeface="Candara" panose="020E0502030303020204" pitchFamily="34" charset="0"/>
              </a:rPr>
              <a:t>In verde: arabo come lingua ufficiale (22 paesi)</a:t>
            </a:r>
          </a:p>
          <a:p>
            <a:endParaRPr lang="it-IT" dirty="0">
              <a:latin typeface="Candara" panose="020E0502030303020204" pitchFamily="34" charset="0"/>
            </a:endParaRPr>
          </a:p>
          <a:p>
            <a:r>
              <a:rPr lang="it-IT" dirty="0">
                <a:latin typeface="Candara" panose="020E0502030303020204" pitchFamily="34" charset="0"/>
              </a:rPr>
              <a:t>In tutti i Paesi musulmani, la lingua araba (la lingua del Corano) è la lingua della religione ed è molto diffusa.</a:t>
            </a:r>
          </a:p>
        </p:txBody>
      </p:sp>
      <p:pic>
        <p:nvPicPr>
          <p:cNvPr id="5" name="Segnaposto contenuto 9" descr="map-of-the-arabic-speaking-world.png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41" b="-2641"/>
          <a:stretch>
            <a:fillRect/>
          </a:stretch>
        </p:blipFill>
        <p:spPr bwMode="auto">
          <a:xfrm>
            <a:off x="1679189" y="2370075"/>
            <a:ext cx="5256213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2195295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69401" y="624110"/>
            <a:ext cx="4935715" cy="1641720"/>
          </a:xfrm>
        </p:spPr>
        <p:txBody>
          <a:bodyPr>
            <a:noAutofit/>
          </a:bodyPr>
          <a:lstStyle/>
          <a:p>
            <a:pPr algn="r"/>
            <a:r>
              <a:rPr lang="it-IT" sz="3200" dirty="0">
                <a:latin typeface="Candara" panose="020E0502030303020204" pitchFamily="34" charset="0"/>
              </a:rPr>
              <a:t>La Lega Araba</a:t>
            </a:r>
            <a:br>
              <a:rPr lang="it-IT" sz="3200" dirty="0">
                <a:latin typeface="Candara" panose="020E0502030303020204" pitchFamily="34" charset="0"/>
              </a:rPr>
            </a:br>
            <a:r>
              <a:rPr lang="it-IT" sz="3200" dirty="0">
                <a:latin typeface="Candara" panose="020E0502030303020204" pitchFamily="34" charset="0"/>
              </a:rPr>
              <a:t/>
            </a:r>
            <a:br>
              <a:rPr lang="it-IT" sz="3200" dirty="0">
                <a:latin typeface="Candara" panose="020E0502030303020204" pitchFamily="34" charset="0"/>
              </a:rPr>
            </a:br>
            <a:r>
              <a:rPr lang="ar-LB" sz="3200" dirty="0">
                <a:latin typeface="Candara" panose="020E0502030303020204" pitchFamily="34" charset="0"/>
              </a:rPr>
              <a:t>جامعة الدول العربية</a:t>
            </a:r>
            <a:endParaRPr lang="it-IT" sz="3200" dirty="0">
              <a:latin typeface="Candara" panose="020E0502030303020204" pitchFamily="34" charset="0"/>
            </a:endParaRPr>
          </a:p>
        </p:txBody>
      </p:sp>
      <p:pic>
        <p:nvPicPr>
          <p:cNvPr id="1026" name="Picture 2" descr="صورة معبرة عن جامعة الدول العربية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4" t="12537" r="16417" b="46567"/>
          <a:stretch/>
        </p:blipFill>
        <p:spPr bwMode="auto">
          <a:xfrm>
            <a:off x="2788920" y="3028951"/>
            <a:ext cx="5360670" cy="320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جامعة الدول العربي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635" y="400548"/>
            <a:ext cx="2797922" cy="186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780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LB" dirty="0">
                <a:latin typeface="Candara" panose="020E0502030303020204" pitchFamily="34" charset="0"/>
              </a:rPr>
              <a:t>العالم العربي</a:t>
            </a:r>
            <a:r>
              <a:rPr lang="it-IT" dirty="0">
                <a:latin typeface="Candara" panose="020E0502030303020204" pitchFamily="34" charset="0"/>
              </a:rPr>
              <a:t/>
            </a:r>
            <a:br>
              <a:rPr lang="it-IT" dirty="0">
                <a:latin typeface="Candara" panose="020E0502030303020204" pitchFamily="34" charset="0"/>
              </a:rPr>
            </a:br>
            <a:r>
              <a:rPr lang="it-IT" dirty="0">
                <a:latin typeface="Candara" panose="020E0502030303020204" pitchFamily="34" charset="0"/>
              </a:rPr>
              <a:t>Il mondo arabo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4" b="2014"/>
          <a:stretch>
            <a:fillRect/>
          </a:stretch>
        </p:blipFill>
        <p:spPr>
          <a:xfrm>
            <a:off x="1703070" y="2337524"/>
            <a:ext cx="7909560" cy="4520476"/>
          </a:xfrm>
        </p:spPr>
      </p:pic>
    </p:spTree>
    <p:extLst>
      <p:ext uri="{BB962C8B-B14F-4D97-AF65-F5344CB8AC3E}">
        <p14:creationId xmlns:p14="http://schemas.microsoft.com/office/powerpoint/2010/main" val="599799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it-IT" dirty="0">
                <a:latin typeface="Candara" panose="020E0502030303020204" pitchFamily="34" charset="0"/>
              </a:rPr>
              <a:t>«Non ti capisco: </a:t>
            </a:r>
            <a:r>
              <a:rPr lang="it-IT" b="1" dirty="0">
                <a:latin typeface="Candara" panose="020E0502030303020204" pitchFamily="34" charset="0"/>
              </a:rPr>
              <a:t>parli arabo!</a:t>
            </a:r>
            <a:r>
              <a:rPr lang="it-IT" dirty="0">
                <a:latin typeface="Candara" panose="020E0502030303020204" pitchFamily="34" charset="0"/>
              </a:rPr>
              <a:t>»</a:t>
            </a:r>
            <a:br>
              <a:rPr lang="it-IT" dirty="0">
                <a:latin typeface="Candara" panose="020E0502030303020204" pitchFamily="34" charset="0"/>
              </a:rPr>
            </a:br>
            <a:r>
              <a:rPr lang="it-IT" sz="2700" dirty="0">
                <a:latin typeface="Candara" panose="020E0502030303020204" pitchFamily="34" charset="0"/>
              </a:rPr>
              <a:t>Una lingua difficile?</a:t>
            </a:r>
            <a:r>
              <a:rPr lang="ar-LB" sz="2700" dirty="0">
                <a:latin typeface="Candara" panose="020E0502030303020204" pitchFamily="34" charset="0"/>
              </a:rPr>
              <a:t/>
            </a:r>
            <a:br>
              <a:rPr lang="ar-LB" sz="2700" dirty="0">
                <a:latin typeface="Candara" panose="020E0502030303020204" pitchFamily="34" charset="0"/>
              </a:rPr>
            </a:br>
            <a:r>
              <a:rPr lang="ar-LB" sz="2700" dirty="0">
                <a:latin typeface="Candara" panose="020E0502030303020204" pitchFamily="34" charset="0"/>
              </a:rPr>
              <a:t>لغة صعبة؟</a:t>
            </a:r>
            <a:endParaRPr lang="it-IT" sz="2700" dirty="0">
              <a:latin typeface="Candara" panose="020E0502030303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69932" y="2527147"/>
            <a:ext cx="10382020" cy="4190091"/>
          </a:xfrm>
        </p:spPr>
        <p:txBody>
          <a:bodyPr>
            <a:normAutofit/>
          </a:bodyPr>
          <a:lstStyle/>
          <a:p>
            <a:r>
              <a:rPr lang="it-IT" dirty="0">
                <a:latin typeface="Candara" panose="020E0502030303020204" pitchFamily="34" charset="0"/>
              </a:rPr>
              <a:t>Due scuole di pensiero: «Non è poi così difficile!» vs. «</a:t>
            </a:r>
            <a:r>
              <a:rPr lang="en-GB" dirty="0">
                <a:latin typeface="Candara" panose="020E0502030303020204" pitchFamily="34" charset="0"/>
              </a:rPr>
              <a:t>È </a:t>
            </a:r>
            <a:r>
              <a:rPr lang="en-GB" dirty="0" err="1">
                <a:latin typeface="Candara" panose="020E0502030303020204" pitchFamily="34" charset="0"/>
              </a:rPr>
              <a:t>difficilissima</a:t>
            </a:r>
            <a:r>
              <a:rPr lang="en-GB" dirty="0">
                <a:latin typeface="Candara" panose="020E0502030303020204" pitchFamily="34" charset="0"/>
              </a:rPr>
              <a:t> e </a:t>
            </a:r>
            <a:r>
              <a:rPr lang="en-GB" dirty="0" err="1">
                <a:latin typeface="Candara" panose="020E0502030303020204" pitchFamily="34" charset="0"/>
              </a:rPr>
              <a:t>richiede</a:t>
            </a:r>
            <a:r>
              <a:rPr lang="en-GB" dirty="0">
                <a:latin typeface="Candara" panose="020E0502030303020204" pitchFamily="34" charset="0"/>
              </a:rPr>
              <a:t> </a:t>
            </a:r>
            <a:r>
              <a:rPr lang="en-GB" dirty="0" err="1">
                <a:latin typeface="Candara" panose="020E0502030303020204" pitchFamily="34" charset="0"/>
              </a:rPr>
              <a:t>anni</a:t>
            </a:r>
            <a:r>
              <a:rPr lang="en-GB" dirty="0">
                <a:latin typeface="Candara" panose="020E0502030303020204" pitchFamily="34" charset="0"/>
              </a:rPr>
              <a:t> di </a:t>
            </a:r>
            <a:r>
              <a:rPr lang="en-GB" dirty="0" err="1">
                <a:latin typeface="Candara" panose="020E0502030303020204" pitchFamily="34" charset="0"/>
              </a:rPr>
              <a:t>duro</a:t>
            </a:r>
            <a:r>
              <a:rPr lang="en-GB" dirty="0">
                <a:latin typeface="Candara" panose="020E0502030303020204" pitchFamily="34" charset="0"/>
              </a:rPr>
              <a:t> </a:t>
            </a:r>
            <a:r>
              <a:rPr lang="en-GB" dirty="0" err="1">
                <a:latin typeface="Candara" panose="020E0502030303020204" pitchFamily="34" charset="0"/>
              </a:rPr>
              <a:t>impegno</a:t>
            </a:r>
            <a:r>
              <a:rPr lang="en-GB" dirty="0">
                <a:latin typeface="Candara" panose="020E0502030303020204" pitchFamily="34" charset="0"/>
              </a:rPr>
              <a:t>!</a:t>
            </a:r>
            <a:r>
              <a:rPr lang="it-IT" dirty="0">
                <a:latin typeface="Candara" panose="020E0502030303020204" pitchFamily="34" charset="0"/>
              </a:rPr>
              <a:t>»</a:t>
            </a:r>
          </a:p>
          <a:p>
            <a:r>
              <a:rPr lang="it-IT" dirty="0">
                <a:latin typeface="Candara" panose="020E0502030303020204" pitchFamily="34" charset="0"/>
              </a:rPr>
              <a:t>La verità sta nel mezzo: difficile per alcuni aspetti, più facile dell’italiano per altri</a:t>
            </a:r>
          </a:p>
          <a:p>
            <a:r>
              <a:rPr lang="it-IT" dirty="0">
                <a:latin typeface="Candara" panose="020E0502030303020204" pitchFamily="34" charset="0"/>
              </a:rPr>
              <a:t>«Una lingua complessa, fatta di meccanismi morfologici e sintattici di assimilazione tutt’altro che immediata, ma di una regolarità quasi matematica»</a:t>
            </a:r>
          </a:p>
          <a:p>
            <a:r>
              <a:rPr lang="it-IT" dirty="0">
                <a:latin typeface="Candara" panose="020E0502030303020204" pitchFamily="34" charset="0"/>
              </a:rPr>
              <a:t>Quanto tempo ci vuole? Ovviamente dipende da vari fattori: impegno, tenacia, predisposizione linguistica, motivazione, ecc.</a:t>
            </a:r>
          </a:p>
          <a:p>
            <a:r>
              <a:rPr lang="it-IT" dirty="0">
                <a:latin typeface="Candara" panose="020E0502030303020204" pitchFamily="34" charset="0"/>
              </a:rPr>
              <a:t>Fondamentali per la conoscenza della lingua </a:t>
            </a:r>
            <a:r>
              <a:rPr lang="it-IT" dirty="0" smtClean="0">
                <a:latin typeface="Candara" panose="020E0502030303020204" pitchFamily="34" charset="0"/>
              </a:rPr>
              <a:t>è </a:t>
            </a:r>
            <a:r>
              <a:rPr lang="it-IT" dirty="0">
                <a:latin typeface="Candara" panose="020E0502030303020204" pitchFamily="34" charset="0"/>
              </a:rPr>
              <a:t>la </a:t>
            </a:r>
            <a:r>
              <a:rPr lang="it-IT" b="1" dirty="0">
                <a:latin typeface="Candara" panose="020E0502030303020204" pitchFamily="34" charset="0"/>
              </a:rPr>
              <a:t>traslitterazione</a:t>
            </a:r>
            <a:r>
              <a:rPr lang="it-IT" dirty="0">
                <a:latin typeface="Candara" panose="020E0502030303020204" pitchFamily="34" charset="0"/>
              </a:rPr>
              <a:t> (esatta trasposizione lettera per lettera dell’alfabeto arabo in caratteri latini).</a:t>
            </a:r>
          </a:p>
          <a:p>
            <a:r>
              <a:rPr lang="it-IT" dirty="0">
                <a:latin typeface="Candara" panose="020E0502030303020204" pitchFamily="34" charset="0"/>
              </a:rPr>
              <a:t>Leggere e scrivere correntemente l’arabo richiede un paziente addestramento e una </a:t>
            </a:r>
            <a:r>
              <a:rPr lang="it-IT">
                <a:latin typeface="Candara" panose="020E0502030303020204" pitchFamily="34" charset="0"/>
              </a:rPr>
              <a:t>pratica </a:t>
            </a:r>
            <a:r>
              <a:rPr lang="it-IT" smtClean="0">
                <a:latin typeface="Candara" panose="020E0502030303020204" pitchFamily="34" charset="0"/>
              </a:rPr>
              <a:t>regolare.</a:t>
            </a:r>
            <a:endParaRPr lang="it-IT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694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3679" y="414605"/>
            <a:ext cx="8990933" cy="1051927"/>
          </a:xfrm>
        </p:spPr>
        <p:txBody>
          <a:bodyPr/>
          <a:lstStyle/>
          <a:p>
            <a:r>
              <a:rPr lang="it-IT" dirty="0">
                <a:latin typeface="Candara" panose="020E0502030303020204" pitchFamily="34" charset="0"/>
              </a:rPr>
              <a:t>La fonologia (il fonema, cioè il suono)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89212" y="2133599"/>
            <a:ext cx="4934994" cy="4097383"/>
          </a:xfrm>
        </p:spPr>
        <p:txBody>
          <a:bodyPr/>
          <a:lstStyle/>
          <a:p>
            <a:r>
              <a:rPr lang="it-IT" dirty="0">
                <a:latin typeface="Candara" panose="020E0502030303020204" pitchFamily="34" charset="0"/>
              </a:rPr>
              <a:t>La pronuncia richiede una paziente e sostenuta ginnastica articolatoria:  diversi fonemi sono inesistenti in italiano e nelle lingue europee</a:t>
            </a:r>
          </a:p>
          <a:p>
            <a:r>
              <a:rPr lang="it-IT" dirty="0">
                <a:latin typeface="Candara" panose="020E0502030303020204" pitchFamily="34" charset="0"/>
              </a:rPr>
              <a:t>Presenta un’alternanza tra vocali brevi e vocali lunghe </a:t>
            </a:r>
          </a:p>
          <a:p>
            <a:r>
              <a:rPr lang="it-IT" dirty="0">
                <a:latin typeface="Candara" panose="020E0502030303020204" pitchFamily="34" charset="0"/>
              </a:rPr>
              <a:t>Fonetica aspra e gutturale e, nel contempo, melodiosa e duttile</a:t>
            </a:r>
          </a:p>
          <a:p>
            <a:r>
              <a:rPr lang="it-IT" dirty="0">
                <a:latin typeface="Candara" panose="020E0502030303020204" pitchFamily="34" charset="0"/>
              </a:rPr>
              <a:t>Una buona pronuncia è fondamentale per farsi capire!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847" y="2133599"/>
            <a:ext cx="3614646" cy="362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91184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1352</TotalTime>
  <Words>1239</Words>
  <Application>Microsoft Macintosh PowerPoint</Application>
  <PresentationFormat>Personalizzato</PresentationFormat>
  <Paragraphs>104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Filo</vt:lpstr>
      <vt:lpstr>Corso di Lingua Araba 1  دورة في اللغة العربية </vt:lpstr>
      <vt:lpstr>Benvenuti! أَهْلاً وَسَهْلاً!   </vt:lpstr>
      <vt:lpstr>La lingua è elemento centrale della cultura di ogni popolo; il centro di smistamento dei cinque sensi che consente a ognuno di noi di concepire il mondo, conoscerlo, amarlo, criticarlo, volerlo cambiare. […] Conoscere bene un’altra lingua, oltre a quella materna, significa rendersi conto che la propria non solamente non è l’unica al mondo, ma non è neanche necessariamente quella che dà le risposte giuste a tutte le domande.</vt:lpstr>
      <vt:lpstr>L’arabo è:</vt:lpstr>
      <vt:lpstr>Paesi in cui l’arabo è parlato dalla maggioranza della popolazione</vt:lpstr>
      <vt:lpstr>La Lega Araba  جامعة الدول العربية</vt:lpstr>
      <vt:lpstr>العالم العربي Il mondo arabo</vt:lpstr>
      <vt:lpstr>«Non ti capisco: parli arabo!» Una lingua difficile? لغة صعبة؟</vt:lpstr>
      <vt:lpstr>La fonologia (il fonema, cioè il suono)</vt:lpstr>
      <vt:lpstr>La morfologia (coniugazioni e declinazioni)</vt:lpstr>
      <vt:lpstr>Sintassi («l’ordine delle parole»)</vt:lpstr>
      <vt:lpstr>La scrittura  الكتابة </vt:lpstr>
      <vt:lpstr>La calligrafia  الخط العربي </vt:lpstr>
      <vt:lpstr>Gli altri stili</vt:lpstr>
      <vt:lpstr>L’alfabeto arabo       الأبجدية العربية</vt:lpstr>
      <vt:lpstr>L’arabo classico. Un po’ di storia </vt:lpstr>
      <vt:lpstr>Presentazione di PowerPoint</vt:lpstr>
      <vt:lpstr>L’arabo standard contemporaneo</vt:lpstr>
      <vt:lpstr>Programma del corso di studi - برنامج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Lingua Araba 1  دورة في اللغة العربية</dc:title>
  <dc:creator>Windows User</dc:creator>
  <cp:lastModifiedBy>Patrizia Manduchi</cp:lastModifiedBy>
  <cp:revision>57</cp:revision>
  <dcterms:created xsi:type="dcterms:W3CDTF">2016-09-23T15:10:45Z</dcterms:created>
  <dcterms:modified xsi:type="dcterms:W3CDTF">2019-11-26T14:55:39Z</dcterms:modified>
</cp:coreProperties>
</file>