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95"/>
  </p:notesMasterIdLst>
  <p:handoutMasterIdLst>
    <p:handoutMasterId r:id="rId96"/>
  </p:handoutMasterIdLst>
  <p:sldIdLst>
    <p:sldId id="427" r:id="rId2"/>
    <p:sldId id="428" r:id="rId3"/>
    <p:sldId id="353" r:id="rId4"/>
    <p:sldId id="411" r:id="rId5"/>
    <p:sldId id="412" r:id="rId6"/>
    <p:sldId id="413" r:id="rId7"/>
    <p:sldId id="414" r:id="rId8"/>
    <p:sldId id="415" r:id="rId9"/>
    <p:sldId id="416" r:id="rId10"/>
    <p:sldId id="417" r:id="rId11"/>
    <p:sldId id="429" r:id="rId12"/>
    <p:sldId id="430" r:id="rId13"/>
    <p:sldId id="504" r:id="rId14"/>
    <p:sldId id="422" r:id="rId15"/>
    <p:sldId id="423" r:id="rId16"/>
    <p:sldId id="424" r:id="rId17"/>
    <p:sldId id="425" r:id="rId18"/>
    <p:sldId id="446" r:id="rId19"/>
    <p:sldId id="447" r:id="rId20"/>
    <p:sldId id="452" r:id="rId21"/>
    <p:sldId id="453" r:id="rId22"/>
    <p:sldId id="454" r:id="rId23"/>
    <p:sldId id="455" r:id="rId24"/>
    <p:sldId id="456"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329" r:id="rId41"/>
    <p:sldId id="328" r:id="rId42"/>
    <p:sldId id="344" r:id="rId43"/>
    <p:sldId id="332" r:id="rId44"/>
    <p:sldId id="333" r:id="rId45"/>
    <p:sldId id="340" r:id="rId46"/>
    <p:sldId id="347" r:id="rId47"/>
    <p:sldId id="348" r:id="rId48"/>
    <p:sldId id="338" r:id="rId49"/>
    <p:sldId id="341" r:id="rId50"/>
    <p:sldId id="342" r:id="rId51"/>
    <p:sldId id="343" r:id="rId52"/>
    <p:sldId id="457" r:id="rId53"/>
    <p:sldId id="459" r:id="rId54"/>
    <p:sldId id="460" r:id="rId55"/>
    <p:sldId id="461" r:id="rId56"/>
    <p:sldId id="462" r:id="rId57"/>
    <p:sldId id="464" r:id="rId58"/>
    <p:sldId id="466" r:id="rId59"/>
    <p:sldId id="467" r:id="rId60"/>
    <p:sldId id="468" r:id="rId61"/>
    <p:sldId id="469" r:id="rId62"/>
    <p:sldId id="470" r:id="rId63"/>
    <p:sldId id="472" r:id="rId64"/>
    <p:sldId id="473" r:id="rId65"/>
    <p:sldId id="474" r:id="rId66"/>
    <p:sldId id="475" r:id="rId67"/>
    <p:sldId id="476" r:id="rId68"/>
    <p:sldId id="477" r:id="rId69"/>
    <p:sldId id="478" r:id="rId70"/>
    <p:sldId id="479" r:id="rId71"/>
    <p:sldId id="480" r:id="rId72"/>
    <p:sldId id="506" r:id="rId73"/>
    <p:sldId id="482" r:id="rId74"/>
    <p:sldId id="507" r:id="rId75"/>
    <p:sldId id="508" r:id="rId76"/>
    <p:sldId id="512" r:id="rId77"/>
    <p:sldId id="505" r:id="rId78"/>
    <p:sldId id="484" r:id="rId79"/>
    <p:sldId id="485" r:id="rId80"/>
    <p:sldId id="486" r:id="rId81"/>
    <p:sldId id="487" r:id="rId82"/>
    <p:sldId id="488" r:id="rId83"/>
    <p:sldId id="491" r:id="rId84"/>
    <p:sldId id="492" r:id="rId85"/>
    <p:sldId id="493" r:id="rId86"/>
    <p:sldId id="494" r:id="rId87"/>
    <p:sldId id="495" r:id="rId88"/>
    <p:sldId id="496" r:id="rId89"/>
    <p:sldId id="498" r:id="rId90"/>
    <p:sldId id="502" r:id="rId91"/>
    <p:sldId id="509" r:id="rId92"/>
    <p:sldId id="510" r:id="rId93"/>
    <p:sldId id="511" r:id="rId9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33"/>
    <a:srgbClr val="FF9999"/>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7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DE317-FE7F-487A-9B91-2204F065F1A1}"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it-IT"/>
        </a:p>
      </dgm:t>
    </dgm:pt>
    <dgm:pt modelId="{CDC81FA8-99E8-44D3-ADB1-2EB3C1C3DECA}">
      <dgm:prSet phldrT="[Testo]" custT="1"/>
      <dgm:spPr/>
      <dgm:t>
        <a:bodyPr/>
        <a:lstStyle/>
        <a:p>
          <a:pPr>
            <a:lnSpc>
              <a:spcPct val="150000"/>
            </a:lnSpc>
          </a:pPr>
          <a:r>
            <a:rPr lang="it-IT" sz="2400" dirty="0" smtClean="0"/>
            <a:t>Misure preparatorie (pianificazione)</a:t>
          </a:r>
          <a:endParaRPr lang="it-IT" sz="2400" dirty="0"/>
        </a:p>
      </dgm:t>
    </dgm:pt>
    <dgm:pt modelId="{2EFA3783-2110-48EF-A4C3-3258DF5325B5}" type="parTrans" cxnId="{ABEF9482-9267-4CBC-8872-0D898C6E3189}">
      <dgm:prSet/>
      <dgm:spPr/>
      <dgm:t>
        <a:bodyPr/>
        <a:lstStyle/>
        <a:p>
          <a:endParaRPr lang="it-IT"/>
        </a:p>
      </dgm:t>
    </dgm:pt>
    <dgm:pt modelId="{4636042F-C198-4197-A9FC-CBDA9A6DA26C}" type="sibTrans" cxnId="{ABEF9482-9267-4CBC-8872-0D898C6E3189}">
      <dgm:prSet/>
      <dgm:spPr/>
      <dgm:t>
        <a:bodyPr/>
        <a:lstStyle/>
        <a:p>
          <a:endParaRPr lang="it-IT"/>
        </a:p>
      </dgm:t>
    </dgm:pt>
    <dgm:pt modelId="{6C45975C-7429-40EF-AFBF-DC59CC3AB3B4}">
      <dgm:prSet phldrT="[Testo]" custT="1">
        <dgm:style>
          <a:lnRef idx="3">
            <a:schemeClr val="lt1"/>
          </a:lnRef>
          <a:fillRef idx="1">
            <a:schemeClr val="accent1"/>
          </a:fillRef>
          <a:effectRef idx="1">
            <a:schemeClr val="accent1"/>
          </a:effectRef>
          <a:fontRef idx="minor">
            <a:schemeClr val="lt1"/>
          </a:fontRef>
        </dgm:style>
      </dgm:prSet>
      <dgm:spPr/>
      <dgm:t>
        <a:bodyPr/>
        <a:lstStyle/>
        <a:p>
          <a:pPr>
            <a:lnSpc>
              <a:spcPct val="150000"/>
            </a:lnSpc>
          </a:pPr>
          <a:r>
            <a:rPr lang="it-IT" sz="2400" i="1" smtClean="0">
              <a:solidFill>
                <a:schemeClr val="bg1"/>
              </a:solidFill>
            </a:rPr>
            <a:t>Early intervention </a:t>
          </a:r>
          <a:r>
            <a:rPr lang="it-IT" sz="2400" smtClean="0">
              <a:solidFill>
                <a:schemeClr val="bg1"/>
              </a:solidFill>
            </a:rPr>
            <a:t>(intervento precoce)</a:t>
          </a:r>
          <a:endParaRPr lang="it-IT" sz="2400" dirty="0">
            <a:solidFill>
              <a:schemeClr val="bg1"/>
            </a:solidFill>
          </a:endParaRPr>
        </a:p>
      </dgm:t>
    </dgm:pt>
    <dgm:pt modelId="{0C86887A-D179-47E9-B6BF-AC03910FEFF8}" type="parTrans" cxnId="{508D0CE0-91BB-4CBB-A653-B264E1DAA3C7}">
      <dgm:prSet/>
      <dgm:spPr/>
      <dgm:t>
        <a:bodyPr/>
        <a:lstStyle/>
        <a:p>
          <a:endParaRPr lang="it-IT"/>
        </a:p>
      </dgm:t>
    </dgm:pt>
    <dgm:pt modelId="{A48904F3-18BF-4E9C-8734-B9F93A86864D}" type="sibTrans" cxnId="{508D0CE0-91BB-4CBB-A653-B264E1DAA3C7}">
      <dgm:prSet/>
      <dgm:spPr/>
      <dgm:t>
        <a:bodyPr/>
        <a:lstStyle/>
        <a:p>
          <a:endParaRPr lang="it-IT"/>
        </a:p>
      </dgm:t>
    </dgm:pt>
    <dgm:pt modelId="{011150BB-5A47-4186-ABE6-304788B6362C}">
      <dgm:prSet phldrT="[Testo]"/>
      <dgm:spPr/>
      <dgm:t>
        <a:bodyPr/>
        <a:lstStyle/>
        <a:p>
          <a:r>
            <a:rPr lang="it-IT" dirty="0" smtClean="0">
              <a:solidFill>
                <a:schemeClr val="tx1"/>
              </a:solidFill>
            </a:rPr>
            <a:t>Risoluzione</a:t>
          </a:r>
          <a:endParaRPr lang="it-IT" dirty="0">
            <a:solidFill>
              <a:schemeClr val="tx1"/>
            </a:solidFill>
          </a:endParaRPr>
        </a:p>
      </dgm:t>
    </dgm:pt>
    <dgm:pt modelId="{852032D2-D722-4595-AE26-98A58E8054B9}" type="parTrans" cxnId="{14EE1DFB-A465-44A0-B0EB-C5089896021E}">
      <dgm:prSet/>
      <dgm:spPr/>
      <dgm:t>
        <a:bodyPr/>
        <a:lstStyle/>
        <a:p>
          <a:endParaRPr lang="it-IT"/>
        </a:p>
      </dgm:t>
    </dgm:pt>
    <dgm:pt modelId="{6B7BC3BA-FF7A-4BAA-8762-70D9AFDA8C23}" type="sibTrans" cxnId="{14EE1DFB-A465-44A0-B0EB-C5089896021E}">
      <dgm:prSet/>
      <dgm:spPr/>
      <dgm:t>
        <a:bodyPr/>
        <a:lstStyle/>
        <a:p>
          <a:endParaRPr lang="it-IT"/>
        </a:p>
      </dgm:t>
    </dgm:pt>
    <dgm:pt modelId="{E2F73B71-2950-4097-95BB-85060D2D08EA}" type="pres">
      <dgm:prSet presAssocID="{8D0DE317-FE7F-487A-9B91-2204F065F1A1}" presName="CompostProcess" presStyleCnt="0">
        <dgm:presLayoutVars>
          <dgm:dir/>
          <dgm:resizeHandles val="exact"/>
        </dgm:presLayoutVars>
      </dgm:prSet>
      <dgm:spPr/>
      <dgm:t>
        <a:bodyPr/>
        <a:lstStyle/>
        <a:p>
          <a:endParaRPr lang="it-IT"/>
        </a:p>
      </dgm:t>
    </dgm:pt>
    <dgm:pt modelId="{83A0E917-4FEB-4443-BC50-243186B87815}" type="pres">
      <dgm:prSet presAssocID="{8D0DE317-FE7F-487A-9B91-2204F065F1A1}" presName="arrow" presStyleLbl="bgShp" presStyleIdx="0" presStyleCnt="1"/>
      <dgm:spPr/>
    </dgm:pt>
    <dgm:pt modelId="{68C48859-C0EB-426D-AFB6-C11FA41B8A67}" type="pres">
      <dgm:prSet presAssocID="{8D0DE317-FE7F-487A-9B91-2204F065F1A1}" presName="linearProcess" presStyleCnt="0"/>
      <dgm:spPr/>
    </dgm:pt>
    <dgm:pt modelId="{1BFD9A38-E390-42FC-A413-6E8523D9AD7E}" type="pres">
      <dgm:prSet presAssocID="{CDC81FA8-99E8-44D3-ADB1-2EB3C1C3DECA}" presName="textNode" presStyleLbl="node1" presStyleIdx="0" presStyleCnt="3">
        <dgm:presLayoutVars>
          <dgm:bulletEnabled val="1"/>
        </dgm:presLayoutVars>
      </dgm:prSet>
      <dgm:spPr/>
      <dgm:t>
        <a:bodyPr/>
        <a:lstStyle/>
        <a:p>
          <a:endParaRPr lang="it-IT"/>
        </a:p>
      </dgm:t>
    </dgm:pt>
    <dgm:pt modelId="{34606014-BB8D-4B9A-8565-30729E693DDB}" type="pres">
      <dgm:prSet presAssocID="{4636042F-C198-4197-A9FC-CBDA9A6DA26C}" presName="sibTrans" presStyleCnt="0"/>
      <dgm:spPr/>
    </dgm:pt>
    <dgm:pt modelId="{783005F4-DD4E-460E-8B80-AED4C5DD2568}" type="pres">
      <dgm:prSet presAssocID="{6C45975C-7429-40EF-AFBF-DC59CC3AB3B4}" presName="textNode" presStyleLbl="node1" presStyleIdx="1" presStyleCnt="3">
        <dgm:presLayoutVars>
          <dgm:bulletEnabled val="1"/>
        </dgm:presLayoutVars>
      </dgm:prSet>
      <dgm:spPr/>
      <dgm:t>
        <a:bodyPr/>
        <a:lstStyle/>
        <a:p>
          <a:endParaRPr lang="it-IT"/>
        </a:p>
      </dgm:t>
    </dgm:pt>
    <dgm:pt modelId="{03252708-7DAF-419A-B28A-509A93C5A7C7}" type="pres">
      <dgm:prSet presAssocID="{A48904F3-18BF-4E9C-8734-B9F93A86864D}" presName="sibTrans" presStyleCnt="0"/>
      <dgm:spPr/>
    </dgm:pt>
    <dgm:pt modelId="{04342594-29FE-43B1-B990-2FE8D7D54479}" type="pres">
      <dgm:prSet presAssocID="{011150BB-5A47-4186-ABE6-304788B6362C}" presName="textNode" presStyleLbl="node1" presStyleIdx="2" presStyleCnt="3">
        <dgm:presLayoutVars>
          <dgm:bulletEnabled val="1"/>
        </dgm:presLayoutVars>
      </dgm:prSet>
      <dgm:spPr/>
      <dgm:t>
        <a:bodyPr/>
        <a:lstStyle/>
        <a:p>
          <a:endParaRPr lang="it-IT"/>
        </a:p>
      </dgm:t>
    </dgm:pt>
  </dgm:ptLst>
  <dgm:cxnLst>
    <dgm:cxn modelId="{D8777FF6-D8B2-4DF7-9F77-B00B876A43F4}" type="presOf" srcId="{6C45975C-7429-40EF-AFBF-DC59CC3AB3B4}" destId="{783005F4-DD4E-460E-8B80-AED4C5DD2568}" srcOrd="0" destOrd="0" presId="urn:microsoft.com/office/officeart/2005/8/layout/hProcess9"/>
    <dgm:cxn modelId="{508D0CE0-91BB-4CBB-A653-B264E1DAA3C7}" srcId="{8D0DE317-FE7F-487A-9B91-2204F065F1A1}" destId="{6C45975C-7429-40EF-AFBF-DC59CC3AB3B4}" srcOrd="1" destOrd="0" parTransId="{0C86887A-D179-47E9-B6BF-AC03910FEFF8}" sibTransId="{A48904F3-18BF-4E9C-8734-B9F93A86864D}"/>
    <dgm:cxn modelId="{D9A01AD7-0FEA-4911-AB64-71E95454A33E}" type="presOf" srcId="{CDC81FA8-99E8-44D3-ADB1-2EB3C1C3DECA}" destId="{1BFD9A38-E390-42FC-A413-6E8523D9AD7E}" srcOrd="0" destOrd="0" presId="urn:microsoft.com/office/officeart/2005/8/layout/hProcess9"/>
    <dgm:cxn modelId="{14EE1DFB-A465-44A0-B0EB-C5089896021E}" srcId="{8D0DE317-FE7F-487A-9B91-2204F065F1A1}" destId="{011150BB-5A47-4186-ABE6-304788B6362C}" srcOrd="2" destOrd="0" parTransId="{852032D2-D722-4595-AE26-98A58E8054B9}" sibTransId="{6B7BC3BA-FF7A-4BAA-8762-70D9AFDA8C23}"/>
    <dgm:cxn modelId="{AE4AD8B2-75F8-483C-8E00-2ADC6270AA90}" type="presOf" srcId="{011150BB-5A47-4186-ABE6-304788B6362C}" destId="{04342594-29FE-43B1-B990-2FE8D7D54479}" srcOrd="0" destOrd="0" presId="urn:microsoft.com/office/officeart/2005/8/layout/hProcess9"/>
    <dgm:cxn modelId="{20BAE723-823D-4DA6-BA3D-8A23BB9F99FA}" type="presOf" srcId="{8D0DE317-FE7F-487A-9B91-2204F065F1A1}" destId="{E2F73B71-2950-4097-95BB-85060D2D08EA}" srcOrd="0" destOrd="0" presId="urn:microsoft.com/office/officeart/2005/8/layout/hProcess9"/>
    <dgm:cxn modelId="{ABEF9482-9267-4CBC-8872-0D898C6E3189}" srcId="{8D0DE317-FE7F-487A-9B91-2204F065F1A1}" destId="{CDC81FA8-99E8-44D3-ADB1-2EB3C1C3DECA}" srcOrd="0" destOrd="0" parTransId="{2EFA3783-2110-48EF-A4C3-3258DF5325B5}" sibTransId="{4636042F-C198-4197-A9FC-CBDA9A6DA26C}"/>
    <dgm:cxn modelId="{B2EB4E17-5F4D-4E0A-A48C-9AA79E486D2F}" type="presParOf" srcId="{E2F73B71-2950-4097-95BB-85060D2D08EA}" destId="{83A0E917-4FEB-4443-BC50-243186B87815}" srcOrd="0" destOrd="0" presId="urn:microsoft.com/office/officeart/2005/8/layout/hProcess9"/>
    <dgm:cxn modelId="{8744DBDD-A092-460D-8A33-55C8A1CF6CC6}" type="presParOf" srcId="{E2F73B71-2950-4097-95BB-85060D2D08EA}" destId="{68C48859-C0EB-426D-AFB6-C11FA41B8A67}" srcOrd="1" destOrd="0" presId="urn:microsoft.com/office/officeart/2005/8/layout/hProcess9"/>
    <dgm:cxn modelId="{48659335-D475-444D-B5DB-AF9BEB083FA6}" type="presParOf" srcId="{68C48859-C0EB-426D-AFB6-C11FA41B8A67}" destId="{1BFD9A38-E390-42FC-A413-6E8523D9AD7E}" srcOrd="0" destOrd="0" presId="urn:microsoft.com/office/officeart/2005/8/layout/hProcess9"/>
    <dgm:cxn modelId="{D5B6CC74-88A3-4532-99E5-DB9F953BC809}" type="presParOf" srcId="{68C48859-C0EB-426D-AFB6-C11FA41B8A67}" destId="{34606014-BB8D-4B9A-8565-30729E693DDB}" srcOrd="1" destOrd="0" presId="urn:microsoft.com/office/officeart/2005/8/layout/hProcess9"/>
    <dgm:cxn modelId="{BE0169CD-7C8F-4A68-8FC6-1F4857B06A87}" type="presParOf" srcId="{68C48859-C0EB-426D-AFB6-C11FA41B8A67}" destId="{783005F4-DD4E-460E-8B80-AED4C5DD2568}" srcOrd="2" destOrd="0" presId="urn:microsoft.com/office/officeart/2005/8/layout/hProcess9"/>
    <dgm:cxn modelId="{53990EEF-A367-4C39-BAFB-1A14D1E3D223}" type="presParOf" srcId="{68C48859-C0EB-426D-AFB6-C11FA41B8A67}" destId="{03252708-7DAF-419A-B28A-509A93C5A7C7}" srcOrd="3" destOrd="0" presId="urn:microsoft.com/office/officeart/2005/8/layout/hProcess9"/>
    <dgm:cxn modelId="{D45B70D2-4AC2-4D81-8C7E-C3CD1F642638}" type="presParOf" srcId="{68C48859-C0EB-426D-AFB6-C11FA41B8A67}" destId="{04342594-29FE-43B1-B990-2FE8D7D54479}" srcOrd="4"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ACDF36-B8E4-4FDC-8DEA-A90809E49B7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it-IT"/>
        </a:p>
      </dgm:t>
    </dgm:pt>
    <dgm:pt modelId="{E94D94A8-FD19-482A-B6D7-A2658A9B4303}">
      <dgm:prSet phldrT="[Testo]"/>
      <dgm:spPr/>
      <dgm:t>
        <a:bodyPr/>
        <a:lstStyle/>
        <a:p>
          <a:pPr algn="ctr"/>
          <a:r>
            <a:rPr lang="it-IT" b="1" dirty="0" smtClean="0">
              <a:solidFill>
                <a:schemeClr val="bg1"/>
              </a:solidFill>
            </a:rPr>
            <a:t>Sale of business</a:t>
          </a:r>
          <a:endParaRPr lang="it-IT" b="1" dirty="0">
            <a:solidFill>
              <a:schemeClr val="bg1"/>
            </a:solidFill>
          </a:endParaRPr>
        </a:p>
      </dgm:t>
    </dgm:pt>
    <dgm:pt modelId="{C4A7F698-F157-4BDF-93F5-64F1A63FD016}" type="parTrans" cxnId="{0C235DCF-3238-48D2-9CBD-D738885A426F}">
      <dgm:prSet/>
      <dgm:spPr/>
      <dgm:t>
        <a:bodyPr/>
        <a:lstStyle/>
        <a:p>
          <a:pPr algn="just"/>
          <a:endParaRPr lang="it-IT"/>
        </a:p>
      </dgm:t>
    </dgm:pt>
    <dgm:pt modelId="{C84C304B-9D89-436E-A924-835CC5AB3B81}" type="sibTrans" cxnId="{0C235DCF-3238-48D2-9CBD-D738885A426F}">
      <dgm:prSet/>
      <dgm:spPr/>
      <dgm:t>
        <a:bodyPr/>
        <a:lstStyle/>
        <a:p>
          <a:pPr algn="just"/>
          <a:endParaRPr lang="it-IT"/>
        </a:p>
      </dgm:t>
    </dgm:pt>
    <dgm:pt modelId="{FF32B8CC-CBA8-4F6A-8546-E5508DB37C53}">
      <dgm:prSet phldrT="[Testo]" custT="1"/>
      <dgm:spPr/>
      <dgm:t>
        <a:bodyPr/>
        <a:lstStyle/>
        <a:p>
          <a:pPr algn="just">
            <a:lnSpc>
              <a:spcPct val="100000"/>
            </a:lnSpc>
          </a:pPr>
          <a:r>
            <a:rPr lang="it-IT" sz="1400" dirty="0" smtClean="0"/>
            <a:t>Strumento attraverso il quale le Autorità di risoluzione possono imporre la cessione a un privato delle azioni e gli altri titoli di proprietà emessi da un ente soggetto a risoluzione, nonché, in tutto o in parte, le attività, i diritti o le passività dell'ente stesso (senza il consenso degli azionisti)</a:t>
          </a:r>
          <a:endParaRPr lang="it-IT" sz="1400" dirty="0"/>
        </a:p>
      </dgm:t>
    </dgm:pt>
    <dgm:pt modelId="{479F6D39-2056-4570-9F5B-D980A7E3BDDD}" type="parTrans" cxnId="{6E92F941-4208-4BB9-951D-52B880B42D33}">
      <dgm:prSet/>
      <dgm:spPr/>
      <dgm:t>
        <a:bodyPr/>
        <a:lstStyle/>
        <a:p>
          <a:pPr algn="just"/>
          <a:endParaRPr lang="it-IT"/>
        </a:p>
      </dgm:t>
    </dgm:pt>
    <dgm:pt modelId="{022C2CB4-92BA-4CC6-9F31-172E7610D032}" type="sibTrans" cxnId="{6E92F941-4208-4BB9-951D-52B880B42D33}">
      <dgm:prSet/>
      <dgm:spPr/>
      <dgm:t>
        <a:bodyPr/>
        <a:lstStyle/>
        <a:p>
          <a:pPr algn="just"/>
          <a:endParaRPr lang="it-IT"/>
        </a:p>
      </dgm:t>
    </dgm:pt>
    <dgm:pt modelId="{79671BB2-D612-4FB1-9112-A9DB9E80F636}">
      <dgm:prSet phldrT="[Testo]"/>
      <dgm:spPr/>
      <dgm:t>
        <a:bodyPr/>
        <a:lstStyle/>
        <a:p>
          <a:pPr algn="ctr"/>
          <a:r>
            <a:rPr lang="it-IT" b="1" dirty="0" err="1" smtClean="0">
              <a:solidFill>
                <a:schemeClr val="bg1"/>
              </a:solidFill>
            </a:rPr>
            <a:t>Bad</a:t>
          </a:r>
          <a:r>
            <a:rPr lang="it-IT" b="1" dirty="0" smtClean="0">
              <a:solidFill>
                <a:schemeClr val="bg1"/>
              </a:solidFill>
            </a:rPr>
            <a:t> </a:t>
          </a:r>
          <a:r>
            <a:rPr lang="it-IT" b="1" dirty="0" err="1" smtClean="0">
              <a:solidFill>
                <a:schemeClr val="bg1"/>
              </a:solidFill>
            </a:rPr>
            <a:t>bank-good</a:t>
          </a:r>
          <a:r>
            <a:rPr lang="it-IT" b="1" dirty="0" smtClean="0">
              <a:solidFill>
                <a:schemeClr val="bg1"/>
              </a:solidFill>
            </a:rPr>
            <a:t> </a:t>
          </a:r>
          <a:r>
            <a:rPr lang="it-IT" b="1" dirty="0" err="1" smtClean="0">
              <a:solidFill>
                <a:schemeClr val="bg1"/>
              </a:solidFill>
            </a:rPr>
            <a:t>bank</a:t>
          </a:r>
          <a:endParaRPr lang="it-IT" b="1" dirty="0">
            <a:solidFill>
              <a:schemeClr val="bg1"/>
            </a:solidFill>
          </a:endParaRPr>
        </a:p>
      </dgm:t>
    </dgm:pt>
    <dgm:pt modelId="{111ED0E2-DEC4-4BC8-AF2B-5001F37584BA}" type="parTrans" cxnId="{E1356FB0-EB21-4CAA-A2CA-EDDD44C1D9D2}">
      <dgm:prSet/>
      <dgm:spPr/>
      <dgm:t>
        <a:bodyPr/>
        <a:lstStyle/>
        <a:p>
          <a:pPr algn="just"/>
          <a:endParaRPr lang="it-IT"/>
        </a:p>
      </dgm:t>
    </dgm:pt>
    <dgm:pt modelId="{027D5E3B-DA29-42CE-B613-E0F5E770AF5E}" type="sibTrans" cxnId="{E1356FB0-EB21-4CAA-A2CA-EDDD44C1D9D2}">
      <dgm:prSet/>
      <dgm:spPr/>
      <dgm:t>
        <a:bodyPr/>
        <a:lstStyle/>
        <a:p>
          <a:pPr algn="just"/>
          <a:endParaRPr lang="it-IT"/>
        </a:p>
      </dgm:t>
    </dgm:pt>
    <dgm:pt modelId="{53299F95-E7FC-4F26-8B63-BD38112DEF82}">
      <dgm:prSet phldrT="[Testo]" custT="1"/>
      <dgm:spPr/>
      <dgm:t>
        <a:bodyPr/>
        <a:lstStyle/>
        <a:p>
          <a:pPr algn="just"/>
          <a:r>
            <a:rPr lang="it-IT" sz="1400" dirty="0" smtClean="0"/>
            <a:t>L’Autorità di risoluzione ha il potere di separare gli attivi buoni dagli attivi deteriorati presenti nel bilancio di una banca in crisi (o di una banca-ponte) e di trasferire questi ultimi ad una o più società veicolo (</a:t>
          </a:r>
          <a:r>
            <a:rPr lang="it-IT" sz="1400" dirty="0" err="1" smtClean="0"/>
            <a:t>bad</a:t>
          </a:r>
          <a:r>
            <a:rPr lang="it-IT" sz="1400" dirty="0" smtClean="0"/>
            <a:t> </a:t>
          </a:r>
          <a:r>
            <a:rPr lang="it-IT" sz="1400" dirty="0" err="1" smtClean="0"/>
            <a:t>bank</a:t>
          </a:r>
          <a:r>
            <a:rPr lang="it-IT" sz="1400" dirty="0" smtClean="0"/>
            <a:t>) </a:t>
          </a:r>
          <a:endParaRPr lang="it-IT" sz="1400" dirty="0"/>
        </a:p>
      </dgm:t>
    </dgm:pt>
    <dgm:pt modelId="{B4941B16-09A5-4D21-B208-EA0564112D7E}" type="parTrans" cxnId="{D0F6EA3C-9FA0-4E84-9C68-681329D0F8B8}">
      <dgm:prSet/>
      <dgm:spPr/>
      <dgm:t>
        <a:bodyPr/>
        <a:lstStyle/>
        <a:p>
          <a:pPr algn="just"/>
          <a:endParaRPr lang="it-IT"/>
        </a:p>
      </dgm:t>
    </dgm:pt>
    <dgm:pt modelId="{BD824E70-C453-45DD-BC73-24C03A8B708B}" type="sibTrans" cxnId="{D0F6EA3C-9FA0-4E84-9C68-681329D0F8B8}">
      <dgm:prSet/>
      <dgm:spPr/>
      <dgm:t>
        <a:bodyPr/>
        <a:lstStyle/>
        <a:p>
          <a:pPr algn="just"/>
          <a:endParaRPr lang="it-IT"/>
        </a:p>
      </dgm:t>
    </dgm:pt>
    <dgm:pt modelId="{12234D02-6460-4D5E-9219-B3635C24DDD6}">
      <dgm:prSet phldrT="[Testo]"/>
      <dgm:spPr/>
      <dgm:t>
        <a:bodyPr/>
        <a:lstStyle/>
        <a:p>
          <a:pPr algn="ctr"/>
          <a:r>
            <a:rPr lang="it-IT" b="1" dirty="0" smtClean="0">
              <a:solidFill>
                <a:schemeClr val="bg1"/>
              </a:solidFill>
            </a:rPr>
            <a:t>Bridge </a:t>
          </a:r>
          <a:r>
            <a:rPr lang="it-IT" b="1" dirty="0" err="1" smtClean="0">
              <a:solidFill>
                <a:schemeClr val="bg1"/>
              </a:solidFill>
            </a:rPr>
            <a:t>bank</a:t>
          </a:r>
          <a:endParaRPr lang="it-IT" b="1" dirty="0">
            <a:solidFill>
              <a:schemeClr val="bg1"/>
            </a:solidFill>
          </a:endParaRPr>
        </a:p>
      </dgm:t>
    </dgm:pt>
    <dgm:pt modelId="{125252D0-4252-4678-BE0B-9C6B3377E79C}" type="parTrans" cxnId="{F670E443-83B0-4251-9DED-0CAA865FCFD1}">
      <dgm:prSet/>
      <dgm:spPr/>
      <dgm:t>
        <a:bodyPr/>
        <a:lstStyle/>
        <a:p>
          <a:pPr algn="just"/>
          <a:endParaRPr lang="it-IT"/>
        </a:p>
      </dgm:t>
    </dgm:pt>
    <dgm:pt modelId="{911396EA-6F91-447A-B9A3-06318A1356A6}" type="sibTrans" cxnId="{F670E443-83B0-4251-9DED-0CAA865FCFD1}">
      <dgm:prSet/>
      <dgm:spPr/>
      <dgm:t>
        <a:bodyPr/>
        <a:lstStyle/>
        <a:p>
          <a:pPr algn="just"/>
          <a:endParaRPr lang="it-IT"/>
        </a:p>
      </dgm:t>
    </dgm:pt>
    <dgm:pt modelId="{F18616DB-FD94-4965-B351-35C220C866F3}">
      <dgm:prSet phldrT="[Testo]" custT="1"/>
      <dgm:spPr/>
      <dgm:t>
        <a:bodyPr/>
        <a:lstStyle/>
        <a:p>
          <a:pPr algn="just"/>
          <a:r>
            <a:rPr lang="it-IT" sz="1400" dirty="0" smtClean="0"/>
            <a:t>Le Autorità di risoluzione hanno il potere di disporre la cessione ad una banca-ponte delle azioni o altri titoli di proprietà o delle attività dei diritti, e delle passività della banca in risoluzione (senza il consenso degli azionisti). La banca-ponte è una banca costituita per un periodo limitato interamente o parzialmente posseduta da una o più autorità pubbliche compresa la Autorità di risoluzione (o il fondo di risoluzione)</a:t>
          </a:r>
          <a:endParaRPr lang="it-IT" sz="1400" dirty="0"/>
        </a:p>
      </dgm:t>
    </dgm:pt>
    <dgm:pt modelId="{8448EF21-7A54-4303-B4B5-FAB40DF6EDB2}" type="parTrans" cxnId="{741A154C-80E8-4841-8208-AF2E45A28947}">
      <dgm:prSet/>
      <dgm:spPr/>
      <dgm:t>
        <a:bodyPr/>
        <a:lstStyle/>
        <a:p>
          <a:pPr algn="just"/>
          <a:endParaRPr lang="it-IT"/>
        </a:p>
      </dgm:t>
    </dgm:pt>
    <dgm:pt modelId="{92FFFD00-2704-411B-AFFD-B0BD3A68D015}" type="sibTrans" cxnId="{741A154C-80E8-4841-8208-AF2E45A28947}">
      <dgm:prSet/>
      <dgm:spPr/>
      <dgm:t>
        <a:bodyPr/>
        <a:lstStyle/>
        <a:p>
          <a:pPr algn="just"/>
          <a:endParaRPr lang="it-IT"/>
        </a:p>
      </dgm:t>
    </dgm:pt>
    <dgm:pt modelId="{4854BB20-DA58-4E87-BFB9-73A3538582B6}">
      <dgm:prSet custT="1"/>
      <dgm:spPr/>
      <dgm:t>
        <a:bodyPr/>
        <a:lstStyle/>
        <a:p>
          <a:pPr algn="ctr"/>
          <a:r>
            <a:rPr lang="it-IT" sz="1600" b="1" u="sng" dirty="0" err="1" smtClean="0">
              <a:solidFill>
                <a:schemeClr val="bg1"/>
              </a:solidFill>
            </a:rPr>
            <a:t>Bail</a:t>
          </a:r>
          <a:r>
            <a:rPr lang="it-IT" sz="1600" b="1" u="sng" dirty="0" smtClean="0">
              <a:solidFill>
                <a:schemeClr val="bg1"/>
              </a:solidFill>
            </a:rPr>
            <a:t>-in</a:t>
          </a:r>
          <a:endParaRPr lang="it-IT" sz="1600" b="1" u="sng" dirty="0">
            <a:solidFill>
              <a:schemeClr val="bg1"/>
            </a:solidFill>
          </a:endParaRPr>
        </a:p>
      </dgm:t>
    </dgm:pt>
    <dgm:pt modelId="{F351ABCC-9FE6-4CD3-AA71-565074A70DD9}" type="parTrans" cxnId="{DABEFD64-21F1-4879-BC12-3BF18A74BC98}">
      <dgm:prSet/>
      <dgm:spPr/>
      <dgm:t>
        <a:bodyPr/>
        <a:lstStyle/>
        <a:p>
          <a:pPr algn="just"/>
          <a:endParaRPr lang="it-IT"/>
        </a:p>
      </dgm:t>
    </dgm:pt>
    <dgm:pt modelId="{9EE483ED-B010-40B7-870F-BE7B55D0D73B}" type="sibTrans" cxnId="{DABEFD64-21F1-4879-BC12-3BF18A74BC98}">
      <dgm:prSet/>
      <dgm:spPr/>
      <dgm:t>
        <a:bodyPr/>
        <a:lstStyle/>
        <a:p>
          <a:pPr algn="just"/>
          <a:endParaRPr lang="it-IT"/>
        </a:p>
      </dgm:t>
    </dgm:pt>
    <dgm:pt modelId="{85803C14-AB79-4953-9EF4-D687465CA5A6}" type="pres">
      <dgm:prSet presAssocID="{A6ACDF36-B8E4-4FDC-8DEA-A90809E49B78}" presName="linearFlow" presStyleCnt="0">
        <dgm:presLayoutVars>
          <dgm:dir/>
          <dgm:animLvl val="lvl"/>
          <dgm:resizeHandles val="exact"/>
        </dgm:presLayoutVars>
      </dgm:prSet>
      <dgm:spPr/>
      <dgm:t>
        <a:bodyPr/>
        <a:lstStyle/>
        <a:p>
          <a:endParaRPr lang="it-IT"/>
        </a:p>
      </dgm:t>
    </dgm:pt>
    <dgm:pt modelId="{FF612C23-7013-4798-9CAB-19B0F71F9F95}" type="pres">
      <dgm:prSet presAssocID="{E94D94A8-FD19-482A-B6D7-A2658A9B4303}" presName="composite" presStyleCnt="0"/>
      <dgm:spPr/>
    </dgm:pt>
    <dgm:pt modelId="{2A464B75-597A-4B99-80DB-FC5F39312721}" type="pres">
      <dgm:prSet presAssocID="{E94D94A8-FD19-482A-B6D7-A2658A9B4303}" presName="parentText" presStyleLbl="alignNode1" presStyleIdx="0" presStyleCnt="4">
        <dgm:presLayoutVars>
          <dgm:chMax val="1"/>
          <dgm:bulletEnabled val="1"/>
        </dgm:presLayoutVars>
      </dgm:prSet>
      <dgm:spPr/>
      <dgm:t>
        <a:bodyPr/>
        <a:lstStyle/>
        <a:p>
          <a:endParaRPr lang="it-IT"/>
        </a:p>
      </dgm:t>
    </dgm:pt>
    <dgm:pt modelId="{AB0F615B-B1F7-4810-82E9-5D0AE3EF40E5}" type="pres">
      <dgm:prSet presAssocID="{E94D94A8-FD19-482A-B6D7-A2658A9B4303}" presName="descendantText" presStyleLbl="alignAcc1" presStyleIdx="0" presStyleCnt="4" custLinFactNeighborY="-1889">
        <dgm:presLayoutVars>
          <dgm:bulletEnabled val="1"/>
        </dgm:presLayoutVars>
      </dgm:prSet>
      <dgm:spPr/>
      <dgm:t>
        <a:bodyPr/>
        <a:lstStyle/>
        <a:p>
          <a:endParaRPr lang="it-IT"/>
        </a:p>
      </dgm:t>
    </dgm:pt>
    <dgm:pt modelId="{16DD87B2-0F7A-439D-B0F1-3DF38931F2B7}" type="pres">
      <dgm:prSet presAssocID="{C84C304B-9D89-436E-A924-835CC5AB3B81}" presName="sp" presStyleCnt="0"/>
      <dgm:spPr/>
    </dgm:pt>
    <dgm:pt modelId="{1A7B0A7B-2F02-4457-871D-80399350508E}" type="pres">
      <dgm:prSet presAssocID="{79671BB2-D612-4FB1-9112-A9DB9E80F636}" presName="composite" presStyleCnt="0"/>
      <dgm:spPr/>
    </dgm:pt>
    <dgm:pt modelId="{8635FD8A-0E81-4165-BCEB-136F7648A08F}" type="pres">
      <dgm:prSet presAssocID="{79671BB2-D612-4FB1-9112-A9DB9E80F636}" presName="parentText" presStyleLbl="alignNode1" presStyleIdx="1" presStyleCnt="4">
        <dgm:presLayoutVars>
          <dgm:chMax val="1"/>
          <dgm:bulletEnabled val="1"/>
        </dgm:presLayoutVars>
      </dgm:prSet>
      <dgm:spPr/>
      <dgm:t>
        <a:bodyPr/>
        <a:lstStyle/>
        <a:p>
          <a:endParaRPr lang="it-IT"/>
        </a:p>
      </dgm:t>
    </dgm:pt>
    <dgm:pt modelId="{7FBA4CDE-B9DE-46CE-AF6E-9DDCA2BBBB81}" type="pres">
      <dgm:prSet presAssocID="{79671BB2-D612-4FB1-9112-A9DB9E80F636}" presName="descendantText" presStyleLbl="alignAcc1" presStyleIdx="1" presStyleCnt="4" custLinFactNeighborY="-1889">
        <dgm:presLayoutVars>
          <dgm:bulletEnabled val="1"/>
        </dgm:presLayoutVars>
      </dgm:prSet>
      <dgm:spPr/>
      <dgm:t>
        <a:bodyPr/>
        <a:lstStyle/>
        <a:p>
          <a:endParaRPr lang="it-IT"/>
        </a:p>
      </dgm:t>
    </dgm:pt>
    <dgm:pt modelId="{85091BE1-98FA-4FF0-974A-18800D39EFA9}" type="pres">
      <dgm:prSet presAssocID="{027D5E3B-DA29-42CE-B613-E0F5E770AF5E}" presName="sp" presStyleCnt="0"/>
      <dgm:spPr/>
    </dgm:pt>
    <dgm:pt modelId="{8C0E12B3-9513-4B03-B5D1-15D3DFFECAB3}" type="pres">
      <dgm:prSet presAssocID="{12234D02-6460-4D5E-9219-B3635C24DDD6}" presName="composite" presStyleCnt="0"/>
      <dgm:spPr/>
    </dgm:pt>
    <dgm:pt modelId="{A5AADA8E-3118-4B35-9F37-85DD38034ABC}" type="pres">
      <dgm:prSet presAssocID="{12234D02-6460-4D5E-9219-B3635C24DDD6}" presName="parentText" presStyleLbl="alignNode1" presStyleIdx="2" presStyleCnt="4">
        <dgm:presLayoutVars>
          <dgm:chMax val="1"/>
          <dgm:bulletEnabled val="1"/>
        </dgm:presLayoutVars>
      </dgm:prSet>
      <dgm:spPr/>
      <dgm:t>
        <a:bodyPr/>
        <a:lstStyle/>
        <a:p>
          <a:endParaRPr lang="it-IT"/>
        </a:p>
      </dgm:t>
    </dgm:pt>
    <dgm:pt modelId="{56664BC1-B292-483A-8AE0-2AD4F97AB3A5}" type="pres">
      <dgm:prSet presAssocID="{12234D02-6460-4D5E-9219-B3635C24DDD6}" presName="descendantText" presStyleLbl="alignAcc1" presStyleIdx="2" presStyleCnt="4" custLinFactNeighborY="-1889">
        <dgm:presLayoutVars>
          <dgm:bulletEnabled val="1"/>
        </dgm:presLayoutVars>
      </dgm:prSet>
      <dgm:spPr/>
      <dgm:t>
        <a:bodyPr/>
        <a:lstStyle/>
        <a:p>
          <a:endParaRPr lang="it-IT"/>
        </a:p>
      </dgm:t>
    </dgm:pt>
    <dgm:pt modelId="{5B5DF2D8-1E32-44C9-B224-8719F9113507}" type="pres">
      <dgm:prSet presAssocID="{911396EA-6F91-447A-B9A3-06318A1356A6}" presName="sp" presStyleCnt="0"/>
      <dgm:spPr/>
    </dgm:pt>
    <dgm:pt modelId="{152BF486-40B9-48F3-A7FE-FB6E0D04AF8C}" type="pres">
      <dgm:prSet presAssocID="{4854BB20-DA58-4E87-BFB9-73A3538582B6}" presName="composite" presStyleCnt="0"/>
      <dgm:spPr/>
    </dgm:pt>
    <dgm:pt modelId="{0D56F161-21EC-4CAD-82D5-776B99B92FC9}" type="pres">
      <dgm:prSet presAssocID="{4854BB20-DA58-4E87-BFB9-73A3538582B6}" presName="parentText" presStyleLbl="alignNode1" presStyleIdx="3" presStyleCnt="4">
        <dgm:presLayoutVars>
          <dgm:chMax val="1"/>
          <dgm:bulletEnabled val="1"/>
        </dgm:presLayoutVars>
      </dgm:prSet>
      <dgm:spPr/>
      <dgm:t>
        <a:bodyPr/>
        <a:lstStyle/>
        <a:p>
          <a:endParaRPr lang="it-IT"/>
        </a:p>
      </dgm:t>
    </dgm:pt>
    <dgm:pt modelId="{14C4D9F3-E805-4AAD-849E-5F99D190A89F}" type="pres">
      <dgm:prSet presAssocID="{4854BB20-DA58-4E87-BFB9-73A3538582B6}" presName="descendantText" presStyleLbl="alignAcc1" presStyleIdx="3" presStyleCnt="4" custLinFactNeighborY="-1889">
        <dgm:presLayoutVars>
          <dgm:bulletEnabled val="1"/>
        </dgm:presLayoutVars>
      </dgm:prSet>
      <dgm:spPr/>
    </dgm:pt>
  </dgm:ptLst>
  <dgm:cxnLst>
    <dgm:cxn modelId="{E1356FB0-EB21-4CAA-A2CA-EDDD44C1D9D2}" srcId="{A6ACDF36-B8E4-4FDC-8DEA-A90809E49B78}" destId="{79671BB2-D612-4FB1-9112-A9DB9E80F636}" srcOrd="1" destOrd="0" parTransId="{111ED0E2-DEC4-4BC8-AF2B-5001F37584BA}" sibTransId="{027D5E3B-DA29-42CE-B613-E0F5E770AF5E}"/>
    <dgm:cxn modelId="{6E92F941-4208-4BB9-951D-52B880B42D33}" srcId="{E94D94A8-FD19-482A-B6D7-A2658A9B4303}" destId="{FF32B8CC-CBA8-4F6A-8546-E5508DB37C53}" srcOrd="0" destOrd="0" parTransId="{479F6D39-2056-4570-9F5B-D980A7E3BDDD}" sibTransId="{022C2CB4-92BA-4CC6-9F31-172E7610D032}"/>
    <dgm:cxn modelId="{CE00963B-7BD2-4042-8730-BBA1E497C0F8}" type="presOf" srcId="{E94D94A8-FD19-482A-B6D7-A2658A9B4303}" destId="{2A464B75-597A-4B99-80DB-FC5F39312721}" srcOrd="0" destOrd="0" presId="urn:microsoft.com/office/officeart/2005/8/layout/chevron2"/>
    <dgm:cxn modelId="{2B07E75F-48D9-4DC8-BFC7-9F4B69F32B67}" type="presOf" srcId="{A6ACDF36-B8E4-4FDC-8DEA-A90809E49B78}" destId="{85803C14-AB79-4953-9EF4-D687465CA5A6}" srcOrd="0" destOrd="0" presId="urn:microsoft.com/office/officeart/2005/8/layout/chevron2"/>
    <dgm:cxn modelId="{F9339247-CD1F-4542-BF2A-31782C31B58D}" type="presOf" srcId="{4854BB20-DA58-4E87-BFB9-73A3538582B6}" destId="{0D56F161-21EC-4CAD-82D5-776B99B92FC9}" srcOrd="0" destOrd="0" presId="urn:microsoft.com/office/officeart/2005/8/layout/chevron2"/>
    <dgm:cxn modelId="{0C235DCF-3238-48D2-9CBD-D738885A426F}" srcId="{A6ACDF36-B8E4-4FDC-8DEA-A90809E49B78}" destId="{E94D94A8-FD19-482A-B6D7-A2658A9B4303}" srcOrd="0" destOrd="0" parTransId="{C4A7F698-F157-4BDF-93F5-64F1A63FD016}" sibTransId="{C84C304B-9D89-436E-A924-835CC5AB3B81}"/>
    <dgm:cxn modelId="{83B744D9-3430-47DE-A38E-45AD9926B104}" type="presOf" srcId="{F18616DB-FD94-4965-B351-35C220C866F3}" destId="{56664BC1-B292-483A-8AE0-2AD4F97AB3A5}" srcOrd="0" destOrd="0" presId="urn:microsoft.com/office/officeart/2005/8/layout/chevron2"/>
    <dgm:cxn modelId="{F670E443-83B0-4251-9DED-0CAA865FCFD1}" srcId="{A6ACDF36-B8E4-4FDC-8DEA-A90809E49B78}" destId="{12234D02-6460-4D5E-9219-B3635C24DDD6}" srcOrd="2" destOrd="0" parTransId="{125252D0-4252-4678-BE0B-9C6B3377E79C}" sibTransId="{911396EA-6F91-447A-B9A3-06318A1356A6}"/>
    <dgm:cxn modelId="{741A154C-80E8-4841-8208-AF2E45A28947}" srcId="{12234D02-6460-4D5E-9219-B3635C24DDD6}" destId="{F18616DB-FD94-4965-B351-35C220C866F3}" srcOrd="0" destOrd="0" parTransId="{8448EF21-7A54-4303-B4B5-FAB40DF6EDB2}" sibTransId="{92FFFD00-2704-411B-AFFD-B0BD3A68D015}"/>
    <dgm:cxn modelId="{DABEFD64-21F1-4879-BC12-3BF18A74BC98}" srcId="{A6ACDF36-B8E4-4FDC-8DEA-A90809E49B78}" destId="{4854BB20-DA58-4E87-BFB9-73A3538582B6}" srcOrd="3" destOrd="0" parTransId="{F351ABCC-9FE6-4CD3-AA71-565074A70DD9}" sibTransId="{9EE483ED-B010-40B7-870F-BE7B55D0D73B}"/>
    <dgm:cxn modelId="{5F38C335-0FBE-4A24-A68B-6893216CDE81}" type="presOf" srcId="{79671BB2-D612-4FB1-9112-A9DB9E80F636}" destId="{8635FD8A-0E81-4165-BCEB-136F7648A08F}" srcOrd="0" destOrd="0" presId="urn:microsoft.com/office/officeart/2005/8/layout/chevron2"/>
    <dgm:cxn modelId="{E0BE11EC-3BC6-46D2-AE59-DEDED0654CB3}" type="presOf" srcId="{FF32B8CC-CBA8-4F6A-8546-E5508DB37C53}" destId="{AB0F615B-B1F7-4810-82E9-5D0AE3EF40E5}" srcOrd="0" destOrd="0" presId="urn:microsoft.com/office/officeart/2005/8/layout/chevron2"/>
    <dgm:cxn modelId="{D0F6EA3C-9FA0-4E84-9C68-681329D0F8B8}" srcId="{79671BB2-D612-4FB1-9112-A9DB9E80F636}" destId="{53299F95-E7FC-4F26-8B63-BD38112DEF82}" srcOrd="0" destOrd="0" parTransId="{B4941B16-09A5-4D21-B208-EA0564112D7E}" sibTransId="{BD824E70-C453-45DD-BC73-24C03A8B708B}"/>
    <dgm:cxn modelId="{1F4C94E6-C0EA-4AA7-985F-6A06B7BD9238}" type="presOf" srcId="{53299F95-E7FC-4F26-8B63-BD38112DEF82}" destId="{7FBA4CDE-B9DE-46CE-AF6E-9DDCA2BBBB81}" srcOrd="0" destOrd="0" presId="urn:microsoft.com/office/officeart/2005/8/layout/chevron2"/>
    <dgm:cxn modelId="{172FDFDE-277B-4048-A312-E36575D3C120}" type="presOf" srcId="{12234D02-6460-4D5E-9219-B3635C24DDD6}" destId="{A5AADA8E-3118-4B35-9F37-85DD38034ABC}" srcOrd="0" destOrd="0" presId="urn:microsoft.com/office/officeart/2005/8/layout/chevron2"/>
    <dgm:cxn modelId="{8480667B-DAB4-46C9-8566-EAAA80EE9D13}" type="presParOf" srcId="{85803C14-AB79-4953-9EF4-D687465CA5A6}" destId="{FF612C23-7013-4798-9CAB-19B0F71F9F95}" srcOrd="0" destOrd="0" presId="urn:microsoft.com/office/officeart/2005/8/layout/chevron2"/>
    <dgm:cxn modelId="{9BC39DBE-4713-47C9-BCD5-7FDAD8B8C9C9}" type="presParOf" srcId="{FF612C23-7013-4798-9CAB-19B0F71F9F95}" destId="{2A464B75-597A-4B99-80DB-FC5F39312721}" srcOrd="0" destOrd="0" presId="urn:microsoft.com/office/officeart/2005/8/layout/chevron2"/>
    <dgm:cxn modelId="{07F217BC-BA1C-47C6-95B5-0E17B9FC630F}" type="presParOf" srcId="{FF612C23-7013-4798-9CAB-19B0F71F9F95}" destId="{AB0F615B-B1F7-4810-82E9-5D0AE3EF40E5}" srcOrd="1" destOrd="0" presId="urn:microsoft.com/office/officeart/2005/8/layout/chevron2"/>
    <dgm:cxn modelId="{731B656F-B219-4A86-95EB-ECC0B6F29540}" type="presParOf" srcId="{85803C14-AB79-4953-9EF4-D687465CA5A6}" destId="{16DD87B2-0F7A-439D-B0F1-3DF38931F2B7}" srcOrd="1" destOrd="0" presId="urn:microsoft.com/office/officeart/2005/8/layout/chevron2"/>
    <dgm:cxn modelId="{A629AA38-06CE-4909-86FF-7B7C8788D150}" type="presParOf" srcId="{85803C14-AB79-4953-9EF4-D687465CA5A6}" destId="{1A7B0A7B-2F02-4457-871D-80399350508E}" srcOrd="2" destOrd="0" presId="urn:microsoft.com/office/officeart/2005/8/layout/chevron2"/>
    <dgm:cxn modelId="{99481496-C772-41F2-8E5E-FBBD0DCB5008}" type="presParOf" srcId="{1A7B0A7B-2F02-4457-871D-80399350508E}" destId="{8635FD8A-0E81-4165-BCEB-136F7648A08F}" srcOrd="0" destOrd="0" presId="urn:microsoft.com/office/officeart/2005/8/layout/chevron2"/>
    <dgm:cxn modelId="{43388637-FAE1-4C41-9401-4C142AFC62B6}" type="presParOf" srcId="{1A7B0A7B-2F02-4457-871D-80399350508E}" destId="{7FBA4CDE-B9DE-46CE-AF6E-9DDCA2BBBB81}" srcOrd="1" destOrd="0" presId="urn:microsoft.com/office/officeart/2005/8/layout/chevron2"/>
    <dgm:cxn modelId="{5954C51C-0B49-4DEF-8C63-939FBFC5E4A3}" type="presParOf" srcId="{85803C14-AB79-4953-9EF4-D687465CA5A6}" destId="{85091BE1-98FA-4FF0-974A-18800D39EFA9}" srcOrd="3" destOrd="0" presId="urn:microsoft.com/office/officeart/2005/8/layout/chevron2"/>
    <dgm:cxn modelId="{A54D965C-8F1A-421F-92E2-C5D559028EDF}" type="presParOf" srcId="{85803C14-AB79-4953-9EF4-D687465CA5A6}" destId="{8C0E12B3-9513-4B03-B5D1-15D3DFFECAB3}" srcOrd="4" destOrd="0" presId="urn:microsoft.com/office/officeart/2005/8/layout/chevron2"/>
    <dgm:cxn modelId="{6F09B694-2C84-4DE7-B0C0-59C12B53E676}" type="presParOf" srcId="{8C0E12B3-9513-4B03-B5D1-15D3DFFECAB3}" destId="{A5AADA8E-3118-4B35-9F37-85DD38034ABC}" srcOrd="0" destOrd="0" presId="urn:microsoft.com/office/officeart/2005/8/layout/chevron2"/>
    <dgm:cxn modelId="{B4099FE8-661E-41FF-A9FA-4FC43BC058FF}" type="presParOf" srcId="{8C0E12B3-9513-4B03-B5D1-15D3DFFECAB3}" destId="{56664BC1-B292-483A-8AE0-2AD4F97AB3A5}" srcOrd="1" destOrd="0" presId="urn:microsoft.com/office/officeart/2005/8/layout/chevron2"/>
    <dgm:cxn modelId="{79A0789F-2D4C-4809-AE75-7026001CEA54}" type="presParOf" srcId="{85803C14-AB79-4953-9EF4-D687465CA5A6}" destId="{5B5DF2D8-1E32-44C9-B224-8719F9113507}" srcOrd="5" destOrd="0" presId="urn:microsoft.com/office/officeart/2005/8/layout/chevron2"/>
    <dgm:cxn modelId="{69FAB79A-464C-42FB-8334-D4C3153B4188}" type="presParOf" srcId="{85803C14-AB79-4953-9EF4-D687465CA5A6}" destId="{152BF486-40B9-48F3-A7FE-FB6E0D04AF8C}" srcOrd="6" destOrd="0" presId="urn:microsoft.com/office/officeart/2005/8/layout/chevron2"/>
    <dgm:cxn modelId="{1F3A1F27-EA03-43A6-A31C-9CEAF99A9B65}" type="presParOf" srcId="{152BF486-40B9-48F3-A7FE-FB6E0D04AF8C}" destId="{0D56F161-21EC-4CAD-82D5-776B99B92FC9}" srcOrd="0" destOrd="0" presId="urn:microsoft.com/office/officeart/2005/8/layout/chevron2"/>
    <dgm:cxn modelId="{F68971E9-3006-4E25-B0CD-B4DF41DF7F13}" type="presParOf" srcId="{152BF486-40B9-48F3-A7FE-FB6E0D04AF8C}" destId="{14C4D9F3-E805-4AAD-849E-5F99D190A8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F9786-DAB2-4ACC-92DD-76112D42841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it-IT"/>
        </a:p>
      </dgm:t>
    </dgm:pt>
    <dgm:pt modelId="{DE030BCC-10DB-407D-9893-D9DBABF52F4A}">
      <dgm:prSet phldrT="[Testo]" custT="1"/>
      <dgm:spPr/>
      <dgm:t>
        <a:bodyPr/>
        <a:lstStyle/>
        <a:p>
          <a:pPr algn="just"/>
          <a:r>
            <a:rPr lang="it-IT" sz="2000" dirty="0" smtClean="0"/>
            <a:t>Azzeramento del capitale e delle riserve (con relative perdite per gli azionisti)</a:t>
          </a:r>
          <a:endParaRPr lang="it-IT" sz="2000" dirty="0"/>
        </a:p>
      </dgm:t>
    </dgm:pt>
    <dgm:pt modelId="{3F5039BF-CC4C-4D91-85CB-B1485584BFA8}" type="parTrans" cxnId="{8CA5E39E-38F7-4FBC-8B27-D1A777667C45}">
      <dgm:prSet/>
      <dgm:spPr/>
      <dgm:t>
        <a:bodyPr/>
        <a:lstStyle/>
        <a:p>
          <a:endParaRPr lang="it-IT"/>
        </a:p>
      </dgm:t>
    </dgm:pt>
    <dgm:pt modelId="{1350B690-0D16-4B0E-A2B2-CE3D06545438}" type="sibTrans" cxnId="{8CA5E39E-38F7-4FBC-8B27-D1A777667C45}">
      <dgm:prSet/>
      <dgm:spPr/>
      <dgm:t>
        <a:bodyPr/>
        <a:lstStyle/>
        <a:p>
          <a:endParaRPr lang="it-IT"/>
        </a:p>
      </dgm:t>
    </dgm:pt>
    <dgm:pt modelId="{33BAD390-A712-4652-A949-58D94FB79673}">
      <dgm:prSet phldrT="[Testo]" custT="1"/>
      <dgm:spPr/>
      <dgm:t>
        <a:bodyPr/>
        <a:lstStyle/>
        <a:p>
          <a:pPr algn="just"/>
          <a:r>
            <a:rPr lang="it-IT" sz="2000" dirty="0" smtClean="0"/>
            <a:t>Se necessaria, svalutazione o conversione degli strumenti aggiuntivi di capitale e delle altre categorie di debito subordinato</a:t>
          </a:r>
          <a:endParaRPr lang="it-IT" sz="2000" dirty="0"/>
        </a:p>
      </dgm:t>
    </dgm:pt>
    <dgm:pt modelId="{F6D225AA-4D4C-44F5-9137-16C791659807}" type="parTrans" cxnId="{3F9764D3-CEA0-4F95-A766-628B63BDB3FD}">
      <dgm:prSet/>
      <dgm:spPr/>
      <dgm:t>
        <a:bodyPr/>
        <a:lstStyle/>
        <a:p>
          <a:endParaRPr lang="it-IT"/>
        </a:p>
      </dgm:t>
    </dgm:pt>
    <dgm:pt modelId="{2C594191-0AA8-4737-AD99-31A5C57A85DD}" type="sibTrans" cxnId="{3F9764D3-CEA0-4F95-A766-628B63BDB3FD}">
      <dgm:prSet/>
      <dgm:spPr/>
      <dgm:t>
        <a:bodyPr/>
        <a:lstStyle/>
        <a:p>
          <a:endParaRPr lang="it-IT"/>
        </a:p>
      </dgm:t>
    </dgm:pt>
    <dgm:pt modelId="{1B3924AD-0DFD-44C4-8559-5B3F787B9E33}">
      <dgm:prSet phldrT="[Testo]" custT="1"/>
      <dgm:spPr/>
      <dgm:t>
        <a:bodyPr/>
        <a:lstStyle/>
        <a:p>
          <a:r>
            <a:rPr lang="it-IT" sz="2000" dirty="0" smtClean="0">
              <a:solidFill>
                <a:schemeClr val="bg1"/>
              </a:solidFill>
            </a:rPr>
            <a:t>Se necessaria, svalutazione o conversione dei crediti non subordinati e non garantiti</a:t>
          </a:r>
          <a:endParaRPr lang="it-IT" sz="2000" dirty="0">
            <a:solidFill>
              <a:schemeClr val="bg1"/>
            </a:solidFill>
          </a:endParaRPr>
        </a:p>
      </dgm:t>
    </dgm:pt>
    <dgm:pt modelId="{30B48EAB-A2E8-49F0-84C6-0C3F45A9206A}" type="parTrans" cxnId="{D27CF922-5C06-4D2E-845E-A350121DC6C3}">
      <dgm:prSet/>
      <dgm:spPr/>
      <dgm:t>
        <a:bodyPr/>
        <a:lstStyle/>
        <a:p>
          <a:endParaRPr lang="it-IT"/>
        </a:p>
      </dgm:t>
    </dgm:pt>
    <dgm:pt modelId="{A91A518A-C7EB-4D4B-BE47-53251E1A7C6F}" type="sibTrans" cxnId="{D27CF922-5C06-4D2E-845E-A350121DC6C3}">
      <dgm:prSet/>
      <dgm:spPr/>
      <dgm:t>
        <a:bodyPr/>
        <a:lstStyle/>
        <a:p>
          <a:endParaRPr lang="it-IT"/>
        </a:p>
      </dgm:t>
    </dgm:pt>
    <dgm:pt modelId="{B72EC29C-E8FB-4C64-BC1F-2D719661A9FE}">
      <dgm:prSet custT="1"/>
      <dgm:spPr/>
      <dgm:t>
        <a:bodyPr/>
        <a:lstStyle/>
        <a:p>
          <a:r>
            <a:rPr lang="it-IT" sz="2000" b="1" dirty="0" smtClean="0">
              <a:solidFill>
                <a:schemeClr val="tx1"/>
              </a:solidFill>
            </a:rPr>
            <a:t>Eventuale utilizzo dei depositi per l’importo eccedente i 100.000 euro</a:t>
          </a:r>
          <a:endParaRPr lang="it-IT" sz="2000" b="1" dirty="0">
            <a:solidFill>
              <a:schemeClr val="tx1"/>
            </a:solidFill>
          </a:endParaRPr>
        </a:p>
      </dgm:t>
    </dgm:pt>
    <dgm:pt modelId="{8276D25E-B360-4123-BEC0-2CD6755A4EDC}" type="parTrans" cxnId="{592F4EEF-81E0-40DA-B6E6-31C528747E4E}">
      <dgm:prSet/>
      <dgm:spPr/>
      <dgm:t>
        <a:bodyPr/>
        <a:lstStyle/>
        <a:p>
          <a:endParaRPr lang="it-IT"/>
        </a:p>
      </dgm:t>
    </dgm:pt>
    <dgm:pt modelId="{A29D8115-8AC0-43FA-8CFC-52EEF314908F}" type="sibTrans" cxnId="{592F4EEF-81E0-40DA-B6E6-31C528747E4E}">
      <dgm:prSet/>
      <dgm:spPr/>
      <dgm:t>
        <a:bodyPr/>
        <a:lstStyle/>
        <a:p>
          <a:endParaRPr lang="it-IT"/>
        </a:p>
      </dgm:t>
    </dgm:pt>
    <dgm:pt modelId="{3281AD4E-BFF1-4DB2-8C99-4FCF369B02D2}">
      <dgm:prSet/>
      <dgm:spPr/>
      <dgm:t>
        <a:bodyPr/>
        <a:lstStyle/>
        <a:p>
          <a:endParaRPr lang="it-IT" dirty="0"/>
        </a:p>
      </dgm:t>
    </dgm:pt>
    <dgm:pt modelId="{98CE7F57-6CFD-45FD-BC76-80E36F771106}" type="parTrans" cxnId="{67F7DCBC-AEB5-4F79-90D2-1DFBA8EEA992}">
      <dgm:prSet/>
      <dgm:spPr/>
      <dgm:t>
        <a:bodyPr/>
        <a:lstStyle/>
        <a:p>
          <a:endParaRPr lang="it-IT"/>
        </a:p>
      </dgm:t>
    </dgm:pt>
    <dgm:pt modelId="{DBD1F458-F3E2-4D52-8EB3-231006147232}" type="sibTrans" cxnId="{67F7DCBC-AEB5-4F79-90D2-1DFBA8EEA992}">
      <dgm:prSet/>
      <dgm:spPr/>
      <dgm:t>
        <a:bodyPr/>
        <a:lstStyle/>
        <a:p>
          <a:endParaRPr lang="it-IT"/>
        </a:p>
      </dgm:t>
    </dgm:pt>
    <dgm:pt modelId="{BC16FCE7-6A27-4E53-83FD-8760AB472A67}" type="pres">
      <dgm:prSet presAssocID="{169F9786-DAB2-4ACC-92DD-76112D428418}" presName="linear" presStyleCnt="0">
        <dgm:presLayoutVars>
          <dgm:dir/>
          <dgm:animLvl val="lvl"/>
          <dgm:resizeHandles val="exact"/>
        </dgm:presLayoutVars>
      </dgm:prSet>
      <dgm:spPr/>
      <dgm:t>
        <a:bodyPr/>
        <a:lstStyle/>
        <a:p>
          <a:endParaRPr lang="it-IT"/>
        </a:p>
      </dgm:t>
    </dgm:pt>
    <dgm:pt modelId="{7CBDE48F-C4F6-4B28-BA96-F45B8DC844F1}" type="pres">
      <dgm:prSet presAssocID="{DE030BCC-10DB-407D-9893-D9DBABF52F4A}" presName="parentLin" presStyleCnt="0"/>
      <dgm:spPr/>
    </dgm:pt>
    <dgm:pt modelId="{A69B7999-704F-40B6-BBED-6605708FBB16}" type="pres">
      <dgm:prSet presAssocID="{DE030BCC-10DB-407D-9893-D9DBABF52F4A}" presName="parentLeftMargin" presStyleLbl="node1" presStyleIdx="0" presStyleCnt="4"/>
      <dgm:spPr/>
      <dgm:t>
        <a:bodyPr/>
        <a:lstStyle/>
        <a:p>
          <a:endParaRPr lang="it-IT"/>
        </a:p>
      </dgm:t>
    </dgm:pt>
    <dgm:pt modelId="{53A895FD-D98E-4F48-88E5-8ADBBD62E297}" type="pres">
      <dgm:prSet presAssocID="{DE030BCC-10DB-407D-9893-D9DBABF52F4A}" presName="parentText" presStyleLbl="node1" presStyleIdx="0" presStyleCnt="4" custScaleX="131616" custScaleY="112436">
        <dgm:presLayoutVars>
          <dgm:chMax val="0"/>
          <dgm:bulletEnabled val="1"/>
        </dgm:presLayoutVars>
      </dgm:prSet>
      <dgm:spPr/>
      <dgm:t>
        <a:bodyPr/>
        <a:lstStyle/>
        <a:p>
          <a:endParaRPr lang="it-IT"/>
        </a:p>
      </dgm:t>
    </dgm:pt>
    <dgm:pt modelId="{C3FCAC9C-0B22-4B1D-906C-173C9D3BD012}" type="pres">
      <dgm:prSet presAssocID="{DE030BCC-10DB-407D-9893-D9DBABF52F4A}" presName="negativeSpace" presStyleCnt="0"/>
      <dgm:spPr/>
    </dgm:pt>
    <dgm:pt modelId="{FE65C33B-E015-411D-BAA4-56FEFBFAAB04}" type="pres">
      <dgm:prSet presAssocID="{DE030BCC-10DB-407D-9893-D9DBABF52F4A}" presName="childText" presStyleLbl="conFgAcc1" presStyleIdx="0" presStyleCnt="4">
        <dgm:presLayoutVars>
          <dgm:bulletEnabled val="1"/>
        </dgm:presLayoutVars>
      </dgm:prSet>
      <dgm:spPr/>
    </dgm:pt>
    <dgm:pt modelId="{571C4D52-2B45-45D7-95F4-EFE4B54E03EF}" type="pres">
      <dgm:prSet presAssocID="{1350B690-0D16-4B0E-A2B2-CE3D06545438}" presName="spaceBetweenRectangles" presStyleCnt="0"/>
      <dgm:spPr/>
    </dgm:pt>
    <dgm:pt modelId="{BE76902A-92C0-48C3-B673-14D3763D8BC7}" type="pres">
      <dgm:prSet presAssocID="{33BAD390-A712-4652-A949-58D94FB79673}" presName="parentLin" presStyleCnt="0"/>
      <dgm:spPr/>
    </dgm:pt>
    <dgm:pt modelId="{65D4E327-7BED-4285-A55C-1C6F255EB8B4}" type="pres">
      <dgm:prSet presAssocID="{33BAD390-A712-4652-A949-58D94FB79673}" presName="parentLeftMargin" presStyleLbl="node1" presStyleIdx="0" presStyleCnt="4"/>
      <dgm:spPr/>
      <dgm:t>
        <a:bodyPr/>
        <a:lstStyle/>
        <a:p>
          <a:endParaRPr lang="it-IT"/>
        </a:p>
      </dgm:t>
    </dgm:pt>
    <dgm:pt modelId="{20B499A0-E951-4BC1-AF70-FB8893C593A3}" type="pres">
      <dgm:prSet presAssocID="{33BAD390-A712-4652-A949-58D94FB79673}" presName="parentText" presStyleLbl="node1" presStyleIdx="1" presStyleCnt="4" custScaleX="131033" custScaleY="156729">
        <dgm:presLayoutVars>
          <dgm:chMax val="0"/>
          <dgm:bulletEnabled val="1"/>
        </dgm:presLayoutVars>
      </dgm:prSet>
      <dgm:spPr/>
      <dgm:t>
        <a:bodyPr/>
        <a:lstStyle/>
        <a:p>
          <a:endParaRPr lang="it-IT"/>
        </a:p>
      </dgm:t>
    </dgm:pt>
    <dgm:pt modelId="{8771B9D1-6899-4702-980A-ADE6871E2512}" type="pres">
      <dgm:prSet presAssocID="{33BAD390-A712-4652-A949-58D94FB79673}" presName="negativeSpace" presStyleCnt="0"/>
      <dgm:spPr/>
    </dgm:pt>
    <dgm:pt modelId="{707886BD-FE81-488F-A9A8-A6289DBE891B}" type="pres">
      <dgm:prSet presAssocID="{33BAD390-A712-4652-A949-58D94FB79673}" presName="childText" presStyleLbl="conFgAcc1" presStyleIdx="1" presStyleCnt="4">
        <dgm:presLayoutVars>
          <dgm:bulletEnabled val="1"/>
        </dgm:presLayoutVars>
      </dgm:prSet>
      <dgm:spPr/>
    </dgm:pt>
    <dgm:pt modelId="{E15E19EA-0A5B-4DA0-9F22-3DCCFC95BEB0}" type="pres">
      <dgm:prSet presAssocID="{2C594191-0AA8-4737-AD99-31A5C57A85DD}" presName="spaceBetweenRectangles" presStyleCnt="0"/>
      <dgm:spPr/>
    </dgm:pt>
    <dgm:pt modelId="{0540E25E-6EBC-467A-96EF-53910F5BD540}" type="pres">
      <dgm:prSet presAssocID="{1B3924AD-0DFD-44C4-8559-5B3F787B9E33}" presName="parentLin" presStyleCnt="0"/>
      <dgm:spPr/>
    </dgm:pt>
    <dgm:pt modelId="{63A1F622-CD21-45F5-B8BE-0780F381A7D8}" type="pres">
      <dgm:prSet presAssocID="{1B3924AD-0DFD-44C4-8559-5B3F787B9E33}" presName="parentLeftMargin" presStyleLbl="node1" presStyleIdx="1" presStyleCnt="4"/>
      <dgm:spPr/>
      <dgm:t>
        <a:bodyPr/>
        <a:lstStyle/>
        <a:p>
          <a:endParaRPr lang="it-IT"/>
        </a:p>
      </dgm:t>
    </dgm:pt>
    <dgm:pt modelId="{6EE410A8-EDEA-4CBD-97A6-0CF2B740C2D7}" type="pres">
      <dgm:prSet presAssocID="{1B3924AD-0DFD-44C4-8559-5B3F787B9E33}" presName="parentText" presStyleLbl="node1" presStyleIdx="2" presStyleCnt="4" custScaleX="142857" custScaleY="138031">
        <dgm:presLayoutVars>
          <dgm:chMax val="0"/>
          <dgm:bulletEnabled val="1"/>
        </dgm:presLayoutVars>
      </dgm:prSet>
      <dgm:spPr/>
      <dgm:t>
        <a:bodyPr/>
        <a:lstStyle/>
        <a:p>
          <a:endParaRPr lang="it-IT"/>
        </a:p>
      </dgm:t>
    </dgm:pt>
    <dgm:pt modelId="{FED440A6-4BFB-403D-B3D5-D8CF2C078BC6}" type="pres">
      <dgm:prSet presAssocID="{1B3924AD-0DFD-44C4-8559-5B3F787B9E33}" presName="negativeSpace" presStyleCnt="0"/>
      <dgm:spPr/>
    </dgm:pt>
    <dgm:pt modelId="{D18893EF-330C-4E27-BF79-C3A25636FBA3}" type="pres">
      <dgm:prSet presAssocID="{1B3924AD-0DFD-44C4-8559-5B3F787B9E33}" presName="childText" presStyleLbl="conFgAcc1" presStyleIdx="2" presStyleCnt="4">
        <dgm:presLayoutVars>
          <dgm:bulletEnabled val="1"/>
        </dgm:presLayoutVars>
      </dgm:prSet>
      <dgm:spPr/>
    </dgm:pt>
    <dgm:pt modelId="{10F340E3-71BD-4D13-BD80-5FF459BA546E}" type="pres">
      <dgm:prSet presAssocID="{A91A518A-C7EB-4D4B-BE47-53251E1A7C6F}" presName="spaceBetweenRectangles" presStyleCnt="0"/>
      <dgm:spPr/>
    </dgm:pt>
    <dgm:pt modelId="{A2B4090D-9A81-4F4D-A536-03F05C1AB4A8}" type="pres">
      <dgm:prSet presAssocID="{B72EC29C-E8FB-4C64-BC1F-2D719661A9FE}" presName="parentLin" presStyleCnt="0"/>
      <dgm:spPr/>
    </dgm:pt>
    <dgm:pt modelId="{3F15996C-E85E-4CCA-9C2A-F7D9D9BDEA55}" type="pres">
      <dgm:prSet presAssocID="{B72EC29C-E8FB-4C64-BC1F-2D719661A9FE}" presName="parentLeftMargin" presStyleLbl="node1" presStyleIdx="2" presStyleCnt="4"/>
      <dgm:spPr/>
      <dgm:t>
        <a:bodyPr/>
        <a:lstStyle/>
        <a:p>
          <a:endParaRPr lang="it-IT"/>
        </a:p>
      </dgm:t>
    </dgm:pt>
    <dgm:pt modelId="{17B070D8-790F-4595-8698-82DB67088667}" type="pres">
      <dgm:prSet presAssocID="{B72EC29C-E8FB-4C64-BC1F-2D719661A9FE}" presName="parentText" presStyleLbl="node1" presStyleIdx="3" presStyleCnt="4" custScaleX="142857">
        <dgm:presLayoutVars>
          <dgm:chMax val="0"/>
          <dgm:bulletEnabled val="1"/>
        </dgm:presLayoutVars>
      </dgm:prSet>
      <dgm:spPr/>
      <dgm:t>
        <a:bodyPr/>
        <a:lstStyle/>
        <a:p>
          <a:endParaRPr lang="it-IT"/>
        </a:p>
      </dgm:t>
    </dgm:pt>
    <dgm:pt modelId="{5D1EDEF6-5DC9-4128-A2A8-5E397D572D93}" type="pres">
      <dgm:prSet presAssocID="{B72EC29C-E8FB-4C64-BC1F-2D719661A9FE}" presName="negativeSpace" presStyleCnt="0"/>
      <dgm:spPr/>
    </dgm:pt>
    <dgm:pt modelId="{1677896D-23FA-40A7-9F6F-AE565903863F}" type="pres">
      <dgm:prSet presAssocID="{B72EC29C-E8FB-4C64-BC1F-2D719661A9FE}" presName="childText" presStyleLbl="conFgAcc1" presStyleIdx="3" presStyleCnt="4">
        <dgm:presLayoutVars>
          <dgm:bulletEnabled val="1"/>
        </dgm:presLayoutVars>
      </dgm:prSet>
      <dgm:spPr/>
      <dgm:t>
        <a:bodyPr/>
        <a:lstStyle/>
        <a:p>
          <a:endParaRPr lang="it-IT"/>
        </a:p>
      </dgm:t>
    </dgm:pt>
  </dgm:ptLst>
  <dgm:cxnLst>
    <dgm:cxn modelId="{573DCEFB-7DF2-42AF-A46B-765D6A1A528D}" type="presOf" srcId="{B72EC29C-E8FB-4C64-BC1F-2D719661A9FE}" destId="{3F15996C-E85E-4CCA-9C2A-F7D9D9BDEA55}" srcOrd="0" destOrd="0" presId="urn:microsoft.com/office/officeart/2005/8/layout/list1"/>
    <dgm:cxn modelId="{30E71901-C88E-455F-822A-A6FBE0EAE052}" type="presOf" srcId="{33BAD390-A712-4652-A949-58D94FB79673}" destId="{65D4E327-7BED-4285-A55C-1C6F255EB8B4}" srcOrd="0" destOrd="0" presId="urn:microsoft.com/office/officeart/2005/8/layout/list1"/>
    <dgm:cxn modelId="{2B8D4B79-E59C-4886-8788-18E4666870F5}" type="presOf" srcId="{169F9786-DAB2-4ACC-92DD-76112D428418}" destId="{BC16FCE7-6A27-4E53-83FD-8760AB472A67}" srcOrd="0" destOrd="0" presId="urn:microsoft.com/office/officeart/2005/8/layout/list1"/>
    <dgm:cxn modelId="{55A1F4EC-64F5-4362-99D7-C0523941F413}" type="presOf" srcId="{1B3924AD-0DFD-44C4-8559-5B3F787B9E33}" destId="{6EE410A8-EDEA-4CBD-97A6-0CF2B740C2D7}" srcOrd="1" destOrd="0" presId="urn:microsoft.com/office/officeart/2005/8/layout/list1"/>
    <dgm:cxn modelId="{DAACAB44-535E-40DC-9B61-14057E79FE3F}" type="presOf" srcId="{3281AD4E-BFF1-4DB2-8C99-4FCF369B02D2}" destId="{1677896D-23FA-40A7-9F6F-AE565903863F}" srcOrd="0" destOrd="0" presId="urn:microsoft.com/office/officeart/2005/8/layout/list1"/>
    <dgm:cxn modelId="{383B0083-509B-4816-B2C5-27009757B116}" type="presOf" srcId="{B72EC29C-E8FB-4C64-BC1F-2D719661A9FE}" destId="{17B070D8-790F-4595-8698-82DB67088667}" srcOrd="1" destOrd="0" presId="urn:microsoft.com/office/officeart/2005/8/layout/list1"/>
    <dgm:cxn modelId="{A226F61A-E50B-4BB9-BA90-CE2F2AA8F5B1}" type="presOf" srcId="{DE030BCC-10DB-407D-9893-D9DBABF52F4A}" destId="{A69B7999-704F-40B6-BBED-6605708FBB16}" srcOrd="0" destOrd="0" presId="urn:microsoft.com/office/officeart/2005/8/layout/list1"/>
    <dgm:cxn modelId="{CC74468F-5218-43C3-9FA3-259128432EC9}" type="presOf" srcId="{33BAD390-A712-4652-A949-58D94FB79673}" destId="{20B499A0-E951-4BC1-AF70-FB8893C593A3}" srcOrd="1" destOrd="0" presId="urn:microsoft.com/office/officeart/2005/8/layout/list1"/>
    <dgm:cxn modelId="{3F9764D3-CEA0-4F95-A766-628B63BDB3FD}" srcId="{169F9786-DAB2-4ACC-92DD-76112D428418}" destId="{33BAD390-A712-4652-A949-58D94FB79673}" srcOrd="1" destOrd="0" parTransId="{F6D225AA-4D4C-44F5-9137-16C791659807}" sibTransId="{2C594191-0AA8-4737-AD99-31A5C57A85DD}"/>
    <dgm:cxn modelId="{0632D05D-AC15-4453-B4FA-28335CDC4A21}" type="presOf" srcId="{DE030BCC-10DB-407D-9893-D9DBABF52F4A}" destId="{53A895FD-D98E-4F48-88E5-8ADBBD62E297}" srcOrd="1" destOrd="0" presId="urn:microsoft.com/office/officeart/2005/8/layout/list1"/>
    <dgm:cxn modelId="{D27CF922-5C06-4D2E-845E-A350121DC6C3}" srcId="{169F9786-DAB2-4ACC-92DD-76112D428418}" destId="{1B3924AD-0DFD-44C4-8559-5B3F787B9E33}" srcOrd="2" destOrd="0" parTransId="{30B48EAB-A2E8-49F0-84C6-0C3F45A9206A}" sibTransId="{A91A518A-C7EB-4D4B-BE47-53251E1A7C6F}"/>
    <dgm:cxn modelId="{67F7DCBC-AEB5-4F79-90D2-1DFBA8EEA992}" srcId="{B72EC29C-E8FB-4C64-BC1F-2D719661A9FE}" destId="{3281AD4E-BFF1-4DB2-8C99-4FCF369B02D2}" srcOrd="0" destOrd="0" parTransId="{98CE7F57-6CFD-45FD-BC76-80E36F771106}" sibTransId="{DBD1F458-F3E2-4D52-8EB3-231006147232}"/>
    <dgm:cxn modelId="{8CA5E39E-38F7-4FBC-8B27-D1A777667C45}" srcId="{169F9786-DAB2-4ACC-92DD-76112D428418}" destId="{DE030BCC-10DB-407D-9893-D9DBABF52F4A}" srcOrd="0" destOrd="0" parTransId="{3F5039BF-CC4C-4D91-85CB-B1485584BFA8}" sibTransId="{1350B690-0D16-4B0E-A2B2-CE3D06545438}"/>
    <dgm:cxn modelId="{592F4EEF-81E0-40DA-B6E6-31C528747E4E}" srcId="{169F9786-DAB2-4ACC-92DD-76112D428418}" destId="{B72EC29C-E8FB-4C64-BC1F-2D719661A9FE}" srcOrd="3" destOrd="0" parTransId="{8276D25E-B360-4123-BEC0-2CD6755A4EDC}" sibTransId="{A29D8115-8AC0-43FA-8CFC-52EEF314908F}"/>
    <dgm:cxn modelId="{0A6A0D59-EE46-4DAC-952D-81DAD3C653D6}" type="presOf" srcId="{1B3924AD-0DFD-44C4-8559-5B3F787B9E33}" destId="{63A1F622-CD21-45F5-B8BE-0780F381A7D8}" srcOrd="0" destOrd="0" presId="urn:microsoft.com/office/officeart/2005/8/layout/list1"/>
    <dgm:cxn modelId="{98811111-A960-4B3F-AC14-DBEA1D4C7EC2}" type="presParOf" srcId="{BC16FCE7-6A27-4E53-83FD-8760AB472A67}" destId="{7CBDE48F-C4F6-4B28-BA96-F45B8DC844F1}" srcOrd="0" destOrd="0" presId="urn:microsoft.com/office/officeart/2005/8/layout/list1"/>
    <dgm:cxn modelId="{FB520304-C749-4028-8116-4B6D611D6928}" type="presParOf" srcId="{7CBDE48F-C4F6-4B28-BA96-F45B8DC844F1}" destId="{A69B7999-704F-40B6-BBED-6605708FBB16}" srcOrd="0" destOrd="0" presId="urn:microsoft.com/office/officeart/2005/8/layout/list1"/>
    <dgm:cxn modelId="{22DFA770-0910-4B51-8ACA-CDE9C76089B3}" type="presParOf" srcId="{7CBDE48F-C4F6-4B28-BA96-F45B8DC844F1}" destId="{53A895FD-D98E-4F48-88E5-8ADBBD62E297}" srcOrd="1" destOrd="0" presId="urn:microsoft.com/office/officeart/2005/8/layout/list1"/>
    <dgm:cxn modelId="{37A327A1-CD9B-4334-9EDF-F8E2A1355E39}" type="presParOf" srcId="{BC16FCE7-6A27-4E53-83FD-8760AB472A67}" destId="{C3FCAC9C-0B22-4B1D-906C-173C9D3BD012}" srcOrd="1" destOrd="0" presId="urn:microsoft.com/office/officeart/2005/8/layout/list1"/>
    <dgm:cxn modelId="{720847BA-0FDE-47EF-A94D-193D9305BD41}" type="presParOf" srcId="{BC16FCE7-6A27-4E53-83FD-8760AB472A67}" destId="{FE65C33B-E015-411D-BAA4-56FEFBFAAB04}" srcOrd="2" destOrd="0" presId="urn:microsoft.com/office/officeart/2005/8/layout/list1"/>
    <dgm:cxn modelId="{F752119D-1D7E-4B8D-9FE2-A38988E2F4A7}" type="presParOf" srcId="{BC16FCE7-6A27-4E53-83FD-8760AB472A67}" destId="{571C4D52-2B45-45D7-95F4-EFE4B54E03EF}" srcOrd="3" destOrd="0" presId="urn:microsoft.com/office/officeart/2005/8/layout/list1"/>
    <dgm:cxn modelId="{0FE96F07-53AE-4EE3-B0F6-6D552109B9FB}" type="presParOf" srcId="{BC16FCE7-6A27-4E53-83FD-8760AB472A67}" destId="{BE76902A-92C0-48C3-B673-14D3763D8BC7}" srcOrd="4" destOrd="0" presId="urn:microsoft.com/office/officeart/2005/8/layout/list1"/>
    <dgm:cxn modelId="{B9384781-B2B8-405E-8A38-B78AE076E2AA}" type="presParOf" srcId="{BE76902A-92C0-48C3-B673-14D3763D8BC7}" destId="{65D4E327-7BED-4285-A55C-1C6F255EB8B4}" srcOrd="0" destOrd="0" presId="urn:microsoft.com/office/officeart/2005/8/layout/list1"/>
    <dgm:cxn modelId="{0F1FB462-C03D-43D6-8035-6D0B19858129}" type="presParOf" srcId="{BE76902A-92C0-48C3-B673-14D3763D8BC7}" destId="{20B499A0-E951-4BC1-AF70-FB8893C593A3}" srcOrd="1" destOrd="0" presId="urn:microsoft.com/office/officeart/2005/8/layout/list1"/>
    <dgm:cxn modelId="{8933805B-95F7-4538-8F83-C09E9B5AB8E6}" type="presParOf" srcId="{BC16FCE7-6A27-4E53-83FD-8760AB472A67}" destId="{8771B9D1-6899-4702-980A-ADE6871E2512}" srcOrd="5" destOrd="0" presId="urn:microsoft.com/office/officeart/2005/8/layout/list1"/>
    <dgm:cxn modelId="{FEF1251D-BE1D-4ADD-BEDF-B8EAD6FA2A67}" type="presParOf" srcId="{BC16FCE7-6A27-4E53-83FD-8760AB472A67}" destId="{707886BD-FE81-488F-A9A8-A6289DBE891B}" srcOrd="6" destOrd="0" presId="urn:microsoft.com/office/officeart/2005/8/layout/list1"/>
    <dgm:cxn modelId="{74268079-3FCF-45F8-898C-94E332113252}" type="presParOf" srcId="{BC16FCE7-6A27-4E53-83FD-8760AB472A67}" destId="{E15E19EA-0A5B-4DA0-9F22-3DCCFC95BEB0}" srcOrd="7" destOrd="0" presId="urn:microsoft.com/office/officeart/2005/8/layout/list1"/>
    <dgm:cxn modelId="{F995DF85-4D60-4938-AA21-588CA119F1F6}" type="presParOf" srcId="{BC16FCE7-6A27-4E53-83FD-8760AB472A67}" destId="{0540E25E-6EBC-467A-96EF-53910F5BD540}" srcOrd="8" destOrd="0" presId="urn:microsoft.com/office/officeart/2005/8/layout/list1"/>
    <dgm:cxn modelId="{5F2041D8-B862-4E33-8C27-F89E97453835}" type="presParOf" srcId="{0540E25E-6EBC-467A-96EF-53910F5BD540}" destId="{63A1F622-CD21-45F5-B8BE-0780F381A7D8}" srcOrd="0" destOrd="0" presId="urn:microsoft.com/office/officeart/2005/8/layout/list1"/>
    <dgm:cxn modelId="{6E46D1C9-55D0-49C9-BCFA-66E627C33447}" type="presParOf" srcId="{0540E25E-6EBC-467A-96EF-53910F5BD540}" destId="{6EE410A8-EDEA-4CBD-97A6-0CF2B740C2D7}" srcOrd="1" destOrd="0" presId="urn:microsoft.com/office/officeart/2005/8/layout/list1"/>
    <dgm:cxn modelId="{191900FB-55CE-4AEC-8DDB-DC5BB7F53B29}" type="presParOf" srcId="{BC16FCE7-6A27-4E53-83FD-8760AB472A67}" destId="{FED440A6-4BFB-403D-B3D5-D8CF2C078BC6}" srcOrd="9" destOrd="0" presId="urn:microsoft.com/office/officeart/2005/8/layout/list1"/>
    <dgm:cxn modelId="{A7E51475-5138-4FA0-A996-7D013B742966}" type="presParOf" srcId="{BC16FCE7-6A27-4E53-83FD-8760AB472A67}" destId="{D18893EF-330C-4E27-BF79-C3A25636FBA3}" srcOrd="10" destOrd="0" presId="urn:microsoft.com/office/officeart/2005/8/layout/list1"/>
    <dgm:cxn modelId="{F897B410-B470-4968-9B1C-E74EC4E1386D}" type="presParOf" srcId="{BC16FCE7-6A27-4E53-83FD-8760AB472A67}" destId="{10F340E3-71BD-4D13-BD80-5FF459BA546E}" srcOrd="11" destOrd="0" presId="urn:microsoft.com/office/officeart/2005/8/layout/list1"/>
    <dgm:cxn modelId="{4021BE02-4EA7-4FA8-9042-17446D07E375}" type="presParOf" srcId="{BC16FCE7-6A27-4E53-83FD-8760AB472A67}" destId="{A2B4090D-9A81-4F4D-A536-03F05C1AB4A8}" srcOrd="12" destOrd="0" presId="urn:microsoft.com/office/officeart/2005/8/layout/list1"/>
    <dgm:cxn modelId="{17712328-C184-4B72-8F2B-9C7BB3EF7597}" type="presParOf" srcId="{A2B4090D-9A81-4F4D-A536-03F05C1AB4A8}" destId="{3F15996C-E85E-4CCA-9C2A-F7D9D9BDEA55}" srcOrd="0" destOrd="0" presId="urn:microsoft.com/office/officeart/2005/8/layout/list1"/>
    <dgm:cxn modelId="{3AD4D5EC-C1D3-4B65-B32B-B292354D4418}" type="presParOf" srcId="{A2B4090D-9A81-4F4D-A536-03F05C1AB4A8}" destId="{17B070D8-790F-4595-8698-82DB67088667}" srcOrd="1" destOrd="0" presId="urn:microsoft.com/office/officeart/2005/8/layout/list1"/>
    <dgm:cxn modelId="{60BE1201-240B-4EEC-BA59-9F4C3946C066}" type="presParOf" srcId="{BC16FCE7-6A27-4E53-83FD-8760AB472A67}" destId="{5D1EDEF6-5DC9-4128-A2A8-5E397D572D93}" srcOrd="13" destOrd="0" presId="urn:microsoft.com/office/officeart/2005/8/layout/list1"/>
    <dgm:cxn modelId="{D6AFC952-B46E-41F2-81BB-4C7DFFA00DA7}" type="presParOf" srcId="{BC16FCE7-6A27-4E53-83FD-8760AB472A67}" destId="{1677896D-23FA-40A7-9F6F-AE565903863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CD719-863A-4212-AACD-22D4B846FF9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it-IT"/>
        </a:p>
      </dgm:t>
    </dgm:pt>
    <dgm:pt modelId="{B7AE72DD-1325-4B99-86CC-7315F7BFF6CF}">
      <dgm:prSet phldrT="[Testo]" phldr="1"/>
      <dgm:spPr/>
      <dgm:t>
        <a:bodyPr/>
        <a:lstStyle/>
        <a:p>
          <a:endParaRPr lang="it-IT" dirty="0"/>
        </a:p>
      </dgm:t>
    </dgm:pt>
    <dgm:pt modelId="{CD494FD8-EAB3-4CFE-B3EA-D6D130E7BC65}" type="parTrans" cxnId="{1E044FD3-7731-4A67-A459-7F3CFE3CC2C6}">
      <dgm:prSet/>
      <dgm:spPr/>
      <dgm:t>
        <a:bodyPr/>
        <a:lstStyle/>
        <a:p>
          <a:endParaRPr lang="it-IT"/>
        </a:p>
      </dgm:t>
    </dgm:pt>
    <dgm:pt modelId="{A632B4A9-A898-4D27-B3BC-CE607A4C043F}" type="sibTrans" cxnId="{1E044FD3-7731-4A67-A459-7F3CFE3CC2C6}">
      <dgm:prSet/>
      <dgm:spPr/>
      <dgm:t>
        <a:bodyPr/>
        <a:lstStyle/>
        <a:p>
          <a:endParaRPr lang="it-IT"/>
        </a:p>
      </dgm:t>
    </dgm:pt>
    <dgm:pt modelId="{81A2FE02-31F0-4DEE-94C4-0FB8E28A9110}">
      <dgm:prSet phldrT="[Testo]"/>
      <dgm:spPr/>
      <dgm:t>
        <a:bodyPr/>
        <a:lstStyle/>
        <a:p>
          <a:pPr algn="just"/>
          <a:r>
            <a:rPr lang="it-IT" dirty="0" smtClean="0"/>
            <a:t>Depositi garantiti (fino a 100.000 euro)</a:t>
          </a:r>
          <a:endParaRPr lang="it-IT" dirty="0"/>
        </a:p>
      </dgm:t>
    </dgm:pt>
    <dgm:pt modelId="{84929804-B183-470A-8170-953F2FBAF36D}" type="parTrans" cxnId="{35513DC5-EE51-4BAF-BE67-1227B6A1F6F2}">
      <dgm:prSet/>
      <dgm:spPr/>
      <dgm:t>
        <a:bodyPr/>
        <a:lstStyle/>
        <a:p>
          <a:endParaRPr lang="it-IT"/>
        </a:p>
      </dgm:t>
    </dgm:pt>
    <dgm:pt modelId="{70DEF727-FA6E-4148-B347-EE9AB774A34E}" type="sibTrans" cxnId="{35513DC5-EE51-4BAF-BE67-1227B6A1F6F2}">
      <dgm:prSet/>
      <dgm:spPr/>
      <dgm:t>
        <a:bodyPr/>
        <a:lstStyle/>
        <a:p>
          <a:endParaRPr lang="it-IT"/>
        </a:p>
      </dgm:t>
    </dgm:pt>
    <dgm:pt modelId="{AE893714-F7A3-41CE-AAEF-C92006881791}">
      <dgm:prSet phldrT="[Testo]" phldr="1"/>
      <dgm:spPr/>
      <dgm:t>
        <a:bodyPr/>
        <a:lstStyle/>
        <a:p>
          <a:endParaRPr lang="it-IT" dirty="0"/>
        </a:p>
      </dgm:t>
    </dgm:pt>
    <dgm:pt modelId="{EB45A921-9201-4C53-8F76-D63A07B1E2D5}" type="parTrans" cxnId="{1C2DF91D-E314-43E6-905B-441859B7BD8E}">
      <dgm:prSet/>
      <dgm:spPr/>
      <dgm:t>
        <a:bodyPr/>
        <a:lstStyle/>
        <a:p>
          <a:endParaRPr lang="it-IT"/>
        </a:p>
      </dgm:t>
    </dgm:pt>
    <dgm:pt modelId="{0E8C8C71-C9CE-4005-B13D-6C9D6682B42F}" type="sibTrans" cxnId="{1C2DF91D-E314-43E6-905B-441859B7BD8E}">
      <dgm:prSet/>
      <dgm:spPr/>
      <dgm:t>
        <a:bodyPr/>
        <a:lstStyle/>
        <a:p>
          <a:endParaRPr lang="it-IT"/>
        </a:p>
      </dgm:t>
    </dgm:pt>
    <dgm:pt modelId="{6B9ED81B-B276-4C1C-90FD-FC57E2B86E58}">
      <dgm:prSet phldrT="[Testo]"/>
      <dgm:spPr/>
      <dgm:t>
        <a:bodyPr/>
        <a:lstStyle/>
        <a:p>
          <a:pPr algn="just"/>
          <a:r>
            <a:rPr lang="it-IT" dirty="0" smtClean="0"/>
            <a:t>Depositi ammissibili (oltre i 100.000 euro) di persone fisiche, micro piccole e medie imprese</a:t>
          </a:r>
          <a:endParaRPr lang="it-IT" dirty="0"/>
        </a:p>
      </dgm:t>
    </dgm:pt>
    <dgm:pt modelId="{A6E6C379-E633-4AC9-B608-5D32C2FC2F68}" type="parTrans" cxnId="{1532736C-F798-425E-AA22-1E2223DD8D9A}">
      <dgm:prSet/>
      <dgm:spPr/>
      <dgm:t>
        <a:bodyPr/>
        <a:lstStyle/>
        <a:p>
          <a:endParaRPr lang="it-IT"/>
        </a:p>
      </dgm:t>
    </dgm:pt>
    <dgm:pt modelId="{B712F243-8EE3-460C-9CD1-08F53DDADD21}" type="sibTrans" cxnId="{1532736C-F798-425E-AA22-1E2223DD8D9A}">
      <dgm:prSet/>
      <dgm:spPr/>
      <dgm:t>
        <a:bodyPr/>
        <a:lstStyle/>
        <a:p>
          <a:endParaRPr lang="it-IT"/>
        </a:p>
      </dgm:t>
    </dgm:pt>
    <dgm:pt modelId="{F84FF169-9726-47A4-BDB5-01B2A4D216DA}">
      <dgm:prSet phldrT="[Testo]" phldr="1"/>
      <dgm:spPr/>
      <dgm:t>
        <a:bodyPr/>
        <a:lstStyle/>
        <a:p>
          <a:endParaRPr lang="it-IT" dirty="0"/>
        </a:p>
      </dgm:t>
    </dgm:pt>
    <dgm:pt modelId="{84731835-23DA-4A5D-8237-8CAAE6D1E1FD}" type="parTrans" cxnId="{E94EFF3A-22F9-4A0C-8E56-4593295C63DC}">
      <dgm:prSet/>
      <dgm:spPr/>
      <dgm:t>
        <a:bodyPr/>
        <a:lstStyle/>
        <a:p>
          <a:endParaRPr lang="it-IT"/>
        </a:p>
      </dgm:t>
    </dgm:pt>
    <dgm:pt modelId="{7FED952D-892E-4D5D-92D0-7FD1BDE75BAB}" type="sibTrans" cxnId="{E94EFF3A-22F9-4A0C-8E56-4593295C63DC}">
      <dgm:prSet/>
      <dgm:spPr/>
      <dgm:t>
        <a:bodyPr/>
        <a:lstStyle/>
        <a:p>
          <a:endParaRPr lang="it-IT"/>
        </a:p>
      </dgm:t>
    </dgm:pt>
    <dgm:pt modelId="{6A5A031A-2967-4850-A3D8-7450C303D64C}">
      <dgm:prSet phldrT="[Testo]"/>
      <dgm:spPr/>
      <dgm:t>
        <a:bodyPr/>
        <a:lstStyle/>
        <a:p>
          <a:pPr algn="just"/>
          <a:r>
            <a:rPr lang="it-IT" dirty="0" smtClean="0"/>
            <a:t>Creditori chirografari e depositi ammissibili (oltre 100.000 euro) di soggetti diversi da persone fisiche, micro, piccole e medie imprese</a:t>
          </a:r>
          <a:endParaRPr lang="it-IT" dirty="0"/>
        </a:p>
      </dgm:t>
    </dgm:pt>
    <dgm:pt modelId="{791E9D6F-4BEE-43CA-83E6-50BC8E0AB3E0}" type="parTrans" cxnId="{A1BEDF61-C048-41C4-9CFA-491F177F8440}">
      <dgm:prSet/>
      <dgm:spPr/>
      <dgm:t>
        <a:bodyPr/>
        <a:lstStyle/>
        <a:p>
          <a:endParaRPr lang="it-IT"/>
        </a:p>
      </dgm:t>
    </dgm:pt>
    <dgm:pt modelId="{A9B5ED79-4ACC-484B-A00F-791D584CE058}" type="sibTrans" cxnId="{A1BEDF61-C048-41C4-9CFA-491F177F8440}">
      <dgm:prSet/>
      <dgm:spPr/>
      <dgm:t>
        <a:bodyPr/>
        <a:lstStyle/>
        <a:p>
          <a:endParaRPr lang="it-IT"/>
        </a:p>
      </dgm:t>
    </dgm:pt>
    <dgm:pt modelId="{0442C342-4A50-45E2-9E7E-E29D8C8D60EE}" type="pres">
      <dgm:prSet presAssocID="{DA8CD719-863A-4212-AACD-22D4B846FF96}" presName="linearFlow" presStyleCnt="0">
        <dgm:presLayoutVars>
          <dgm:dir/>
          <dgm:animLvl val="lvl"/>
          <dgm:resizeHandles val="exact"/>
        </dgm:presLayoutVars>
      </dgm:prSet>
      <dgm:spPr/>
      <dgm:t>
        <a:bodyPr/>
        <a:lstStyle/>
        <a:p>
          <a:endParaRPr lang="it-IT"/>
        </a:p>
      </dgm:t>
    </dgm:pt>
    <dgm:pt modelId="{CEA2CAF5-7040-4441-8EE3-4FFC5474D8CA}" type="pres">
      <dgm:prSet presAssocID="{B7AE72DD-1325-4B99-86CC-7315F7BFF6CF}" presName="composite" presStyleCnt="0"/>
      <dgm:spPr/>
    </dgm:pt>
    <dgm:pt modelId="{E32A4254-7677-4BB0-A2DF-AEB51A48D478}" type="pres">
      <dgm:prSet presAssocID="{B7AE72DD-1325-4B99-86CC-7315F7BFF6CF}" presName="parentText" presStyleLbl="alignNode1" presStyleIdx="0" presStyleCnt="3">
        <dgm:presLayoutVars>
          <dgm:chMax val="1"/>
          <dgm:bulletEnabled val="1"/>
        </dgm:presLayoutVars>
      </dgm:prSet>
      <dgm:spPr/>
      <dgm:t>
        <a:bodyPr/>
        <a:lstStyle/>
        <a:p>
          <a:endParaRPr lang="it-IT"/>
        </a:p>
      </dgm:t>
    </dgm:pt>
    <dgm:pt modelId="{F737E7C0-DA69-4298-B689-0A1ACE21406A}" type="pres">
      <dgm:prSet presAssocID="{B7AE72DD-1325-4B99-86CC-7315F7BFF6CF}" presName="descendantText" presStyleLbl="alignAcc1" presStyleIdx="0" presStyleCnt="3">
        <dgm:presLayoutVars>
          <dgm:bulletEnabled val="1"/>
        </dgm:presLayoutVars>
      </dgm:prSet>
      <dgm:spPr/>
      <dgm:t>
        <a:bodyPr/>
        <a:lstStyle/>
        <a:p>
          <a:endParaRPr lang="it-IT"/>
        </a:p>
      </dgm:t>
    </dgm:pt>
    <dgm:pt modelId="{0555F8DD-9C96-4B9F-B34D-2FDAD4F057EC}" type="pres">
      <dgm:prSet presAssocID="{A632B4A9-A898-4D27-B3BC-CE607A4C043F}" presName="sp" presStyleCnt="0"/>
      <dgm:spPr/>
    </dgm:pt>
    <dgm:pt modelId="{F387AC5E-4C1C-40CC-B69A-46B4DF00FE34}" type="pres">
      <dgm:prSet presAssocID="{AE893714-F7A3-41CE-AAEF-C92006881791}" presName="composite" presStyleCnt="0"/>
      <dgm:spPr/>
    </dgm:pt>
    <dgm:pt modelId="{5629F230-E393-4F71-AC3D-1B926D14BFDF}" type="pres">
      <dgm:prSet presAssocID="{AE893714-F7A3-41CE-AAEF-C92006881791}" presName="parentText" presStyleLbl="alignNode1" presStyleIdx="1" presStyleCnt="3">
        <dgm:presLayoutVars>
          <dgm:chMax val="1"/>
          <dgm:bulletEnabled val="1"/>
        </dgm:presLayoutVars>
      </dgm:prSet>
      <dgm:spPr/>
      <dgm:t>
        <a:bodyPr/>
        <a:lstStyle/>
        <a:p>
          <a:endParaRPr lang="it-IT"/>
        </a:p>
      </dgm:t>
    </dgm:pt>
    <dgm:pt modelId="{6D06EFA2-7C09-4814-9F71-9B749DA45407}" type="pres">
      <dgm:prSet presAssocID="{AE893714-F7A3-41CE-AAEF-C92006881791}" presName="descendantText" presStyleLbl="alignAcc1" presStyleIdx="1" presStyleCnt="3">
        <dgm:presLayoutVars>
          <dgm:bulletEnabled val="1"/>
        </dgm:presLayoutVars>
      </dgm:prSet>
      <dgm:spPr/>
      <dgm:t>
        <a:bodyPr/>
        <a:lstStyle/>
        <a:p>
          <a:endParaRPr lang="it-IT"/>
        </a:p>
      </dgm:t>
    </dgm:pt>
    <dgm:pt modelId="{A5C95AFD-35FD-445A-8171-7EDEFE7CCEB5}" type="pres">
      <dgm:prSet presAssocID="{0E8C8C71-C9CE-4005-B13D-6C9D6682B42F}" presName="sp" presStyleCnt="0"/>
      <dgm:spPr/>
    </dgm:pt>
    <dgm:pt modelId="{51668937-13DE-4504-A8B7-73E5A4C540DC}" type="pres">
      <dgm:prSet presAssocID="{F84FF169-9726-47A4-BDB5-01B2A4D216DA}" presName="composite" presStyleCnt="0"/>
      <dgm:spPr/>
    </dgm:pt>
    <dgm:pt modelId="{5912693B-0BE5-4B1B-A277-0954163621C6}" type="pres">
      <dgm:prSet presAssocID="{F84FF169-9726-47A4-BDB5-01B2A4D216DA}" presName="parentText" presStyleLbl="alignNode1" presStyleIdx="2" presStyleCnt="3">
        <dgm:presLayoutVars>
          <dgm:chMax val="1"/>
          <dgm:bulletEnabled val="1"/>
        </dgm:presLayoutVars>
      </dgm:prSet>
      <dgm:spPr/>
      <dgm:t>
        <a:bodyPr/>
        <a:lstStyle/>
        <a:p>
          <a:endParaRPr lang="it-IT"/>
        </a:p>
      </dgm:t>
    </dgm:pt>
    <dgm:pt modelId="{3F3593DA-CE90-4981-8F35-0918E66A5405}" type="pres">
      <dgm:prSet presAssocID="{F84FF169-9726-47A4-BDB5-01B2A4D216DA}" presName="descendantText" presStyleLbl="alignAcc1" presStyleIdx="2" presStyleCnt="3">
        <dgm:presLayoutVars>
          <dgm:bulletEnabled val="1"/>
        </dgm:presLayoutVars>
      </dgm:prSet>
      <dgm:spPr/>
      <dgm:t>
        <a:bodyPr/>
        <a:lstStyle/>
        <a:p>
          <a:endParaRPr lang="it-IT"/>
        </a:p>
      </dgm:t>
    </dgm:pt>
  </dgm:ptLst>
  <dgm:cxnLst>
    <dgm:cxn modelId="{1E044FD3-7731-4A67-A459-7F3CFE3CC2C6}" srcId="{DA8CD719-863A-4212-AACD-22D4B846FF96}" destId="{B7AE72DD-1325-4B99-86CC-7315F7BFF6CF}" srcOrd="0" destOrd="0" parTransId="{CD494FD8-EAB3-4CFE-B3EA-D6D130E7BC65}" sibTransId="{A632B4A9-A898-4D27-B3BC-CE607A4C043F}"/>
    <dgm:cxn modelId="{1C2DF91D-E314-43E6-905B-441859B7BD8E}" srcId="{DA8CD719-863A-4212-AACD-22D4B846FF96}" destId="{AE893714-F7A3-41CE-AAEF-C92006881791}" srcOrd="1" destOrd="0" parTransId="{EB45A921-9201-4C53-8F76-D63A07B1E2D5}" sibTransId="{0E8C8C71-C9CE-4005-B13D-6C9D6682B42F}"/>
    <dgm:cxn modelId="{21299FD4-F983-497F-B055-0B926098B817}" type="presOf" srcId="{AE893714-F7A3-41CE-AAEF-C92006881791}" destId="{5629F230-E393-4F71-AC3D-1B926D14BFDF}" srcOrd="0" destOrd="0" presId="urn:microsoft.com/office/officeart/2005/8/layout/chevron2"/>
    <dgm:cxn modelId="{E94EFF3A-22F9-4A0C-8E56-4593295C63DC}" srcId="{DA8CD719-863A-4212-AACD-22D4B846FF96}" destId="{F84FF169-9726-47A4-BDB5-01B2A4D216DA}" srcOrd="2" destOrd="0" parTransId="{84731835-23DA-4A5D-8237-8CAAE6D1E1FD}" sibTransId="{7FED952D-892E-4D5D-92D0-7FD1BDE75BAB}"/>
    <dgm:cxn modelId="{1AEC4BF9-2C2E-43EC-9EB6-602376F52423}" type="presOf" srcId="{DA8CD719-863A-4212-AACD-22D4B846FF96}" destId="{0442C342-4A50-45E2-9E7E-E29D8C8D60EE}" srcOrd="0" destOrd="0" presId="urn:microsoft.com/office/officeart/2005/8/layout/chevron2"/>
    <dgm:cxn modelId="{35513DC5-EE51-4BAF-BE67-1227B6A1F6F2}" srcId="{B7AE72DD-1325-4B99-86CC-7315F7BFF6CF}" destId="{81A2FE02-31F0-4DEE-94C4-0FB8E28A9110}" srcOrd="0" destOrd="0" parTransId="{84929804-B183-470A-8170-953F2FBAF36D}" sibTransId="{70DEF727-FA6E-4148-B347-EE9AB774A34E}"/>
    <dgm:cxn modelId="{62D2A376-D8CD-46DE-8009-4B52BAC62847}" type="presOf" srcId="{6A5A031A-2967-4850-A3D8-7450C303D64C}" destId="{3F3593DA-CE90-4981-8F35-0918E66A5405}" srcOrd="0" destOrd="0" presId="urn:microsoft.com/office/officeart/2005/8/layout/chevron2"/>
    <dgm:cxn modelId="{5CC0656D-9EB1-4C8B-A39F-3E7BD18658CD}" type="presOf" srcId="{6B9ED81B-B276-4C1C-90FD-FC57E2B86E58}" destId="{6D06EFA2-7C09-4814-9F71-9B749DA45407}" srcOrd="0" destOrd="0" presId="urn:microsoft.com/office/officeart/2005/8/layout/chevron2"/>
    <dgm:cxn modelId="{D83B1B98-6FF2-4138-B780-AB3B1C82411D}" type="presOf" srcId="{F84FF169-9726-47A4-BDB5-01B2A4D216DA}" destId="{5912693B-0BE5-4B1B-A277-0954163621C6}" srcOrd="0" destOrd="0" presId="urn:microsoft.com/office/officeart/2005/8/layout/chevron2"/>
    <dgm:cxn modelId="{A1BEDF61-C048-41C4-9CFA-491F177F8440}" srcId="{F84FF169-9726-47A4-BDB5-01B2A4D216DA}" destId="{6A5A031A-2967-4850-A3D8-7450C303D64C}" srcOrd="0" destOrd="0" parTransId="{791E9D6F-4BEE-43CA-83E6-50BC8E0AB3E0}" sibTransId="{A9B5ED79-4ACC-484B-A00F-791D584CE058}"/>
    <dgm:cxn modelId="{C4F5ED15-5BEC-4977-A4C5-08830FCEBE8F}" type="presOf" srcId="{81A2FE02-31F0-4DEE-94C4-0FB8E28A9110}" destId="{F737E7C0-DA69-4298-B689-0A1ACE21406A}" srcOrd="0" destOrd="0" presId="urn:microsoft.com/office/officeart/2005/8/layout/chevron2"/>
    <dgm:cxn modelId="{511D5636-3057-4BD5-810E-11C48746AAEC}" type="presOf" srcId="{B7AE72DD-1325-4B99-86CC-7315F7BFF6CF}" destId="{E32A4254-7677-4BB0-A2DF-AEB51A48D478}" srcOrd="0" destOrd="0" presId="urn:microsoft.com/office/officeart/2005/8/layout/chevron2"/>
    <dgm:cxn modelId="{1532736C-F798-425E-AA22-1E2223DD8D9A}" srcId="{AE893714-F7A3-41CE-AAEF-C92006881791}" destId="{6B9ED81B-B276-4C1C-90FD-FC57E2B86E58}" srcOrd="0" destOrd="0" parTransId="{A6E6C379-E633-4AC9-B608-5D32C2FC2F68}" sibTransId="{B712F243-8EE3-460C-9CD1-08F53DDADD21}"/>
    <dgm:cxn modelId="{C693BEE1-3B1F-4FCD-8E1C-18236A92335D}" type="presParOf" srcId="{0442C342-4A50-45E2-9E7E-E29D8C8D60EE}" destId="{CEA2CAF5-7040-4441-8EE3-4FFC5474D8CA}" srcOrd="0" destOrd="0" presId="urn:microsoft.com/office/officeart/2005/8/layout/chevron2"/>
    <dgm:cxn modelId="{65342CE8-1111-455F-864B-DD13190D77CF}" type="presParOf" srcId="{CEA2CAF5-7040-4441-8EE3-4FFC5474D8CA}" destId="{E32A4254-7677-4BB0-A2DF-AEB51A48D478}" srcOrd="0" destOrd="0" presId="urn:microsoft.com/office/officeart/2005/8/layout/chevron2"/>
    <dgm:cxn modelId="{3CD72CE6-AC1D-4757-9744-357DDCC5864F}" type="presParOf" srcId="{CEA2CAF5-7040-4441-8EE3-4FFC5474D8CA}" destId="{F737E7C0-DA69-4298-B689-0A1ACE21406A}" srcOrd="1" destOrd="0" presId="urn:microsoft.com/office/officeart/2005/8/layout/chevron2"/>
    <dgm:cxn modelId="{4315EBFE-05E3-4063-AE89-54D4F742FD7D}" type="presParOf" srcId="{0442C342-4A50-45E2-9E7E-E29D8C8D60EE}" destId="{0555F8DD-9C96-4B9F-B34D-2FDAD4F057EC}" srcOrd="1" destOrd="0" presId="urn:microsoft.com/office/officeart/2005/8/layout/chevron2"/>
    <dgm:cxn modelId="{399CC8DB-2591-4360-99BE-B589CB648DF7}" type="presParOf" srcId="{0442C342-4A50-45E2-9E7E-E29D8C8D60EE}" destId="{F387AC5E-4C1C-40CC-B69A-46B4DF00FE34}" srcOrd="2" destOrd="0" presId="urn:microsoft.com/office/officeart/2005/8/layout/chevron2"/>
    <dgm:cxn modelId="{1EC29A98-A93A-48D8-8DF1-A9C23B936233}" type="presParOf" srcId="{F387AC5E-4C1C-40CC-B69A-46B4DF00FE34}" destId="{5629F230-E393-4F71-AC3D-1B926D14BFDF}" srcOrd="0" destOrd="0" presId="urn:microsoft.com/office/officeart/2005/8/layout/chevron2"/>
    <dgm:cxn modelId="{CBB96AF7-0DF8-4FAA-B4EF-B41E26D30DA6}" type="presParOf" srcId="{F387AC5E-4C1C-40CC-B69A-46B4DF00FE34}" destId="{6D06EFA2-7C09-4814-9F71-9B749DA45407}" srcOrd="1" destOrd="0" presId="urn:microsoft.com/office/officeart/2005/8/layout/chevron2"/>
    <dgm:cxn modelId="{AB55DAB1-2CA0-4BE2-8368-BD9142737E71}" type="presParOf" srcId="{0442C342-4A50-45E2-9E7E-E29D8C8D60EE}" destId="{A5C95AFD-35FD-445A-8171-7EDEFE7CCEB5}" srcOrd="3" destOrd="0" presId="urn:microsoft.com/office/officeart/2005/8/layout/chevron2"/>
    <dgm:cxn modelId="{62B45E8F-ECF8-492A-A142-D4B132354912}" type="presParOf" srcId="{0442C342-4A50-45E2-9E7E-E29D8C8D60EE}" destId="{51668937-13DE-4504-A8B7-73E5A4C540DC}" srcOrd="4" destOrd="0" presId="urn:microsoft.com/office/officeart/2005/8/layout/chevron2"/>
    <dgm:cxn modelId="{76EFA590-EEA1-445E-B84D-3152C3E8C45B}" type="presParOf" srcId="{51668937-13DE-4504-A8B7-73E5A4C540DC}" destId="{5912693B-0BE5-4B1B-A277-0954163621C6}" srcOrd="0" destOrd="0" presId="urn:microsoft.com/office/officeart/2005/8/layout/chevron2"/>
    <dgm:cxn modelId="{FFD1E7B0-73D3-458B-9CB7-7378F8AC3E6D}" type="presParOf" srcId="{51668937-13DE-4504-A8B7-73E5A4C540DC}" destId="{3F3593DA-CE90-4981-8F35-0918E66A54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AA0F725-8A69-4343-B385-BD2D89B1EE32}" type="datetimeFigureOut">
              <a:rPr lang="it-IT"/>
              <a:pPr/>
              <a:t>29/04/2020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8FB8703-C767-4319-831D-5207EA2B48A6}" type="slidenum">
              <a:rPr lang="it-IT"/>
              <a:pPr/>
              <a:t>‹N›</a:t>
            </a:fld>
            <a:endParaRPr lang="it-IT"/>
          </a:p>
        </p:txBody>
      </p:sp>
    </p:spTree>
    <p:extLst>
      <p:ext uri="{BB962C8B-B14F-4D97-AF65-F5344CB8AC3E}">
        <p14:creationId xmlns:p14="http://schemas.microsoft.com/office/powerpoint/2010/main" val="3762499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DAC537B-BC2E-4FD4-84A6-67719FE273F6}" type="slidenum">
              <a:rPr lang="en-US"/>
              <a:pPr/>
              <a:t>‹N›</a:t>
            </a:fld>
            <a:endParaRPr lang="en-US"/>
          </a:p>
        </p:txBody>
      </p:sp>
    </p:spTree>
    <p:extLst>
      <p:ext uri="{BB962C8B-B14F-4D97-AF65-F5344CB8AC3E}">
        <p14:creationId xmlns:p14="http://schemas.microsoft.com/office/powerpoint/2010/main" val="9765729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cb.europa.eu/press/pr/date/2018/html/ecb.pr180711.en.html"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eur-lex.europa.eu/legal-content/EN/TXT/PDF/?uri=CELEX:02003R1745-20161214&amp;from=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DAC537B-BC2E-4FD4-84A6-67719FE273F6}" type="slidenum">
              <a:rPr lang="en-US" smtClean="0"/>
              <a:pPr/>
              <a:t>1</a:t>
            </a:fld>
            <a:endParaRPr lang="en-US"/>
          </a:p>
        </p:txBody>
      </p:sp>
    </p:spTree>
    <p:extLst>
      <p:ext uri="{BB962C8B-B14F-4D97-AF65-F5344CB8AC3E}">
        <p14:creationId xmlns:p14="http://schemas.microsoft.com/office/powerpoint/2010/main" val="1825044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9B28D45-97A3-4A27-A32F-EB1F84035E22}" type="slidenum">
              <a:rPr lang="en-US" sz="1200"/>
              <a:pPr eaLnBrk="1" hangingPunct="1"/>
              <a:t>40</a:t>
            </a:fld>
            <a:endParaRPr lang="en-US" sz="1200"/>
          </a:p>
        </p:txBody>
      </p:sp>
      <p:sp>
        <p:nvSpPr>
          <p:cNvPr id="15872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617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980268-4FDD-4ACF-8553-D233BDB2A60B}" type="slidenum">
              <a:rPr lang="en-US" sz="1200"/>
              <a:pPr eaLnBrk="1" hangingPunct="1"/>
              <a:t>41</a:t>
            </a:fld>
            <a:endParaRPr lang="en-US" sz="1200"/>
          </a:p>
        </p:txBody>
      </p:sp>
      <p:sp>
        <p:nvSpPr>
          <p:cNvPr id="15667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667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6467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E8632F-2F72-488B-9139-403B956C7706}" type="slidenum">
              <a:rPr lang="en-US" sz="1200"/>
              <a:pPr eaLnBrk="1" hangingPunct="1"/>
              <a:t>43</a:t>
            </a:fld>
            <a:endParaRPr lang="en-US" sz="1200"/>
          </a:p>
        </p:txBody>
      </p:sp>
      <p:sp>
        <p:nvSpPr>
          <p:cNvPr id="16486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6486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19598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D3605C8-5BD7-4084-AB9F-60FB8BD95E06}" type="slidenum">
              <a:rPr lang="en-US" sz="1200"/>
              <a:pPr eaLnBrk="1" hangingPunct="1"/>
              <a:t>44</a:t>
            </a:fld>
            <a:endParaRPr lang="en-US" sz="1200"/>
          </a:p>
        </p:txBody>
      </p:sp>
      <p:sp>
        <p:nvSpPr>
          <p:cNvPr id="166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6691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08257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C29CE1-311C-4888-8F32-84E80B8A9BAF}" type="slidenum">
              <a:rPr lang="en-US" sz="1200"/>
              <a:pPr eaLnBrk="1" hangingPunct="1"/>
              <a:t>48</a:t>
            </a:fld>
            <a:endParaRPr lang="en-US" sz="1200"/>
          </a:p>
        </p:txBody>
      </p:sp>
      <p:sp>
        <p:nvSpPr>
          <p:cNvPr id="177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364333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84E73A0-B696-4771-9A02-29369B6A910A}" type="slidenum">
              <a:rPr lang="en-US" sz="1200"/>
              <a:pPr eaLnBrk="1" hangingPunct="1"/>
              <a:t>52</a:t>
            </a:fld>
            <a:endParaRPr lang="en-US" sz="1200"/>
          </a:p>
        </p:txBody>
      </p:sp>
      <p:sp>
        <p:nvSpPr>
          <p:cNvPr id="8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36124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A5AF019-B5BE-4EBC-BC2B-15DCC12A809A}" type="slidenum">
              <a:rPr lang="en-US" sz="1200" smtClean="0"/>
              <a:pPr eaLnBrk="1" hangingPunct="1">
                <a:defRPr/>
              </a:pPr>
              <a:t>53</a:t>
            </a:fld>
            <a:endParaRPr lang="en-US" sz="1200" smtClean="0"/>
          </a:p>
        </p:txBody>
      </p:sp>
      <p:sp>
        <p:nvSpPr>
          <p:cNvPr id="116739"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7904802-E921-498F-9CE4-F54847F6E326}" type="slidenum">
              <a:rPr lang="it-IT" sz="1200"/>
              <a:pPr algn="r" eaLnBrk="1" hangingPunct="1"/>
              <a:t>53</a:t>
            </a:fld>
            <a:endParaRPr lang="it-IT" sz="1200"/>
          </a:p>
        </p:txBody>
      </p:sp>
      <p:sp>
        <p:nvSpPr>
          <p:cNvPr id="18435"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18436"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8691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C3BBFF7-1646-4FD4-8ACE-5E9FF76BCB90}" type="slidenum">
              <a:rPr lang="en-US" sz="1200" smtClean="0"/>
              <a:pPr eaLnBrk="1" hangingPunct="1">
                <a:defRPr/>
              </a:pPr>
              <a:t>54</a:t>
            </a:fld>
            <a:endParaRPr lang="en-US" sz="1200" smtClean="0"/>
          </a:p>
        </p:txBody>
      </p:sp>
      <p:sp>
        <p:nvSpPr>
          <p:cNvPr id="117763"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890DDB0-F2FB-43DA-805D-713BE766748B}" type="slidenum">
              <a:rPr lang="it-IT" sz="1200"/>
              <a:pPr algn="r" eaLnBrk="1" hangingPunct="1"/>
              <a:t>54</a:t>
            </a:fld>
            <a:endParaRPr lang="it-IT" sz="1200"/>
          </a:p>
        </p:txBody>
      </p:sp>
      <p:sp>
        <p:nvSpPr>
          <p:cNvPr id="20483"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20484"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348990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E98123B-70F3-46A9-899F-2650F4C00E5A}" type="slidenum">
              <a:rPr lang="en-US" sz="1200" smtClean="0"/>
              <a:pPr eaLnBrk="1" hangingPunct="1">
                <a:defRPr/>
              </a:pPr>
              <a:t>55</a:t>
            </a:fld>
            <a:endParaRPr lang="en-US" sz="1200" smtClean="0"/>
          </a:p>
        </p:txBody>
      </p:sp>
      <p:sp>
        <p:nvSpPr>
          <p:cNvPr id="118787"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F2FD4B5-B572-4A15-9F48-7D3A4CDAA30D}" type="slidenum">
              <a:rPr lang="it-IT" sz="1200"/>
              <a:pPr algn="r" eaLnBrk="1" hangingPunct="1"/>
              <a:t>55</a:t>
            </a:fld>
            <a:endParaRPr lang="it-IT" sz="1200"/>
          </a:p>
        </p:txBody>
      </p:sp>
      <p:sp>
        <p:nvSpPr>
          <p:cNvPr id="2253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22532"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93213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0AFB393-7F78-46DC-A0AE-20DA5B939751}" type="slidenum">
              <a:rPr lang="en-US" sz="1200" smtClean="0"/>
              <a:pPr eaLnBrk="1" hangingPunct="1">
                <a:defRPr/>
              </a:pPr>
              <a:t>57</a:t>
            </a:fld>
            <a:endParaRPr lang="en-US" sz="1200" smtClean="0"/>
          </a:p>
        </p:txBody>
      </p:sp>
      <p:sp>
        <p:nvSpPr>
          <p:cNvPr id="119811"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71FD503-2521-439A-9017-CDB8E9034301}" type="slidenum">
              <a:rPr lang="it-IT" sz="1200"/>
              <a:pPr algn="r" eaLnBrk="1" hangingPunct="1"/>
              <a:t>57</a:t>
            </a:fld>
            <a:endParaRPr lang="it-IT" sz="1200"/>
          </a:p>
        </p:txBody>
      </p:sp>
      <p:sp>
        <p:nvSpPr>
          <p:cNvPr id="26627"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26628"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77534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ea typeface="ＭＳ Ｐゴシック" pitchFamily="34" charset="-128"/>
              </a:defRPr>
            </a:lvl1pPr>
            <a:lvl2pPr marL="742950" indent="-285750" defTabSz="990600" eaLnBrk="0" hangingPunct="0">
              <a:defRPr>
                <a:solidFill>
                  <a:schemeClr val="tx1"/>
                </a:solidFill>
                <a:latin typeface="Arial" pitchFamily="34" charset="0"/>
                <a:ea typeface="ＭＳ Ｐゴシック" pitchFamily="34" charset="-128"/>
              </a:defRPr>
            </a:lvl2pPr>
            <a:lvl3pPr marL="1143000" indent="-228600" defTabSz="990600" eaLnBrk="0" hangingPunct="0">
              <a:defRPr>
                <a:solidFill>
                  <a:schemeClr val="tx1"/>
                </a:solidFill>
                <a:latin typeface="Arial" pitchFamily="34" charset="0"/>
                <a:ea typeface="ＭＳ Ｐゴシック" pitchFamily="34" charset="-128"/>
              </a:defRPr>
            </a:lvl3pPr>
            <a:lvl4pPr marL="1600200" indent="-228600" defTabSz="990600" eaLnBrk="0" hangingPunct="0">
              <a:defRPr>
                <a:solidFill>
                  <a:schemeClr val="tx1"/>
                </a:solidFill>
                <a:latin typeface="Arial" pitchFamily="34" charset="0"/>
                <a:ea typeface="ＭＳ Ｐゴシック" pitchFamily="34" charset="-128"/>
              </a:defRPr>
            </a:lvl4pPr>
            <a:lvl5pPr marL="2057400" indent="-228600" defTabSz="990600" eaLnBrk="0" hangingPunct="0">
              <a:defRPr>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3EB8864-80C5-4B60-9863-7B0670B491DD}" type="slidenum">
              <a:rPr lang="it-IT"/>
              <a:pPr eaLnBrk="1" hangingPunct="1"/>
              <a:t>5</a:t>
            </a:fld>
            <a:endParaRPr lang="it-IT"/>
          </a:p>
        </p:txBody>
      </p:sp>
      <p:sp>
        <p:nvSpPr>
          <p:cNvPr id="25602" name="Rectangle 2"/>
          <p:cNvSpPr>
            <a:spLocks noGrp="1" noRot="1" noChangeAspect="1" noChangeArrowheads="1" noTextEdit="1"/>
          </p:cNvSpPr>
          <p:nvPr>
            <p:ph type="sldImg"/>
          </p:nvPr>
        </p:nvSpPr>
        <p:spPr>
          <a:xfrm>
            <a:off x="139700" y="768350"/>
            <a:ext cx="6819900" cy="3836988"/>
          </a:xfrm>
          <a:ln/>
          <a:extLst>
            <a:ext uri="{FAA26D3D-D897-4be2-8F04-BA451C77F1D7}"/>
          </a:extLst>
        </p:spPr>
      </p:sp>
      <p:sp>
        <p:nvSpPr>
          <p:cNvPr id="136196" name="Rectangle 3"/>
          <p:cNvSpPr>
            <a:spLocks noGrp="1" noChangeArrowheads="1"/>
          </p:cNvSpPr>
          <p:nvPr>
            <p:ph type="body" idx="1"/>
          </p:nvPr>
        </p:nvSpPr>
        <p:spPr>
          <a:noFill/>
        </p:spPr>
        <p:txBody>
          <a:bodyPr/>
          <a:lstStyle/>
          <a:p>
            <a:pPr eaLnBrk="1" hangingPunct="1"/>
            <a:endParaRPr lang="it-IT" smtClean="0">
              <a:latin typeface="Arial" pitchFamily="34" charset="0"/>
              <a:ea typeface="ＭＳ Ｐゴシック" pitchFamily="34" charset="-128"/>
            </a:endParaRPr>
          </a:p>
        </p:txBody>
      </p:sp>
    </p:spTree>
    <p:extLst>
      <p:ext uri="{BB962C8B-B14F-4D97-AF65-F5344CB8AC3E}">
        <p14:creationId xmlns:p14="http://schemas.microsoft.com/office/powerpoint/2010/main" val="227151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7847FB4-B910-4EEC-A49C-0E3ED3E9E542}" type="slidenum">
              <a:rPr lang="en-US" sz="1200" smtClean="0"/>
              <a:pPr eaLnBrk="1" hangingPunct="1">
                <a:defRPr/>
              </a:pPr>
              <a:t>58</a:t>
            </a:fld>
            <a:endParaRPr lang="en-US" sz="1200" smtClean="0"/>
          </a:p>
        </p:txBody>
      </p:sp>
      <p:sp>
        <p:nvSpPr>
          <p:cNvPr id="121859"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08DC2A2-334E-4A11-87B2-4856BD74E8BB}" type="slidenum">
              <a:rPr lang="it-IT" sz="1200"/>
              <a:pPr algn="r" eaLnBrk="1" hangingPunct="1"/>
              <a:t>58</a:t>
            </a:fld>
            <a:endParaRPr lang="it-IT" sz="1200"/>
          </a:p>
        </p:txBody>
      </p:sp>
      <p:sp>
        <p:nvSpPr>
          <p:cNvPr id="52227"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52229" name="Rectangle 5"/>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235634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1582E8F-CD71-4708-A7EF-18AC8458D64D}" type="slidenum">
              <a:rPr lang="en-US" sz="1200" smtClean="0"/>
              <a:pPr eaLnBrk="1" hangingPunct="1">
                <a:defRPr/>
              </a:pPr>
              <a:t>60</a:t>
            </a:fld>
            <a:endParaRPr lang="en-US" sz="1200" smtClean="0"/>
          </a:p>
        </p:txBody>
      </p:sp>
      <p:sp>
        <p:nvSpPr>
          <p:cNvPr id="123907"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519E501-B710-446A-98D1-56D232371FCC}" type="slidenum">
              <a:rPr lang="it-IT" sz="1200"/>
              <a:pPr algn="r" eaLnBrk="1" hangingPunct="1"/>
              <a:t>60</a:t>
            </a:fld>
            <a:endParaRPr lang="it-IT" sz="1200"/>
          </a:p>
        </p:txBody>
      </p:sp>
      <p:sp>
        <p:nvSpPr>
          <p:cNvPr id="28675"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28677" name="Rectangle 5"/>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236252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FFA8571-BBE0-4D29-A107-3D0CB6E31F93}" type="slidenum">
              <a:rPr lang="en-US" sz="1200" smtClean="0"/>
              <a:pPr eaLnBrk="1" hangingPunct="1">
                <a:defRPr/>
              </a:pPr>
              <a:t>61</a:t>
            </a:fld>
            <a:endParaRPr lang="en-US" sz="1200" smtClean="0"/>
          </a:p>
        </p:txBody>
      </p:sp>
      <p:sp>
        <p:nvSpPr>
          <p:cNvPr id="124931"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E99A01F-EF76-4E55-A257-46EB760D8E82}" type="slidenum">
              <a:rPr lang="it-IT" sz="1200"/>
              <a:pPr algn="r" eaLnBrk="1" hangingPunct="1"/>
              <a:t>61</a:t>
            </a:fld>
            <a:endParaRPr lang="it-IT" sz="1200"/>
          </a:p>
        </p:txBody>
      </p:sp>
      <p:sp>
        <p:nvSpPr>
          <p:cNvPr id="60419"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60421" name="Rectangle 5"/>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3241052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C8F1A73-A582-4262-992B-1F1DF6E5A218}" type="slidenum">
              <a:rPr lang="en-US" sz="1200" smtClean="0"/>
              <a:pPr eaLnBrk="1" hangingPunct="1">
                <a:defRPr/>
              </a:pPr>
              <a:t>62</a:t>
            </a:fld>
            <a:endParaRPr lang="en-US" sz="1200" smtClean="0"/>
          </a:p>
        </p:txBody>
      </p:sp>
      <p:sp>
        <p:nvSpPr>
          <p:cNvPr id="125955"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78FF402-FDD2-4804-B2A9-B8D81102A44D}" type="slidenum">
              <a:rPr lang="it-IT" sz="1200"/>
              <a:pPr algn="r" eaLnBrk="1" hangingPunct="1"/>
              <a:t>62</a:t>
            </a:fld>
            <a:endParaRPr lang="it-IT" sz="1200"/>
          </a:p>
        </p:txBody>
      </p:sp>
      <p:sp>
        <p:nvSpPr>
          <p:cNvPr id="5837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58373" name="Rectangle 5"/>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2786359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D3AC366-9834-4BC3-A5E8-49CF8565ECEA}" type="slidenum">
              <a:rPr lang="en-US" sz="1200" smtClean="0"/>
              <a:pPr eaLnBrk="1" hangingPunct="1">
                <a:defRPr/>
              </a:pPr>
              <a:t>63</a:t>
            </a:fld>
            <a:endParaRPr lang="en-US" sz="1200" smtClean="0"/>
          </a:p>
        </p:txBody>
      </p:sp>
      <p:sp>
        <p:nvSpPr>
          <p:cNvPr id="126979"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A83A09A-B33A-4C7A-B884-01F1E2F8B6F0}" type="slidenum">
              <a:rPr lang="it-IT" sz="1200"/>
              <a:pPr algn="r" eaLnBrk="1" hangingPunct="1"/>
              <a:t>63</a:t>
            </a:fld>
            <a:endParaRPr lang="it-IT" sz="1200"/>
          </a:p>
        </p:txBody>
      </p:sp>
      <p:sp>
        <p:nvSpPr>
          <p:cNvPr id="62467"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62469" name="Rectangle 5"/>
          <p:cNvSpPr>
            <a:spLocks noGrp="1" noChangeArrowheads="1"/>
          </p:cNvSpPr>
          <p:nvPr>
            <p:ph type="body" idx="1"/>
          </p:nvPr>
        </p:nvSpPr>
        <p:spPr/>
        <p:txBody>
          <a:bodyPr/>
          <a:lstStyle/>
          <a:p>
            <a:pPr eaLnBrk="1" hangingPunct="1">
              <a:defRPr/>
            </a:pP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843531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87F0A6B-A3F1-42D2-B7AA-840834BE4C04}" type="slidenum">
              <a:rPr lang="en-US" sz="1200" smtClean="0"/>
              <a:pPr eaLnBrk="1" hangingPunct="1">
                <a:defRPr/>
              </a:pPr>
              <a:t>65</a:t>
            </a:fld>
            <a:endParaRPr lang="en-US" sz="1200" smtClean="0"/>
          </a:p>
        </p:txBody>
      </p:sp>
      <p:sp>
        <p:nvSpPr>
          <p:cNvPr id="128003"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1597373-A1E9-4791-B239-E8A0894997BE}" type="slidenum">
              <a:rPr lang="it-IT" sz="1200"/>
              <a:pPr algn="r" eaLnBrk="1" hangingPunct="1"/>
              <a:t>65</a:t>
            </a:fld>
            <a:endParaRPr lang="it-IT" sz="1200"/>
          </a:p>
        </p:txBody>
      </p:sp>
      <p:sp>
        <p:nvSpPr>
          <p:cNvPr id="64515"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64516" name="Rectangle 4"/>
          <p:cNvSpPr>
            <a:spLocks noGrp="1" noChangeArrowheads="1"/>
          </p:cNvSpPr>
          <p:nvPr>
            <p:ph type="body" idx="1"/>
          </p:nvPr>
        </p:nvSpPr>
        <p:spPr/>
        <p:txBody>
          <a:bodyPr/>
          <a:lstStyle/>
          <a:p>
            <a:pPr eaLnBrk="1" hangingPunct="1">
              <a:defRPr/>
            </a:pPr>
            <a:endParaRPr lang="it-IT" dirty="0" smtClean="0"/>
          </a:p>
        </p:txBody>
      </p:sp>
    </p:spTree>
    <p:extLst>
      <p:ext uri="{BB962C8B-B14F-4D97-AF65-F5344CB8AC3E}">
        <p14:creationId xmlns:p14="http://schemas.microsoft.com/office/powerpoint/2010/main" val="1477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C6E1558-2BF0-4FDD-B960-EC0315F6726B}" type="slidenum">
              <a:rPr lang="en-US" sz="1200" smtClean="0"/>
              <a:pPr eaLnBrk="1" hangingPunct="1">
                <a:defRPr/>
              </a:pPr>
              <a:t>66</a:t>
            </a:fld>
            <a:endParaRPr lang="en-US" sz="1200" smtClean="0"/>
          </a:p>
        </p:txBody>
      </p:sp>
      <p:sp>
        <p:nvSpPr>
          <p:cNvPr id="129027"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CEFB30B-2BCD-4484-A7B9-F4DDCA30CC3F}" type="slidenum">
              <a:rPr lang="it-IT" sz="1200"/>
              <a:pPr algn="r" eaLnBrk="1" hangingPunct="1"/>
              <a:t>66</a:t>
            </a:fld>
            <a:endParaRPr lang="it-IT" sz="1200"/>
          </a:p>
        </p:txBody>
      </p:sp>
      <p:sp>
        <p:nvSpPr>
          <p:cNvPr id="6861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68612" name="Rectangle 4"/>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2401409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288B639-36A4-4F78-AC44-B1B893D0295F}" type="slidenum">
              <a:rPr lang="en-US" sz="1200" smtClean="0"/>
              <a:pPr eaLnBrk="1" hangingPunct="1">
                <a:defRPr/>
              </a:pPr>
              <a:t>67</a:t>
            </a:fld>
            <a:endParaRPr lang="en-US" sz="1200" smtClean="0"/>
          </a:p>
        </p:txBody>
      </p:sp>
      <p:sp>
        <p:nvSpPr>
          <p:cNvPr id="130051"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8A76734-53E6-4E6C-B165-26591F2F76A7}" type="slidenum">
              <a:rPr lang="it-IT" sz="1200"/>
              <a:pPr algn="r" eaLnBrk="1" hangingPunct="1"/>
              <a:t>67</a:t>
            </a:fld>
            <a:endParaRPr lang="it-IT" sz="1200"/>
          </a:p>
        </p:txBody>
      </p:sp>
      <p:sp>
        <p:nvSpPr>
          <p:cNvPr id="66563"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66564" name="Rectangle 4"/>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1055515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63FC959-236F-474D-8192-FDABA547FAAC}" type="slidenum">
              <a:rPr lang="en-US" sz="1200" smtClean="0"/>
              <a:pPr eaLnBrk="1" hangingPunct="1">
                <a:defRPr/>
              </a:pPr>
              <a:t>68</a:t>
            </a:fld>
            <a:endParaRPr lang="en-US" sz="1200" smtClean="0"/>
          </a:p>
        </p:txBody>
      </p:sp>
      <p:sp>
        <p:nvSpPr>
          <p:cNvPr id="131075"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2C3594B-24BD-47EA-9037-8294973A4117}" type="slidenum">
              <a:rPr lang="it-IT" sz="1200"/>
              <a:pPr algn="r" eaLnBrk="1" hangingPunct="1"/>
              <a:t>68</a:t>
            </a:fld>
            <a:endParaRPr lang="it-IT" sz="1200"/>
          </a:p>
        </p:txBody>
      </p:sp>
      <p:sp>
        <p:nvSpPr>
          <p:cNvPr id="70659"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70660" name="Rectangle 4"/>
          <p:cNvSpPr>
            <a:spLocks noGrp="1" noChangeArrowheads="1"/>
          </p:cNvSpPr>
          <p:nvPr>
            <p:ph type="body" idx="1"/>
          </p:nvPr>
        </p:nvSpPr>
        <p:spPr/>
        <p:txBody>
          <a:bodyPr/>
          <a:lstStyle/>
          <a:p>
            <a:pPr eaLnBrk="1" hangingPunct="1">
              <a:defRPr/>
            </a:pPr>
            <a:endParaRPr lang="it-IT" smtClean="0"/>
          </a:p>
        </p:txBody>
      </p:sp>
    </p:spTree>
    <p:extLst>
      <p:ext uri="{BB962C8B-B14F-4D97-AF65-F5344CB8AC3E}">
        <p14:creationId xmlns:p14="http://schemas.microsoft.com/office/powerpoint/2010/main" val="2006535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384F049-63E5-4B34-89A2-1425E89D897D}" type="slidenum">
              <a:rPr lang="en-US" sz="1200" smtClean="0"/>
              <a:pPr eaLnBrk="1" hangingPunct="1">
                <a:defRPr/>
              </a:pPr>
              <a:t>70</a:t>
            </a:fld>
            <a:endParaRPr lang="en-US" sz="1200" smtClean="0"/>
          </a:p>
        </p:txBody>
      </p:sp>
      <p:sp>
        <p:nvSpPr>
          <p:cNvPr id="132099"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1AE1CF-F435-47D0-9F7D-9411C8868EB7}" type="slidenum">
              <a:rPr lang="it-IT" sz="1200"/>
              <a:pPr algn="r" eaLnBrk="1" hangingPunct="1"/>
              <a:t>70</a:t>
            </a:fld>
            <a:endParaRPr lang="it-IT" sz="1200"/>
          </a:p>
        </p:txBody>
      </p:sp>
      <p:sp>
        <p:nvSpPr>
          <p:cNvPr id="30723"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30724" name="Rectangle 3"/>
          <p:cNvSpPr>
            <a:spLocks noGrp="1" noChangeArrowheads="1"/>
          </p:cNvSpPr>
          <p:nvPr>
            <p:ph type="body" idx="1"/>
          </p:nvPr>
        </p:nvSpPr>
        <p:spPr>
          <a:xfrm>
            <a:off x="685800" y="4343400"/>
            <a:ext cx="54864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14153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ea typeface="ＭＳ Ｐゴシック" pitchFamily="34" charset="-128"/>
              </a:defRPr>
            </a:lvl1pPr>
            <a:lvl2pPr marL="742950" indent="-285750" defTabSz="990600" eaLnBrk="0" hangingPunct="0">
              <a:defRPr>
                <a:solidFill>
                  <a:schemeClr val="tx1"/>
                </a:solidFill>
                <a:latin typeface="Arial" pitchFamily="34" charset="0"/>
                <a:ea typeface="ＭＳ Ｐゴシック" pitchFamily="34" charset="-128"/>
              </a:defRPr>
            </a:lvl2pPr>
            <a:lvl3pPr marL="1143000" indent="-228600" defTabSz="990600" eaLnBrk="0" hangingPunct="0">
              <a:defRPr>
                <a:solidFill>
                  <a:schemeClr val="tx1"/>
                </a:solidFill>
                <a:latin typeface="Arial" pitchFamily="34" charset="0"/>
                <a:ea typeface="ＭＳ Ｐゴシック" pitchFamily="34" charset="-128"/>
              </a:defRPr>
            </a:lvl3pPr>
            <a:lvl4pPr marL="1600200" indent="-228600" defTabSz="990600" eaLnBrk="0" hangingPunct="0">
              <a:defRPr>
                <a:solidFill>
                  <a:schemeClr val="tx1"/>
                </a:solidFill>
                <a:latin typeface="Arial" pitchFamily="34" charset="0"/>
                <a:ea typeface="ＭＳ Ｐゴシック" pitchFamily="34" charset="-128"/>
              </a:defRPr>
            </a:lvl4pPr>
            <a:lvl5pPr marL="2057400" indent="-228600" defTabSz="990600" eaLnBrk="0" hangingPunct="0">
              <a:defRPr>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7BE0F90-64A2-4623-8EEC-AC8F3E7494E7}" type="slidenum">
              <a:rPr lang="it-IT"/>
              <a:pPr eaLnBrk="1" hangingPunct="1"/>
              <a:t>6</a:t>
            </a:fld>
            <a:endParaRPr lang="it-IT"/>
          </a:p>
        </p:txBody>
      </p:sp>
      <p:sp>
        <p:nvSpPr>
          <p:cNvPr id="28674" name="Rectangle 2"/>
          <p:cNvSpPr>
            <a:spLocks noGrp="1" noRot="1" noChangeAspect="1" noChangeArrowheads="1" noTextEdit="1"/>
          </p:cNvSpPr>
          <p:nvPr>
            <p:ph type="sldImg"/>
          </p:nvPr>
        </p:nvSpPr>
        <p:spPr>
          <a:xfrm>
            <a:off x="139700" y="768350"/>
            <a:ext cx="6819900" cy="3836988"/>
          </a:xfrm>
          <a:ln/>
          <a:extLst>
            <a:ext uri="{FAA26D3D-D897-4be2-8F04-BA451C77F1D7}"/>
          </a:extLst>
        </p:spPr>
      </p:sp>
      <p:sp>
        <p:nvSpPr>
          <p:cNvPr id="137220" name="Rectangle 3"/>
          <p:cNvSpPr>
            <a:spLocks noGrp="1" noChangeArrowheads="1"/>
          </p:cNvSpPr>
          <p:nvPr>
            <p:ph type="body" idx="1"/>
          </p:nvPr>
        </p:nvSpPr>
        <p:spPr>
          <a:noFill/>
        </p:spPr>
        <p:txBody>
          <a:bodyPr/>
          <a:lstStyle/>
          <a:p>
            <a:pPr eaLnBrk="1" hangingPunct="1"/>
            <a:endParaRPr lang="it-IT" smtClean="0">
              <a:latin typeface="Arial" pitchFamily="34" charset="0"/>
              <a:ea typeface="ＭＳ Ｐゴシック" pitchFamily="34" charset="-128"/>
            </a:endParaRPr>
          </a:p>
        </p:txBody>
      </p:sp>
    </p:spTree>
    <p:extLst>
      <p:ext uri="{BB962C8B-B14F-4D97-AF65-F5344CB8AC3E}">
        <p14:creationId xmlns:p14="http://schemas.microsoft.com/office/powerpoint/2010/main" val="3354686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52E06E5-8D8F-499F-89CB-CBF1D762CAA7}" type="slidenum">
              <a:rPr lang="en-US" sz="1200" smtClean="0"/>
              <a:pPr eaLnBrk="1" hangingPunct="1">
                <a:defRPr/>
              </a:pPr>
              <a:t>71</a:t>
            </a:fld>
            <a:endParaRPr lang="en-US" sz="1200" smtClean="0"/>
          </a:p>
        </p:txBody>
      </p:sp>
      <p:sp>
        <p:nvSpPr>
          <p:cNvPr id="133123"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4F7F508-B696-457E-9CE7-B41F26C5DA0C}" type="slidenum">
              <a:rPr lang="it-IT" sz="1200"/>
              <a:pPr algn="r" eaLnBrk="1" hangingPunct="1"/>
              <a:t>71</a:t>
            </a:fld>
            <a:endParaRPr lang="it-IT" sz="1200"/>
          </a:p>
        </p:txBody>
      </p:sp>
      <p:sp>
        <p:nvSpPr>
          <p:cNvPr id="3277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32772" name="Rectangle 3"/>
          <p:cNvSpPr>
            <a:spLocks noGrp="1" noChangeArrowheads="1"/>
          </p:cNvSpPr>
          <p:nvPr>
            <p:ph type="body" idx="1"/>
          </p:nvPr>
        </p:nvSpPr>
        <p:spPr>
          <a:xfrm>
            <a:off x="685800" y="4343400"/>
            <a:ext cx="54864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34467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52E06E5-8D8F-499F-89CB-CBF1D762CAA7}" type="slidenum">
              <a:rPr lang="en-US" sz="1200" smtClean="0"/>
              <a:pPr eaLnBrk="1" hangingPunct="1">
                <a:defRPr/>
              </a:pPr>
              <a:t>72</a:t>
            </a:fld>
            <a:endParaRPr lang="en-US" sz="1200" smtClean="0"/>
          </a:p>
        </p:txBody>
      </p:sp>
      <p:sp>
        <p:nvSpPr>
          <p:cNvPr id="133123"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4F7F508-B696-457E-9CE7-B41F26C5DA0C}" type="slidenum">
              <a:rPr lang="it-IT" sz="1200"/>
              <a:pPr algn="r" eaLnBrk="1" hangingPunct="1"/>
              <a:t>72</a:t>
            </a:fld>
            <a:endParaRPr lang="it-IT" sz="1200"/>
          </a:p>
        </p:txBody>
      </p:sp>
      <p:sp>
        <p:nvSpPr>
          <p:cNvPr id="3277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32772" name="Rectangle 3"/>
          <p:cNvSpPr>
            <a:spLocks noGrp="1" noChangeArrowheads="1"/>
          </p:cNvSpPr>
          <p:nvPr>
            <p:ph type="body" idx="1"/>
          </p:nvPr>
        </p:nvSpPr>
        <p:spPr>
          <a:xfrm>
            <a:off x="685800" y="4343400"/>
            <a:ext cx="5486400" cy="4113213"/>
          </a:xfrm>
        </p:spPr>
        <p:txBody>
          <a:bodyPr lIns="91738" tIns="45869" rIns="91738" bIns="45869"/>
          <a:lstStyle/>
          <a:p>
            <a:r>
              <a:rPr lang="en-US" b="1" dirty="0" smtClean="0"/>
              <a:t>Primary objective</a:t>
            </a:r>
          </a:p>
          <a:p>
            <a:r>
              <a:rPr lang="en-US" dirty="0" smtClean="0"/>
              <a:t>The primary objective of the ECB’s monetary policy is to maintain price stability. This is the best contribution monetary policy can make to economic growth and job creation. </a:t>
            </a:r>
          </a:p>
          <a:p>
            <a:r>
              <a:rPr lang="en-US" b="1" dirty="0" smtClean="0"/>
              <a:t>What does monetary policy do?</a:t>
            </a:r>
          </a:p>
          <a:p>
            <a:r>
              <a:rPr lang="en-US" dirty="0" smtClean="0"/>
              <a:t>Monetary policy operates by steering short-term interest rates, thereby influencing economic developments, in order to maintain price stability for the euro area over the medium term. </a:t>
            </a:r>
          </a:p>
          <a:p>
            <a:r>
              <a:rPr lang="en-US" b="1" dirty="0" smtClean="0"/>
              <a:t>The ECB's monetary policy strategy</a:t>
            </a:r>
          </a:p>
          <a:p>
            <a:r>
              <a:rPr lang="en-US" dirty="0" smtClean="0"/>
              <a:t>The ECB has adopted a specific strategy to ensure the successful conduct of monetary policy. The ECB has defined price stability as a year-on-year increase in the </a:t>
            </a:r>
            <a:r>
              <a:rPr lang="en-US" dirty="0" err="1" smtClean="0"/>
              <a:t>Harmonised</a:t>
            </a:r>
            <a:r>
              <a:rPr lang="en-US" dirty="0" smtClean="0"/>
              <a:t> Index of Consumer Prices (HICP) for the euro area of below 2%. In the pursuit of price stability, the ECB aims at maintaining inflation rates below, but close to, 2% over the medium term. </a:t>
            </a:r>
          </a:p>
          <a:p>
            <a:r>
              <a:rPr lang="en-US" dirty="0" smtClean="0"/>
              <a:t>The strategy also includes an analytical framework for the assessment of all relevant information and analysis needed to take monetary policy decisions. This framework is based on two pillars: economic analysis and monetary analysis. </a:t>
            </a:r>
          </a:p>
          <a:p>
            <a:pPr eaLnBrk="1" hangingPunct="1">
              <a:defRPr/>
            </a:pPr>
            <a:endParaRPr lang="it-IT" dirty="0" smtClean="0"/>
          </a:p>
        </p:txBody>
      </p:sp>
    </p:spTree>
    <p:extLst>
      <p:ext uri="{BB962C8B-B14F-4D97-AF65-F5344CB8AC3E}">
        <p14:creationId xmlns:p14="http://schemas.microsoft.com/office/powerpoint/2010/main" val="3543499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6DD4795-1D32-487A-9C98-15DFA333607A}" type="slidenum">
              <a:rPr lang="en-US" smtClean="0"/>
              <a:pPr>
                <a:defRPr/>
              </a:pPr>
              <a:t>73</a:t>
            </a:fld>
            <a:endParaRPr lang="en-US"/>
          </a:p>
        </p:txBody>
      </p:sp>
    </p:spTree>
    <p:extLst>
      <p:ext uri="{BB962C8B-B14F-4D97-AF65-F5344CB8AC3E}">
        <p14:creationId xmlns:p14="http://schemas.microsoft.com/office/powerpoint/2010/main" val="208558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B7EEEC2-95FC-49A1-88FB-3C29F48DF81E}" type="slidenum">
              <a:rPr lang="en-US" sz="1200" smtClean="0"/>
              <a:pPr eaLnBrk="1" hangingPunct="1">
                <a:defRPr/>
              </a:pPr>
              <a:t>78</a:t>
            </a:fld>
            <a:endParaRPr lang="en-US" sz="1200" smtClean="0"/>
          </a:p>
        </p:txBody>
      </p:sp>
      <p:sp>
        <p:nvSpPr>
          <p:cNvPr id="134147"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3EA2758-6906-497C-A9B3-AAA77C1FE519}" type="slidenum">
              <a:rPr lang="it-IT" sz="1200"/>
              <a:pPr algn="r" eaLnBrk="1" hangingPunct="1"/>
              <a:t>78</a:t>
            </a:fld>
            <a:endParaRPr lang="it-IT" sz="1200"/>
          </a:p>
        </p:txBody>
      </p:sp>
      <p:sp>
        <p:nvSpPr>
          <p:cNvPr id="111619"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111620"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11715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960AFAD-4B5A-47DE-81C8-B268BA1B289F}" type="slidenum">
              <a:rPr lang="en-US" sz="1200" smtClean="0"/>
              <a:pPr eaLnBrk="1" hangingPunct="1">
                <a:defRPr/>
              </a:pPr>
              <a:t>80</a:t>
            </a:fld>
            <a:endParaRPr lang="en-US" sz="1200" smtClean="0"/>
          </a:p>
        </p:txBody>
      </p:sp>
      <p:sp>
        <p:nvSpPr>
          <p:cNvPr id="135171"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B1452E3-7A37-4714-8C6A-D2B2241DF54F}" type="slidenum">
              <a:rPr lang="it-IT" sz="1200"/>
              <a:pPr algn="r" eaLnBrk="1" hangingPunct="1"/>
              <a:t>80</a:t>
            </a:fld>
            <a:endParaRPr lang="it-IT" sz="1200"/>
          </a:p>
        </p:txBody>
      </p:sp>
      <p:sp>
        <p:nvSpPr>
          <p:cNvPr id="34819"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34820"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85075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71F67F1-514B-4441-A49A-1C95F3D9F087}" type="slidenum">
              <a:rPr lang="en-US" sz="1200" smtClean="0"/>
              <a:pPr eaLnBrk="1" hangingPunct="1">
                <a:defRPr/>
              </a:pPr>
              <a:t>81</a:t>
            </a:fld>
            <a:endParaRPr lang="en-US" sz="1200" smtClean="0"/>
          </a:p>
        </p:txBody>
      </p:sp>
      <p:sp>
        <p:nvSpPr>
          <p:cNvPr id="136195"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2610F621-F5CE-4814-ADAC-3534FB8DF590}" type="slidenum">
              <a:rPr lang="it-IT" sz="1200"/>
              <a:pPr algn="r" eaLnBrk="1" hangingPunct="1"/>
              <a:t>81</a:t>
            </a:fld>
            <a:endParaRPr lang="it-IT" sz="1200"/>
          </a:p>
        </p:txBody>
      </p:sp>
      <p:sp>
        <p:nvSpPr>
          <p:cNvPr id="11469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114692"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1926404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7ECA7B1-8FDC-4895-9560-D814E433378E}" type="slidenum">
              <a:rPr lang="en-US" sz="1200" smtClean="0"/>
              <a:pPr eaLnBrk="1" hangingPunct="1">
                <a:defRPr/>
              </a:pPr>
              <a:t>83</a:t>
            </a:fld>
            <a:endParaRPr lang="en-US" sz="1200" smtClean="0"/>
          </a:p>
        </p:txBody>
      </p:sp>
      <p:sp>
        <p:nvSpPr>
          <p:cNvPr id="137219"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D76F950-531A-40A5-A365-695B4C6A6D8B}" type="slidenum">
              <a:rPr lang="it-IT" sz="1200"/>
              <a:pPr algn="r" eaLnBrk="1" hangingPunct="1"/>
              <a:t>83</a:t>
            </a:fld>
            <a:endParaRPr lang="it-IT" sz="1200"/>
          </a:p>
        </p:txBody>
      </p:sp>
      <p:sp>
        <p:nvSpPr>
          <p:cNvPr id="38915"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38916"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3265818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95F8F25-39EF-4381-BD6B-757C3CCD628B}" type="slidenum">
              <a:rPr lang="en-US" sz="1200" smtClean="0"/>
              <a:pPr eaLnBrk="1" hangingPunct="1">
                <a:defRPr/>
              </a:pPr>
              <a:t>85</a:t>
            </a:fld>
            <a:endParaRPr lang="en-US" sz="1200" smtClean="0"/>
          </a:p>
        </p:txBody>
      </p:sp>
      <p:sp>
        <p:nvSpPr>
          <p:cNvPr id="138243"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3048595-A2C4-46CD-87BF-F46D7E96A492}" type="slidenum">
              <a:rPr lang="it-IT" sz="1200"/>
              <a:pPr algn="r" eaLnBrk="1" hangingPunct="1"/>
              <a:t>85</a:t>
            </a:fld>
            <a:endParaRPr lang="it-IT" sz="1200"/>
          </a:p>
        </p:txBody>
      </p:sp>
      <p:sp>
        <p:nvSpPr>
          <p:cNvPr id="40963"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40964"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1560726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2145F75-82A1-4BFF-BC0D-E40E5FE76106}" type="slidenum">
              <a:rPr lang="en-US" sz="1200" smtClean="0"/>
              <a:pPr eaLnBrk="1" hangingPunct="1">
                <a:defRPr/>
              </a:pPr>
              <a:t>86</a:t>
            </a:fld>
            <a:endParaRPr lang="en-US" sz="1200" smtClean="0"/>
          </a:p>
        </p:txBody>
      </p:sp>
      <p:sp>
        <p:nvSpPr>
          <p:cNvPr id="139267"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673E1ED-830D-4A5E-A86B-EC02B4D263E5}" type="slidenum">
              <a:rPr lang="it-IT" sz="1200"/>
              <a:pPr algn="r" eaLnBrk="1" hangingPunct="1"/>
              <a:t>86</a:t>
            </a:fld>
            <a:endParaRPr lang="it-IT" sz="1200"/>
          </a:p>
        </p:txBody>
      </p:sp>
      <p:sp>
        <p:nvSpPr>
          <p:cNvPr id="4301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43012"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2894703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F47575C-AFE2-46DB-B3D0-8A07266876EF}" type="slidenum">
              <a:rPr lang="en-US" sz="1200" smtClean="0"/>
              <a:pPr eaLnBrk="1" hangingPunct="1">
                <a:defRPr/>
              </a:pPr>
              <a:t>87</a:t>
            </a:fld>
            <a:endParaRPr lang="en-US" sz="1200" smtClean="0"/>
          </a:p>
        </p:txBody>
      </p:sp>
      <p:sp>
        <p:nvSpPr>
          <p:cNvPr id="140291" name="Rectangle 1031"/>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8" tIns="45869" rIns="91738" bIns="4586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C356BEB-4A77-4A79-B4BC-1FB1DB191ABD}" type="slidenum">
              <a:rPr lang="it-IT" sz="1200"/>
              <a:pPr algn="r" eaLnBrk="1" hangingPunct="1"/>
              <a:t>87</a:t>
            </a:fld>
            <a:endParaRPr lang="it-IT" sz="1200"/>
          </a:p>
        </p:txBody>
      </p:sp>
      <p:sp>
        <p:nvSpPr>
          <p:cNvPr id="89091" name="Rectangle 2"/>
          <p:cNvSpPr>
            <a:spLocks noGrp="1" noRot="1" noChangeAspect="1" noChangeArrowheads="1" noTextEdit="1"/>
          </p:cNvSpPr>
          <p:nvPr>
            <p:ph type="sldImg"/>
          </p:nvPr>
        </p:nvSpPr>
        <p:spPr>
          <a:xfrm>
            <a:off x="381000" y="687388"/>
            <a:ext cx="6096000" cy="3429000"/>
          </a:xfrm>
          <a:ln/>
          <a:extLst>
            <a:ext uri="{FAA26D3D-D897-4be2-8F04-BA451C77F1D7}"/>
          </a:extLst>
        </p:spPr>
      </p:sp>
      <p:sp>
        <p:nvSpPr>
          <p:cNvPr id="89092" name="Rectangle 3"/>
          <p:cNvSpPr>
            <a:spLocks noGrp="1" noChangeArrowheads="1"/>
          </p:cNvSpPr>
          <p:nvPr>
            <p:ph type="body" idx="1"/>
          </p:nvPr>
        </p:nvSpPr>
        <p:spPr>
          <a:xfrm>
            <a:off x="914400" y="4343400"/>
            <a:ext cx="5029200" cy="4113213"/>
          </a:xfrm>
        </p:spPr>
        <p:txBody>
          <a:bodyPr lIns="91738" tIns="45869" rIns="91738" bIns="45869"/>
          <a:lstStyle/>
          <a:p>
            <a:pPr eaLnBrk="1" hangingPunct="1">
              <a:defRPr/>
            </a:pPr>
            <a:endParaRPr lang="it-IT" smtClean="0"/>
          </a:p>
        </p:txBody>
      </p:sp>
    </p:spTree>
    <p:extLst>
      <p:ext uri="{BB962C8B-B14F-4D97-AF65-F5344CB8AC3E}">
        <p14:creationId xmlns:p14="http://schemas.microsoft.com/office/powerpoint/2010/main" val="413550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ea typeface="ＭＳ Ｐゴシック" pitchFamily="34" charset="-128"/>
              </a:defRPr>
            </a:lvl1pPr>
            <a:lvl2pPr marL="742950" indent="-285750" defTabSz="990600" eaLnBrk="0" hangingPunct="0">
              <a:defRPr>
                <a:solidFill>
                  <a:schemeClr val="tx1"/>
                </a:solidFill>
                <a:latin typeface="Arial" pitchFamily="34" charset="0"/>
                <a:ea typeface="ＭＳ Ｐゴシック" pitchFamily="34" charset="-128"/>
              </a:defRPr>
            </a:lvl2pPr>
            <a:lvl3pPr marL="1143000" indent="-228600" defTabSz="990600" eaLnBrk="0" hangingPunct="0">
              <a:defRPr>
                <a:solidFill>
                  <a:schemeClr val="tx1"/>
                </a:solidFill>
                <a:latin typeface="Arial" pitchFamily="34" charset="0"/>
                <a:ea typeface="ＭＳ Ｐゴシック" pitchFamily="34" charset="-128"/>
              </a:defRPr>
            </a:lvl3pPr>
            <a:lvl4pPr marL="1600200" indent="-228600" defTabSz="990600" eaLnBrk="0" hangingPunct="0">
              <a:defRPr>
                <a:solidFill>
                  <a:schemeClr val="tx1"/>
                </a:solidFill>
                <a:latin typeface="Arial" pitchFamily="34" charset="0"/>
                <a:ea typeface="ＭＳ Ｐゴシック" pitchFamily="34" charset="-128"/>
              </a:defRPr>
            </a:lvl4pPr>
            <a:lvl5pPr marL="2057400" indent="-228600" defTabSz="990600" eaLnBrk="0" hangingPunct="0">
              <a:defRPr>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F9A43B-15C6-4B20-92F9-82D5B0DCD70B}" type="slidenum">
              <a:rPr lang="it-IT"/>
              <a:pPr eaLnBrk="1" hangingPunct="1"/>
              <a:t>7</a:t>
            </a:fld>
            <a:endParaRPr lang="it-IT"/>
          </a:p>
        </p:txBody>
      </p:sp>
      <p:sp>
        <p:nvSpPr>
          <p:cNvPr id="30722" name="Rectangle 2"/>
          <p:cNvSpPr>
            <a:spLocks noGrp="1" noRot="1" noChangeAspect="1" noChangeArrowheads="1" noTextEdit="1"/>
          </p:cNvSpPr>
          <p:nvPr>
            <p:ph type="sldImg"/>
          </p:nvPr>
        </p:nvSpPr>
        <p:spPr>
          <a:xfrm>
            <a:off x="139700" y="768350"/>
            <a:ext cx="6819900" cy="3836988"/>
          </a:xfrm>
          <a:ln/>
          <a:extLst>
            <a:ext uri="{FAA26D3D-D897-4be2-8F04-BA451C77F1D7}"/>
          </a:extLst>
        </p:spPr>
      </p:sp>
      <p:sp>
        <p:nvSpPr>
          <p:cNvPr id="138244" name="Rectangle 3"/>
          <p:cNvSpPr>
            <a:spLocks noGrp="1" noChangeArrowheads="1"/>
          </p:cNvSpPr>
          <p:nvPr>
            <p:ph type="body" idx="1"/>
          </p:nvPr>
        </p:nvSpPr>
        <p:spPr>
          <a:noFill/>
        </p:spPr>
        <p:txBody>
          <a:bodyPr/>
          <a:lstStyle/>
          <a:p>
            <a:pPr eaLnBrk="1" hangingPunct="1"/>
            <a:endParaRPr lang="it-IT" smtClean="0">
              <a:latin typeface="Arial" pitchFamily="34" charset="0"/>
              <a:ea typeface="ＭＳ Ｐゴシック" pitchFamily="34" charset="-128"/>
            </a:endParaRPr>
          </a:p>
        </p:txBody>
      </p:sp>
    </p:spTree>
    <p:extLst>
      <p:ext uri="{BB962C8B-B14F-4D97-AF65-F5344CB8AC3E}">
        <p14:creationId xmlns:p14="http://schemas.microsoft.com/office/powerpoint/2010/main" val="1851754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DAEC8C36-6590-4FEC-9669-EA400F111789}" type="slidenum">
              <a:rPr lang="it-IT" smtClean="0"/>
              <a:pPr>
                <a:defRPr/>
              </a:pPr>
              <a:t>89</a:t>
            </a:fld>
            <a:endParaRPr lang="it-IT"/>
          </a:p>
        </p:txBody>
      </p:sp>
    </p:spTree>
    <p:extLst>
      <p:ext uri="{BB962C8B-B14F-4D97-AF65-F5344CB8AC3E}">
        <p14:creationId xmlns:p14="http://schemas.microsoft.com/office/powerpoint/2010/main" val="1993751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dirty="0" smtClean="0"/>
              <a:t>Two-tier system for remunerating excess reserve holdings</a:t>
            </a:r>
          </a:p>
          <a:p>
            <a:r>
              <a:rPr lang="en-US" b="1" dirty="0" smtClean="0"/>
              <a:t>What is the two-tier system for remunerating excess reserve holdings?</a:t>
            </a:r>
          </a:p>
          <a:p>
            <a:r>
              <a:rPr lang="en-US" dirty="0" smtClean="0"/>
              <a:t>The two-tier system exempts credit institutions from remunerating, at the negative rate currently applicable on the deposit facility, part of their excess reserve holdings (i.e. reserve holdings in excess of minimum reserve requirements). To make this possible, the two-tier system introduces a new remuneration structure with two distinct rates applicable to different parts of the excess reserve holdings of credit institutions.</a:t>
            </a:r>
          </a:p>
          <a:p>
            <a:r>
              <a:rPr lang="en-US" dirty="0" smtClean="0"/>
              <a:t>The two-tier system aims to support the bank-based transmission of monetary policy, while preserving the positive effect that negative rates can have on the accommodative stance of monetary policy, and towards the sustained convergence of inflation to the ECB’s aim.</a:t>
            </a:r>
          </a:p>
          <a:p>
            <a:r>
              <a:rPr lang="en-US" b="1" dirty="0" smtClean="0"/>
              <a:t>When does it start?</a:t>
            </a:r>
          </a:p>
          <a:p>
            <a:r>
              <a:rPr lang="en-US" dirty="0" smtClean="0"/>
              <a:t>The two-tier system applies as of the </a:t>
            </a:r>
            <a:r>
              <a:rPr lang="en-US" dirty="0" smtClean="0">
                <a:hlinkClick r:id="rId3"/>
              </a:rPr>
              <a:t>seventh maintenance period of 2019</a:t>
            </a:r>
            <a:r>
              <a:rPr lang="en-US" dirty="0" smtClean="0"/>
              <a:t>, </a:t>
            </a:r>
            <a:r>
              <a:rPr lang="en-US" b="1" dirty="0" smtClean="0"/>
              <a:t>starting on 30 October 2019</a:t>
            </a:r>
            <a:r>
              <a:rPr lang="en-US" dirty="0" smtClean="0"/>
              <a:t>.</a:t>
            </a:r>
          </a:p>
          <a:p>
            <a:r>
              <a:rPr lang="en-US" b="1" dirty="0" smtClean="0"/>
              <a:t>Which institutions can benefit from the two-tier system?</a:t>
            </a:r>
          </a:p>
          <a:p>
            <a:r>
              <a:rPr lang="en-US" dirty="0" smtClean="0"/>
              <a:t>All credit institutions subject to minimum reserve requirements under Regulation </a:t>
            </a:r>
            <a:r>
              <a:rPr lang="en-US" dirty="0" smtClean="0">
                <a:hlinkClick r:id="rId4"/>
              </a:rPr>
              <a:t>ECB/2003/9</a:t>
            </a:r>
            <a:r>
              <a:rPr lang="en-US" dirty="0" smtClean="0"/>
              <a:t> are eligible for the two-tier system.</a:t>
            </a:r>
          </a:p>
          <a:p>
            <a:r>
              <a:rPr lang="en-US" b="1" dirty="0" smtClean="0"/>
              <a:t>How does it work?</a:t>
            </a:r>
          </a:p>
          <a:p>
            <a:r>
              <a:rPr lang="en-US" dirty="0" smtClean="0"/>
              <a:t>The two-tier system applies to average end-of-calendar-day excess reserves over the maintenance period held in reserve accounts with the </a:t>
            </a:r>
            <a:r>
              <a:rPr lang="en-US" dirty="0" err="1" smtClean="0"/>
              <a:t>Eurosystem</a:t>
            </a:r>
            <a:r>
              <a:rPr lang="en-US" dirty="0" smtClean="0"/>
              <a:t>, but does not apply to excess liquidity held at the ECB’s deposit facility. The volume of reserve holdings in excess of minimum reserve requirements that is exempt from the deposit facility rate is determined as a multiple of a credit institution’s minimum reserve requirements – what is known as the “allowance”. The multiplier is the same for all credit institutions. The non-exempt excess reserve holdings continue to be remunerated at zero percent or the deposit facility rate, whichever is lower.</a:t>
            </a:r>
          </a:p>
          <a:p>
            <a:r>
              <a:rPr lang="en-US" b="1" dirty="0" smtClean="0"/>
              <a:t>What is the applicable multiplier and remuneration rate of the allowance?</a:t>
            </a:r>
          </a:p>
          <a:p>
            <a:r>
              <a:rPr lang="en-US" dirty="0" smtClean="0"/>
              <a:t>The Governing Council has decided to set the initial multiplier for the calculation of the allowance at six, and the initial applicable remuneration rate at zero percent.</a:t>
            </a:r>
          </a:p>
          <a:p>
            <a:r>
              <a:rPr lang="en-US" b="1" dirty="0" smtClean="0"/>
              <a:t>Could the multiplier and/or the allowance’s remuneration rate be changed?</a:t>
            </a:r>
          </a:p>
          <a:p>
            <a:r>
              <a:rPr lang="en-US" dirty="0" smtClean="0"/>
              <a:t>Both the multiplier and the allowance’s remuneration rate can be changed over time. The Governing Council will set the multiplier at a level that ensures that euro short-term money market rates are not unduly influenced. The multiplier may also be adjusted in line with changing levels of excess liquidity. Any adjustment to the multiplier or to the remuneration rate will apply as of the following maintenance period after such a decision is made public.</a:t>
            </a:r>
          </a:p>
          <a:p>
            <a:endParaRPr lang="en-US" dirty="0" smtClean="0"/>
          </a:p>
          <a:p>
            <a:endParaRPr lang="en-US" dirty="0"/>
          </a:p>
        </p:txBody>
      </p:sp>
      <p:sp>
        <p:nvSpPr>
          <p:cNvPr id="4" name="Segnaposto numero diapositiva 3"/>
          <p:cNvSpPr>
            <a:spLocks noGrp="1"/>
          </p:cNvSpPr>
          <p:nvPr>
            <p:ph type="sldNum" sz="quarter" idx="10"/>
          </p:nvPr>
        </p:nvSpPr>
        <p:spPr/>
        <p:txBody>
          <a:bodyPr/>
          <a:lstStyle/>
          <a:p>
            <a:fld id="{91ABC2DC-8D0E-4610-B000-13774D5CFD3C}" type="slidenum">
              <a:rPr lang="en-US" smtClean="0"/>
              <a:t>90</a:t>
            </a:fld>
            <a:endParaRPr lang="en-US"/>
          </a:p>
        </p:txBody>
      </p:sp>
    </p:spTree>
    <p:extLst>
      <p:ext uri="{BB962C8B-B14F-4D97-AF65-F5344CB8AC3E}">
        <p14:creationId xmlns:p14="http://schemas.microsoft.com/office/powerpoint/2010/main" val="105860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ea typeface="ＭＳ Ｐゴシック" pitchFamily="34" charset="-128"/>
              </a:defRPr>
            </a:lvl1pPr>
            <a:lvl2pPr marL="742950" indent="-285750" defTabSz="990600" eaLnBrk="0" hangingPunct="0">
              <a:defRPr>
                <a:solidFill>
                  <a:schemeClr val="tx1"/>
                </a:solidFill>
                <a:latin typeface="Arial" pitchFamily="34" charset="0"/>
                <a:ea typeface="ＭＳ Ｐゴシック" pitchFamily="34" charset="-128"/>
              </a:defRPr>
            </a:lvl2pPr>
            <a:lvl3pPr marL="1143000" indent="-228600" defTabSz="990600" eaLnBrk="0" hangingPunct="0">
              <a:defRPr>
                <a:solidFill>
                  <a:schemeClr val="tx1"/>
                </a:solidFill>
                <a:latin typeface="Arial" pitchFamily="34" charset="0"/>
                <a:ea typeface="ＭＳ Ｐゴシック" pitchFamily="34" charset="-128"/>
              </a:defRPr>
            </a:lvl3pPr>
            <a:lvl4pPr marL="1600200" indent="-228600" defTabSz="990600" eaLnBrk="0" hangingPunct="0">
              <a:defRPr>
                <a:solidFill>
                  <a:schemeClr val="tx1"/>
                </a:solidFill>
                <a:latin typeface="Arial" pitchFamily="34" charset="0"/>
                <a:ea typeface="ＭＳ Ｐゴシック" pitchFamily="34" charset="-128"/>
              </a:defRPr>
            </a:lvl4pPr>
            <a:lvl5pPr marL="2057400" indent="-228600" defTabSz="990600" eaLnBrk="0" hangingPunct="0">
              <a:defRPr>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35E514B-DF8E-4A58-A474-9FDE209EE283}" type="slidenum">
              <a:rPr lang="it-IT"/>
              <a:pPr eaLnBrk="1" hangingPunct="1"/>
              <a:t>8</a:t>
            </a:fld>
            <a:endParaRPr lang="it-IT"/>
          </a:p>
        </p:txBody>
      </p:sp>
      <p:sp>
        <p:nvSpPr>
          <p:cNvPr id="32770" name="Rectangle 2"/>
          <p:cNvSpPr>
            <a:spLocks noGrp="1" noRot="1" noChangeAspect="1" noChangeArrowheads="1" noTextEdit="1"/>
          </p:cNvSpPr>
          <p:nvPr>
            <p:ph type="sldImg"/>
          </p:nvPr>
        </p:nvSpPr>
        <p:spPr>
          <a:xfrm>
            <a:off x="139700" y="768350"/>
            <a:ext cx="6819900" cy="3836988"/>
          </a:xfrm>
          <a:ln/>
          <a:extLst>
            <a:ext uri="{FAA26D3D-D897-4be2-8F04-BA451C77F1D7}"/>
          </a:extLst>
        </p:spPr>
      </p:sp>
      <p:sp>
        <p:nvSpPr>
          <p:cNvPr id="139268" name="Rectangle 3"/>
          <p:cNvSpPr>
            <a:spLocks noGrp="1" noChangeArrowheads="1"/>
          </p:cNvSpPr>
          <p:nvPr>
            <p:ph type="body" idx="1"/>
          </p:nvPr>
        </p:nvSpPr>
        <p:spPr>
          <a:noFill/>
        </p:spPr>
        <p:txBody>
          <a:bodyPr/>
          <a:lstStyle/>
          <a:p>
            <a:pPr eaLnBrk="1" hangingPunct="1"/>
            <a:endParaRPr lang="it-IT" smtClean="0">
              <a:latin typeface="Arial" pitchFamily="34" charset="0"/>
              <a:ea typeface="ＭＳ Ｐゴシック" pitchFamily="34" charset="-128"/>
            </a:endParaRPr>
          </a:p>
        </p:txBody>
      </p:sp>
    </p:spTree>
    <p:extLst>
      <p:ext uri="{BB962C8B-B14F-4D97-AF65-F5344CB8AC3E}">
        <p14:creationId xmlns:p14="http://schemas.microsoft.com/office/powerpoint/2010/main" val="358657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ea typeface="ＭＳ Ｐゴシック" pitchFamily="34" charset="-128"/>
              </a:defRPr>
            </a:lvl1pPr>
            <a:lvl2pPr marL="742950" indent="-285750" defTabSz="990600" eaLnBrk="0" hangingPunct="0">
              <a:defRPr>
                <a:solidFill>
                  <a:schemeClr val="tx1"/>
                </a:solidFill>
                <a:latin typeface="Arial" pitchFamily="34" charset="0"/>
                <a:ea typeface="ＭＳ Ｐゴシック" pitchFamily="34" charset="-128"/>
              </a:defRPr>
            </a:lvl2pPr>
            <a:lvl3pPr marL="1143000" indent="-228600" defTabSz="990600" eaLnBrk="0" hangingPunct="0">
              <a:defRPr>
                <a:solidFill>
                  <a:schemeClr val="tx1"/>
                </a:solidFill>
                <a:latin typeface="Arial" pitchFamily="34" charset="0"/>
                <a:ea typeface="ＭＳ Ｐゴシック" pitchFamily="34" charset="-128"/>
              </a:defRPr>
            </a:lvl3pPr>
            <a:lvl4pPr marL="1600200" indent="-228600" defTabSz="990600" eaLnBrk="0" hangingPunct="0">
              <a:defRPr>
                <a:solidFill>
                  <a:schemeClr val="tx1"/>
                </a:solidFill>
                <a:latin typeface="Arial" pitchFamily="34" charset="0"/>
                <a:ea typeface="ＭＳ Ｐゴシック" pitchFamily="34" charset="-128"/>
              </a:defRPr>
            </a:lvl4pPr>
            <a:lvl5pPr marL="2057400" indent="-228600" defTabSz="990600" eaLnBrk="0" hangingPunct="0">
              <a:defRPr>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7437AB2-9910-4A54-823C-64DBB70204DC}" type="slidenum">
              <a:rPr lang="it-IT"/>
              <a:pPr eaLnBrk="1" hangingPunct="1"/>
              <a:t>9</a:t>
            </a:fld>
            <a:endParaRPr lang="it-IT"/>
          </a:p>
        </p:txBody>
      </p:sp>
      <p:sp>
        <p:nvSpPr>
          <p:cNvPr id="34818" name="Rectangle 2"/>
          <p:cNvSpPr>
            <a:spLocks noGrp="1" noRot="1" noChangeAspect="1" noChangeArrowheads="1" noTextEdit="1"/>
          </p:cNvSpPr>
          <p:nvPr>
            <p:ph type="sldImg"/>
          </p:nvPr>
        </p:nvSpPr>
        <p:spPr>
          <a:xfrm>
            <a:off x="139700" y="768350"/>
            <a:ext cx="6819900" cy="3836988"/>
          </a:xfrm>
          <a:ln/>
          <a:extLst>
            <a:ext uri="{FAA26D3D-D897-4be2-8F04-BA451C77F1D7}"/>
          </a:extLst>
        </p:spPr>
      </p:sp>
      <p:sp>
        <p:nvSpPr>
          <p:cNvPr id="140292" name="Rectangle 3"/>
          <p:cNvSpPr>
            <a:spLocks noGrp="1" noChangeArrowheads="1"/>
          </p:cNvSpPr>
          <p:nvPr>
            <p:ph type="body" idx="1"/>
          </p:nvPr>
        </p:nvSpPr>
        <p:spPr>
          <a:noFill/>
        </p:spPr>
        <p:txBody>
          <a:bodyPr/>
          <a:lstStyle/>
          <a:p>
            <a:pPr eaLnBrk="1" hangingPunct="1"/>
            <a:endParaRPr lang="it-IT" smtClean="0">
              <a:latin typeface="Arial" pitchFamily="34" charset="0"/>
              <a:ea typeface="ＭＳ Ｐゴシック" pitchFamily="34" charset="-128"/>
            </a:endParaRPr>
          </a:p>
        </p:txBody>
      </p:sp>
    </p:spTree>
    <p:extLst>
      <p:ext uri="{BB962C8B-B14F-4D97-AF65-F5344CB8AC3E}">
        <p14:creationId xmlns:p14="http://schemas.microsoft.com/office/powerpoint/2010/main" val="908287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4BA7C1-9AD1-4CD6-A5EF-41CC1076EAE2}" type="slidenum">
              <a:rPr lang="en-US" sz="1200"/>
              <a:pPr eaLnBrk="1" hangingPunct="1"/>
              <a:t>10</a:t>
            </a:fld>
            <a:endParaRPr lang="en-US" sz="1200"/>
          </a:p>
        </p:txBody>
      </p:sp>
      <p:sp>
        <p:nvSpPr>
          <p:cNvPr id="19558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10862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9DAC537B-BC2E-4FD4-84A6-67719FE273F6}" type="slidenum">
              <a:rPr lang="en-US" smtClean="0"/>
              <a:pPr/>
              <a:t>14</a:t>
            </a:fld>
            <a:endParaRPr lang="en-US"/>
          </a:p>
        </p:txBody>
      </p:sp>
    </p:spTree>
    <p:extLst>
      <p:ext uri="{BB962C8B-B14F-4D97-AF65-F5344CB8AC3E}">
        <p14:creationId xmlns:p14="http://schemas.microsoft.com/office/powerpoint/2010/main" val="35329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9B28D45-97A3-4A27-A32F-EB1F84035E22}" type="slidenum">
              <a:rPr lang="en-US" sz="1200"/>
              <a:pPr eaLnBrk="1" hangingPunct="1"/>
              <a:t>25</a:t>
            </a:fld>
            <a:endParaRPr lang="en-US" sz="1200"/>
          </a:p>
        </p:txBody>
      </p:sp>
      <p:sp>
        <p:nvSpPr>
          <p:cNvPr id="15872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defRPr/>
            </a:pPr>
            <a:endParaRPr lang="it-IT" smtClean="0">
              <a:cs typeface="+mn-cs"/>
            </a:endParaRPr>
          </a:p>
        </p:txBody>
      </p:sp>
    </p:spTree>
    <p:extLst>
      <p:ext uri="{BB962C8B-B14F-4D97-AF65-F5344CB8AC3E}">
        <p14:creationId xmlns:p14="http://schemas.microsoft.com/office/powerpoint/2010/main" val="42359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fabrizio.crespi@unicatt.it</a:t>
            </a:r>
            <a:endParaRPr lang="en-US"/>
          </a:p>
        </p:txBody>
      </p:sp>
      <p:sp>
        <p:nvSpPr>
          <p:cNvPr id="6" name="Slide Number Placeholder 5"/>
          <p:cNvSpPr>
            <a:spLocks noGrp="1"/>
          </p:cNvSpPr>
          <p:nvPr>
            <p:ph type="sldNum" sz="quarter" idx="12"/>
          </p:nvPr>
        </p:nvSpPr>
        <p:spPr/>
        <p:txBody>
          <a:bodyPr/>
          <a:lstStyle/>
          <a:p>
            <a:fld id="{3443867A-14DA-494C-8820-61169142F6C8}"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9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fabrizio.crespi@unicatt.it</a:t>
            </a:r>
            <a:endParaRPr lang="en-US"/>
          </a:p>
        </p:txBody>
      </p:sp>
      <p:sp>
        <p:nvSpPr>
          <p:cNvPr id="6" name="Slide Number Placeholder 5"/>
          <p:cNvSpPr>
            <a:spLocks noGrp="1"/>
          </p:cNvSpPr>
          <p:nvPr>
            <p:ph type="sldNum" sz="quarter" idx="12"/>
          </p:nvPr>
        </p:nvSpPr>
        <p:spPr/>
        <p:txBody>
          <a:bodyPr/>
          <a:lstStyle/>
          <a:p>
            <a:fld id="{CFB61BBE-4642-4C2D-A7ED-4B8613FCEC8B}" type="slidenum">
              <a:rPr lang="en-US" smtClean="0"/>
              <a:pPr/>
              <a:t>‹N›</a:t>
            </a:fld>
            <a:endParaRPr lang="en-US"/>
          </a:p>
        </p:txBody>
      </p:sp>
    </p:spTree>
    <p:extLst>
      <p:ext uri="{BB962C8B-B14F-4D97-AF65-F5344CB8AC3E}">
        <p14:creationId xmlns:p14="http://schemas.microsoft.com/office/powerpoint/2010/main" val="317987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fabrizio.crespi@unicatt.it</a:t>
            </a:r>
            <a:endParaRPr lang="en-US"/>
          </a:p>
        </p:txBody>
      </p:sp>
      <p:sp>
        <p:nvSpPr>
          <p:cNvPr id="6" name="Slide Number Placeholder 5"/>
          <p:cNvSpPr>
            <a:spLocks noGrp="1"/>
          </p:cNvSpPr>
          <p:nvPr>
            <p:ph type="sldNum" sz="quarter" idx="12"/>
          </p:nvPr>
        </p:nvSpPr>
        <p:spPr/>
        <p:txBody>
          <a:bodyPr/>
          <a:lstStyle/>
          <a:p>
            <a:fld id="{378B9B6C-E156-4333-BB7E-2EBCD95F5877}" type="slidenum">
              <a:rPr lang="en-US" smtClean="0"/>
              <a:pPr/>
              <a:t>‹N›</a:t>
            </a:fld>
            <a:endParaRPr lang="en-US"/>
          </a:p>
        </p:txBody>
      </p:sp>
    </p:spTree>
    <p:extLst>
      <p:ext uri="{BB962C8B-B14F-4D97-AF65-F5344CB8AC3E}">
        <p14:creationId xmlns:p14="http://schemas.microsoft.com/office/powerpoint/2010/main" val="290219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6" name="Title 1"/>
          <p:cNvSpPr>
            <a:spLocks noGrp="1"/>
          </p:cNvSpPr>
          <p:nvPr>
            <p:ph type="title"/>
          </p:nvPr>
        </p:nvSpPr>
        <p:spPr>
          <a:xfrm>
            <a:off x="1158385" y="1095727"/>
            <a:ext cx="10466508" cy="401717"/>
          </a:xfrm>
        </p:spPr>
        <p:txBody>
          <a:bodyPr/>
          <a:lstStyle/>
          <a:p>
            <a:r>
              <a:rPr lang="en-US" dirty="0" smtClean="0"/>
              <a:t>Click to edit Master title style</a:t>
            </a:r>
            <a:endParaRPr lang="en-US" dirty="0"/>
          </a:p>
        </p:txBody>
      </p:sp>
      <p:sp>
        <p:nvSpPr>
          <p:cNvPr id="7" name="Text Placeholder 9"/>
          <p:cNvSpPr>
            <a:spLocks noGrp="1"/>
          </p:cNvSpPr>
          <p:nvPr>
            <p:ph type="body" sz="quarter" idx="12"/>
          </p:nvPr>
        </p:nvSpPr>
        <p:spPr>
          <a:xfrm>
            <a:off x="1158386" y="1658706"/>
            <a:ext cx="10466508" cy="444625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Tree>
    <p:extLst>
      <p:ext uri="{BB962C8B-B14F-4D97-AF65-F5344CB8AC3E}">
        <p14:creationId xmlns:p14="http://schemas.microsoft.com/office/powerpoint/2010/main" val="57416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6"/>
            <a:ext cx="10972800" cy="11398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09600" y="1600203"/>
            <a:ext cx="10972800" cy="4530725"/>
          </a:xfrm>
        </p:spPr>
        <p:txBody>
          <a:bodyPr/>
          <a:lstStyle/>
          <a:p>
            <a:pPr lvl="0"/>
            <a:r>
              <a:rPr lang="it-IT" noProof="0" smtClean="0"/>
              <a:t>Fare clic sull'icona per inserire una tabella</a:t>
            </a:r>
            <a:endParaRPr lang="it-IT" noProof="0"/>
          </a:p>
        </p:txBody>
      </p:sp>
      <p:sp>
        <p:nvSpPr>
          <p:cNvPr id="4" name="Rectangle 4"/>
          <p:cNvSpPr>
            <a:spLocks noGrp="1" noChangeArrowheads="1"/>
          </p:cNvSpPr>
          <p:nvPr>
            <p:ph type="dt" sz="half" idx="10"/>
          </p:nvPr>
        </p:nvSpPr>
        <p:spPr>
          <a:ln/>
        </p:spPr>
        <p:txBody>
          <a:bodyPr/>
          <a:lstStyle>
            <a:lvl1pPr>
              <a:defRPr/>
            </a:lvl1pPr>
          </a:lstStyle>
          <a:p>
            <a:fld id="{3EA84BD9-B0F8-4B2F-8EC1-B65EA9C4D845}" type="datetime1">
              <a:rPr lang="it-IT" smtClean="0"/>
              <a:t>29/04/2020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Progetto MIT</a:t>
            </a:r>
            <a:endParaRPr lang="en-US"/>
          </a:p>
        </p:txBody>
      </p:sp>
      <p:sp>
        <p:nvSpPr>
          <p:cNvPr id="6" name="Rectangle 6"/>
          <p:cNvSpPr>
            <a:spLocks noGrp="1" noChangeArrowheads="1"/>
          </p:cNvSpPr>
          <p:nvPr>
            <p:ph type="sldNum" sz="quarter" idx="12"/>
          </p:nvPr>
        </p:nvSpPr>
        <p:spPr>
          <a:ln/>
        </p:spPr>
        <p:txBody>
          <a:bodyPr/>
          <a:lstStyle>
            <a:lvl1pPr>
              <a:defRPr/>
            </a:lvl1pPr>
          </a:lstStyle>
          <a:p>
            <a:fld id="{5783D04B-EF59-4AEF-A49D-DFF08EDDC07B}" type="slidenum">
              <a:rPr lang="en-US" smtClean="0"/>
              <a:t>‹N›</a:t>
            </a:fld>
            <a:endParaRPr lang="en-US"/>
          </a:p>
        </p:txBody>
      </p:sp>
    </p:spTree>
    <p:extLst>
      <p:ext uri="{BB962C8B-B14F-4D97-AF65-F5344CB8AC3E}">
        <p14:creationId xmlns:p14="http://schemas.microsoft.com/office/powerpoint/2010/main" val="7194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fabrizio.crespi@unicatt.it</a:t>
            </a:r>
            <a:endParaRPr lang="en-US"/>
          </a:p>
        </p:txBody>
      </p:sp>
      <p:sp>
        <p:nvSpPr>
          <p:cNvPr id="6" name="Slide Number Placeholder 5"/>
          <p:cNvSpPr>
            <a:spLocks noGrp="1"/>
          </p:cNvSpPr>
          <p:nvPr>
            <p:ph type="sldNum" sz="quarter" idx="12"/>
          </p:nvPr>
        </p:nvSpPr>
        <p:spPr/>
        <p:txBody>
          <a:bodyPr/>
          <a:lstStyle/>
          <a:p>
            <a:fld id="{A2D3EB3A-317E-458A-B9A1-C49644B6E32E}" type="slidenum">
              <a:rPr lang="en-US" smtClean="0"/>
              <a:pPr/>
              <a:t>‹N›</a:t>
            </a:fld>
            <a:endParaRPr lang="en-US"/>
          </a:p>
        </p:txBody>
      </p:sp>
    </p:spTree>
    <p:extLst>
      <p:ext uri="{BB962C8B-B14F-4D97-AF65-F5344CB8AC3E}">
        <p14:creationId xmlns:p14="http://schemas.microsoft.com/office/powerpoint/2010/main" val="79389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fabrizio.crespi@unicatt.it</a:t>
            </a:r>
            <a:endParaRPr lang="en-US"/>
          </a:p>
        </p:txBody>
      </p:sp>
      <p:sp>
        <p:nvSpPr>
          <p:cNvPr id="6" name="Slide Number Placeholder 5"/>
          <p:cNvSpPr>
            <a:spLocks noGrp="1"/>
          </p:cNvSpPr>
          <p:nvPr>
            <p:ph type="sldNum" sz="quarter" idx="12"/>
          </p:nvPr>
        </p:nvSpPr>
        <p:spPr/>
        <p:txBody>
          <a:bodyPr/>
          <a:lstStyle/>
          <a:p>
            <a:fld id="{F5061F64-2ED6-478C-B217-3CBF7D527DBD}"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17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fabrizio.crespi@unicatt.it</a:t>
            </a:r>
            <a:endParaRPr lang="en-US"/>
          </a:p>
        </p:txBody>
      </p:sp>
      <p:sp>
        <p:nvSpPr>
          <p:cNvPr id="7" name="Slide Number Placeholder 6"/>
          <p:cNvSpPr>
            <a:spLocks noGrp="1"/>
          </p:cNvSpPr>
          <p:nvPr>
            <p:ph type="sldNum" sz="quarter" idx="12"/>
          </p:nvPr>
        </p:nvSpPr>
        <p:spPr/>
        <p:txBody>
          <a:bodyPr/>
          <a:lstStyle/>
          <a:p>
            <a:fld id="{378B9B6C-E156-4333-BB7E-2EBCD95F5877}" type="slidenum">
              <a:rPr lang="en-US" smtClean="0"/>
              <a:pPr/>
              <a:t>‹N›</a:t>
            </a:fld>
            <a:endParaRPr lang="en-US"/>
          </a:p>
        </p:txBody>
      </p:sp>
    </p:spTree>
    <p:extLst>
      <p:ext uri="{BB962C8B-B14F-4D97-AF65-F5344CB8AC3E}">
        <p14:creationId xmlns:p14="http://schemas.microsoft.com/office/powerpoint/2010/main" val="118019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fabrizio.crespi@unicatt.it</a:t>
            </a:r>
            <a:endParaRPr lang="en-US"/>
          </a:p>
        </p:txBody>
      </p:sp>
      <p:sp>
        <p:nvSpPr>
          <p:cNvPr id="9" name="Slide Number Placeholder 8"/>
          <p:cNvSpPr>
            <a:spLocks noGrp="1"/>
          </p:cNvSpPr>
          <p:nvPr>
            <p:ph type="sldNum" sz="quarter" idx="12"/>
          </p:nvPr>
        </p:nvSpPr>
        <p:spPr/>
        <p:txBody>
          <a:bodyPr/>
          <a:lstStyle/>
          <a:p>
            <a:fld id="{7BD5FCDE-9FE4-42E7-93E1-CBA9D37FF44C}" type="slidenum">
              <a:rPr lang="en-US" smtClean="0"/>
              <a:pPr/>
              <a:t>‹N›</a:t>
            </a:fld>
            <a:endParaRPr lang="en-US"/>
          </a:p>
        </p:txBody>
      </p:sp>
    </p:spTree>
    <p:extLst>
      <p:ext uri="{BB962C8B-B14F-4D97-AF65-F5344CB8AC3E}">
        <p14:creationId xmlns:p14="http://schemas.microsoft.com/office/powerpoint/2010/main" val="5505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fabrizio.crespi@unicatt.it</a:t>
            </a:r>
            <a:endParaRPr lang="en-US"/>
          </a:p>
        </p:txBody>
      </p:sp>
      <p:sp>
        <p:nvSpPr>
          <p:cNvPr id="5" name="Slide Number Placeholder 4"/>
          <p:cNvSpPr>
            <a:spLocks noGrp="1"/>
          </p:cNvSpPr>
          <p:nvPr>
            <p:ph type="sldNum" sz="quarter" idx="12"/>
          </p:nvPr>
        </p:nvSpPr>
        <p:spPr/>
        <p:txBody>
          <a:bodyPr/>
          <a:lstStyle/>
          <a:p>
            <a:fld id="{C0B90129-D718-4670-B764-E355D4BBECA7}" type="slidenum">
              <a:rPr lang="en-US" smtClean="0"/>
              <a:pPr/>
              <a:t>‹N›</a:t>
            </a:fld>
            <a:endParaRPr lang="en-US"/>
          </a:p>
        </p:txBody>
      </p:sp>
    </p:spTree>
    <p:extLst>
      <p:ext uri="{BB962C8B-B14F-4D97-AF65-F5344CB8AC3E}">
        <p14:creationId xmlns:p14="http://schemas.microsoft.com/office/powerpoint/2010/main" val="78573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fabrizio.crespi@unicatt.it</a:t>
            </a:r>
            <a:endParaRPr lang="en-US"/>
          </a:p>
        </p:txBody>
      </p:sp>
      <p:sp>
        <p:nvSpPr>
          <p:cNvPr id="9" name="Slide Number Placeholder 8"/>
          <p:cNvSpPr>
            <a:spLocks noGrp="1"/>
          </p:cNvSpPr>
          <p:nvPr>
            <p:ph type="sldNum" sz="quarter" idx="12"/>
          </p:nvPr>
        </p:nvSpPr>
        <p:spPr/>
        <p:txBody>
          <a:bodyPr/>
          <a:lstStyle/>
          <a:p>
            <a:fld id="{378B9B6C-E156-4333-BB7E-2EBCD95F5877}" type="slidenum">
              <a:rPr lang="en-US" smtClean="0"/>
              <a:pPr/>
              <a:t>‹N›</a:t>
            </a:fld>
            <a:endParaRPr lang="en-US"/>
          </a:p>
        </p:txBody>
      </p:sp>
    </p:spTree>
    <p:extLst>
      <p:ext uri="{BB962C8B-B14F-4D97-AF65-F5344CB8AC3E}">
        <p14:creationId xmlns:p14="http://schemas.microsoft.com/office/powerpoint/2010/main" val="244787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n-US" smtClean="0"/>
              <a:t>fabrizio.crespi@unicatt.it</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0DE115-00C7-4AD7-9D65-58928FE36A62}" type="slidenum">
              <a:rPr lang="en-US" smtClean="0"/>
              <a:pPr/>
              <a:t>‹N›</a:t>
            </a:fld>
            <a:endParaRPr lang="en-US"/>
          </a:p>
        </p:txBody>
      </p:sp>
    </p:spTree>
    <p:extLst>
      <p:ext uri="{BB962C8B-B14F-4D97-AF65-F5344CB8AC3E}">
        <p14:creationId xmlns:p14="http://schemas.microsoft.com/office/powerpoint/2010/main" val="195392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fabrizio.crespi@unicatt.it</a:t>
            </a:r>
            <a:endParaRPr lang="en-US"/>
          </a:p>
        </p:txBody>
      </p:sp>
      <p:sp>
        <p:nvSpPr>
          <p:cNvPr id="7" name="Slide Number Placeholder 6"/>
          <p:cNvSpPr>
            <a:spLocks noGrp="1"/>
          </p:cNvSpPr>
          <p:nvPr>
            <p:ph type="sldNum" sz="quarter" idx="12"/>
          </p:nvPr>
        </p:nvSpPr>
        <p:spPr/>
        <p:txBody>
          <a:bodyPr/>
          <a:lstStyle/>
          <a:p>
            <a:fld id="{BCEDA8A9-FE3B-484D-9C56-6FE832DD0823}" type="slidenum">
              <a:rPr lang="en-US" smtClean="0"/>
              <a:pPr/>
              <a:t>‹N›</a:t>
            </a:fld>
            <a:endParaRPr lang="en-US"/>
          </a:p>
        </p:txBody>
      </p:sp>
    </p:spTree>
    <p:extLst>
      <p:ext uri="{BB962C8B-B14F-4D97-AF65-F5344CB8AC3E}">
        <p14:creationId xmlns:p14="http://schemas.microsoft.com/office/powerpoint/2010/main" val="283211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smtClean="0"/>
              <a:t>fabrizio.crespi@unicatt.it</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78B9B6C-E156-4333-BB7E-2EBCD95F5877}" type="slidenum">
              <a:rPr lang="en-US" smtClean="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7601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ivass.it/ivass_cms/docs/F8262/IVASS.pdf" TargetMode="External"/><Relationship Id="rId2" Type="http://schemas.openxmlformats.org/officeDocument/2006/relationships/hyperlink" Target="http://www.ivass.it/ivass_cms/docs/F32714/art.13_it.pdf"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1800">
                <a:solidFill>
                  <a:schemeClr val="tx1"/>
                </a:solidFill>
                <a:latin typeface="Arial" pitchFamily="34" charset="0"/>
                <a:ea typeface="ＭＳ Ｐゴシック" pitchFamily="34" charset="-128"/>
              </a:defRPr>
            </a:lvl1pPr>
            <a:lvl2pPr marL="557213" indent="-214313" eaLnBrk="0" hangingPunct="0">
              <a:defRPr sz="1800">
                <a:solidFill>
                  <a:schemeClr val="tx1"/>
                </a:solidFill>
                <a:latin typeface="Arial" pitchFamily="34" charset="0"/>
                <a:ea typeface="ＭＳ Ｐゴシック" pitchFamily="34" charset="-128"/>
              </a:defRPr>
            </a:lvl2pPr>
            <a:lvl3pPr marL="857250" indent="-171450" eaLnBrk="0" hangingPunct="0">
              <a:defRPr sz="1800">
                <a:solidFill>
                  <a:schemeClr val="tx1"/>
                </a:solidFill>
                <a:latin typeface="Arial" pitchFamily="34" charset="0"/>
                <a:ea typeface="ＭＳ Ｐゴシック" pitchFamily="34" charset="-128"/>
              </a:defRPr>
            </a:lvl3pPr>
            <a:lvl4pPr marL="1200150" indent="-171450" eaLnBrk="0" hangingPunct="0">
              <a:defRPr sz="1800">
                <a:solidFill>
                  <a:schemeClr val="tx1"/>
                </a:solidFill>
                <a:latin typeface="Arial" pitchFamily="34" charset="0"/>
                <a:ea typeface="ＭＳ Ｐゴシック" pitchFamily="34" charset="-128"/>
              </a:defRPr>
            </a:lvl4pPr>
            <a:lvl5pPr marL="1543050" indent="-171450" eaLnBrk="0" hangingPunct="0">
              <a:defRPr sz="18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ＭＳ Ｐゴシック" pitchFamily="34" charset="-128"/>
              </a:defRPr>
            </a:lvl9pPr>
          </a:lstStyle>
          <a:p>
            <a:pPr eaLnBrk="1" hangingPunct="1"/>
            <a:fld id="{B586B130-DF3B-4200-AE2D-23A6E102FF05}" type="slidenum">
              <a:rPr lang="en-US" sz="900">
                <a:latin typeface="Garamond" pitchFamily="18" charset="0"/>
              </a:rPr>
              <a:pPr eaLnBrk="1" hangingPunct="1"/>
              <a:t>1</a:t>
            </a:fld>
            <a:endParaRPr lang="en-US" sz="900" dirty="0">
              <a:latin typeface="Garamond" pitchFamily="18" charset="0"/>
            </a:endParaRPr>
          </a:p>
        </p:txBody>
      </p:sp>
      <p:sp>
        <p:nvSpPr>
          <p:cNvPr id="2" name="Titolo 1"/>
          <p:cNvSpPr>
            <a:spLocks noGrp="1"/>
          </p:cNvSpPr>
          <p:nvPr>
            <p:ph type="ctrTitle" idx="4294967295"/>
          </p:nvPr>
        </p:nvSpPr>
        <p:spPr>
          <a:xfrm>
            <a:off x="479376" y="459399"/>
            <a:ext cx="10988779" cy="1655763"/>
          </a:xfrm>
          <a:solidFill>
            <a:srgbClr val="002060"/>
          </a:solidFill>
          <a:extLst>
            <a:ext uri="{FAA26D3D-D897-4be2-8F04-BA451C77F1D7}">
              <ma14:placeholderFlag xmlns="" xmlns:ma14="http://schemas.microsoft.com/office/mac/drawingml/2011/main" val="1"/>
            </a:ext>
          </a:extLst>
        </p:spPr>
        <p:txBody>
          <a:bodyPr/>
          <a:lstStyle/>
          <a:p>
            <a:pPr algn="ctr" eaLnBrk="1" hangingPunct="1">
              <a:defRPr/>
            </a:pPr>
            <a:r>
              <a:rPr lang="it-IT" b="1" dirty="0" smtClean="0">
                <a:solidFill>
                  <a:schemeClr val="bg1"/>
                </a:solidFill>
                <a:cs typeface="+mj-cs"/>
              </a:rPr>
              <a:t>Corso di Tecnica Bancaria</a:t>
            </a:r>
            <a:br>
              <a:rPr lang="it-IT" b="1" dirty="0" smtClean="0">
                <a:solidFill>
                  <a:schemeClr val="bg1"/>
                </a:solidFill>
                <a:cs typeface="+mj-cs"/>
              </a:rPr>
            </a:br>
            <a:r>
              <a:rPr lang="it-IT" b="1" dirty="0" smtClean="0">
                <a:solidFill>
                  <a:schemeClr val="bg1"/>
                </a:solidFill>
                <a:cs typeface="+mj-cs"/>
              </a:rPr>
              <a:t>(Cagliari - 2020)</a:t>
            </a:r>
          </a:p>
        </p:txBody>
      </p:sp>
      <p:sp>
        <p:nvSpPr>
          <p:cNvPr id="7" name="Rectangle 11"/>
          <p:cNvSpPr txBox="1">
            <a:spLocks noChangeArrowheads="1"/>
          </p:cNvSpPr>
          <p:nvPr/>
        </p:nvSpPr>
        <p:spPr bwMode="auto">
          <a:xfrm>
            <a:off x="337936" y="2780928"/>
            <a:ext cx="5974087" cy="2910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750" indent="-342750" algn="l" defTabSz="9139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24" indent="-285624" algn="l" defTabSz="9139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00" indent="-228500" algn="l" defTabSz="9139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98"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96"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497"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495" indent="-228500" algn="l" defTabSz="9139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it-IT" sz="2000" dirty="0">
                <a:latin typeface="Arial Narrow" pitchFamily="34" charset="0"/>
              </a:rPr>
              <a:t>Fabrizio Crespi, Università Cattolica e Università di Cagliari</a:t>
            </a:r>
          </a:p>
          <a:p>
            <a:pPr marL="0" indent="0">
              <a:lnSpc>
                <a:spcPct val="150000"/>
              </a:lnSpc>
              <a:buNone/>
            </a:pPr>
            <a:r>
              <a:rPr lang="it-IT" sz="2000" dirty="0"/>
              <a:t>fabrizio.crespi@unicatt.it</a:t>
            </a:r>
          </a:p>
          <a:p>
            <a:pPr marL="0" indent="0">
              <a:lnSpc>
                <a:spcPct val="150000"/>
              </a:lnSpc>
              <a:buNone/>
            </a:pPr>
            <a:r>
              <a:rPr lang="it-IT" sz="2000" i="1" dirty="0"/>
              <a:t>https://</a:t>
            </a:r>
            <a:r>
              <a:rPr lang="it-IT" sz="2000" b="1" i="1" dirty="0"/>
              <a:t>twitter</a:t>
            </a:r>
            <a:r>
              <a:rPr lang="it-IT" sz="2000" i="1" dirty="0"/>
              <a:t>.com/</a:t>
            </a:r>
            <a:r>
              <a:rPr lang="it-IT" sz="2000" b="1" i="1" dirty="0"/>
              <a:t>fabriziocrespi</a:t>
            </a:r>
            <a:r>
              <a:rPr lang="it-IT" sz="2000" i="1" dirty="0"/>
              <a:t>1 </a:t>
            </a:r>
          </a:p>
          <a:p>
            <a:pPr marL="0" indent="0">
              <a:lnSpc>
                <a:spcPct val="150000"/>
              </a:lnSpc>
              <a:buNone/>
            </a:pPr>
            <a:r>
              <a:rPr lang="it-IT" sz="2000" i="1" dirty="0"/>
              <a:t>https://www.facebook.com/contemplata.it</a:t>
            </a:r>
          </a:p>
          <a:p>
            <a:pPr marL="0" indent="0">
              <a:lnSpc>
                <a:spcPct val="150000"/>
              </a:lnSpc>
              <a:buNone/>
            </a:pPr>
            <a:r>
              <a:rPr lang="it-IT" sz="2000" i="1" dirty="0"/>
              <a:t>www.contemplata.it</a:t>
            </a:r>
            <a:endParaRPr lang="it-IT" sz="2000" dirty="0"/>
          </a:p>
        </p:txBody>
      </p:sp>
      <p:pic>
        <p:nvPicPr>
          <p:cNvPr id="8" name="Immagine 7"/>
          <p:cNvPicPr>
            <a:picLocks noChangeAspect="1"/>
          </p:cNvPicPr>
          <p:nvPr/>
        </p:nvPicPr>
        <p:blipFill>
          <a:blip r:embed="rId3"/>
          <a:stretch>
            <a:fillRect/>
          </a:stretch>
        </p:blipFill>
        <p:spPr>
          <a:xfrm>
            <a:off x="6096000" y="4668062"/>
            <a:ext cx="3093767" cy="978460"/>
          </a:xfrm>
          <a:prstGeom prst="rect">
            <a:avLst/>
          </a:prstGeom>
          <a:ln w="88900" cap="sq" cmpd="thickThin">
            <a:solidFill>
              <a:srgbClr val="000000"/>
            </a:solidFill>
            <a:prstDash val="solid"/>
            <a:miter lim="800000"/>
          </a:ln>
          <a:effectLst>
            <a:innerShdw blurRad="76200">
              <a:srgbClr val="000000"/>
            </a:innerShdw>
          </a:effectLst>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5378" y="3645023"/>
            <a:ext cx="1802777" cy="2046077"/>
          </a:xfrm>
          <a:prstGeom prst="rect">
            <a:avLst/>
          </a:prstGeom>
        </p:spPr>
      </p:pic>
    </p:spTree>
    <p:extLst>
      <p:ext uri="{BB962C8B-B14F-4D97-AF65-F5344CB8AC3E}">
        <p14:creationId xmlns:p14="http://schemas.microsoft.com/office/powerpoint/2010/main" val="3735412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374BE9-D304-4102-960F-47F9C3EFB7FC}" type="slidenum">
              <a:rPr lang="en-US" sz="1200">
                <a:latin typeface="Garamond" pitchFamily="18" charset="0"/>
              </a:rPr>
              <a:pPr eaLnBrk="1" hangingPunct="1"/>
              <a:t>10</a:t>
            </a:fld>
            <a:endParaRPr lang="en-US" sz="1200">
              <a:latin typeface="Garamond" pitchFamily="18" charset="0"/>
            </a:endParaRPr>
          </a:p>
        </p:txBody>
      </p:sp>
      <p:sp>
        <p:nvSpPr>
          <p:cNvPr id="194562" name="Rectangle 2"/>
          <p:cNvSpPr>
            <a:spLocks noGrp="1" noChangeArrowheads="1"/>
          </p:cNvSpPr>
          <p:nvPr>
            <p:ph type="ctrTitle" idx="4294967295"/>
          </p:nvPr>
        </p:nvSpPr>
        <p:spPr>
          <a:xfrm>
            <a:off x="623392" y="1268760"/>
            <a:ext cx="11102975" cy="3417887"/>
          </a:xfr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algn="ctr" eaLnBrk="1" hangingPunct="1"/>
            <a:r>
              <a:rPr lang="en-US" sz="6400" b="1" dirty="0" smtClean="0">
                <a:solidFill>
                  <a:schemeClr val="bg1"/>
                </a:solidFill>
                <a:cs typeface="+mj-cs"/>
              </a:rPr>
              <a:t/>
            </a:r>
            <a:br>
              <a:rPr lang="en-US" sz="6400" b="1" dirty="0" smtClean="0">
                <a:solidFill>
                  <a:schemeClr val="bg1"/>
                </a:solidFill>
                <a:cs typeface="+mj-cs"/>
              </a:rPr>
            </a:br>
            <a:r>
              <a:rPr lang="en-US" sz="6400" b="1" dirty="0" smtClean="0">
                <a:solidFill>
                  <a:schemeClr val="bg1"/>
                </a:solidFill>
                <a:cs typeface="+mj-cs"/>
              </a:rPr>
              <a:t>La </a:t>
            </a:r>
            <a:r>
              <a:rPr lang="en-US" sz="6400" b="1" dirty="0" err="1">
                <a:solidFill>
                  <a:schemeClr val="bg1"/>
                </a:solidFill>
                <a:cs typeface="+mj-cs"/>
              </a:rPr>
              <a:t>vigilanza</a:t>
            </a:r>
            <a:r>
              <a:rPr lang="en-US" sz="6400" b="1" dirty="0">
                <a:solidFill>
                  <a:schemeClr val="bg1"/>
                </a:solidFill>
                <a:cs typeface="+mj-cs"/>
              </a:rPr>
              <a:t> a </a:t>
            </a:r>
            <a:r>
              <a:rPr lang="en-US" sz="6400" b="1" dirty="0" err="1">
                <a:solidFill>
                  <a:schemeClr val="bg1"/>
                </a:solidFill>
                <a:cs typeface="+mj-cs"/>
              </a:rPr>
              <a:t>livello</a:t>
            </a:r>
            <a:r>
              <a:rPr lang="en-US" sz="6400" b="1" dirty="0">
                <a:solidFill>
                  <a:schemeClr val="bg1"/>
                </a:solidFill>
                <a:cs typeface="+mj-cs"/>
              </a:rPr>
              <a:t> </a:t>
            </a:r>
            <a:r>
              <a:rPr lang="en-US" sz="6400" b="1" dirty="0" err="1" smtClean="0">
                <a:solidFill>
                  <a:schemeClr val="bg1"/>
                </a:solidFill>
                <a:cs typeface="+mj-cs"/>
              </a:rPr>
              <a:t>europeo</a:t>
            </a:r>
            <a:endParaRPr lang="en-US" sz="6400" b="1" dirty="0">
              <a:solidFill>
                <a:schemeClr val="bg1"/>
              </a:solidFill>
              <a:cs typeface="+mj-cs"/>
            </a:endParaRPr>
          </a:p>
        </p:txBody>
      </p:sp>
    </p:spTree>
    <p:extLst>
      <p:ext uri="{BB962C8B-B14F-4D97-AF65-F5344CB8AC3E}">
        <p14:creationId xmlns:p14="http://schemas.microsoft.com/office/powerpoint/2010/main" val="1279651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0087AD-4681-4C3E-B355-3EF200C21424}" type="slidenum">
              <a:rPr lang="it-IT" smtClean="0"/>
              <a:pPr/>
              <a:t>11</a:t>
            </a:fld>
            <a:endParaRPr lang="it-IT"/>
          </a:p>
        </p:txBody>
      </p:sp>
      <p:sp>
        <p:nvSpPr>
          <p:cNvPr id="2" name="Titolo 1"/>
          <p:cNvSpPr>
            <a:spLocks noGrp="1"/>
          </p:cNvSpPr>
          <p:nvPr>
            <p:ph type="title" idx="4294967295"/>
          </p:nvPr>
        </p:nvSpPr>
        <p:spPr>
          <a:xfrm>
            <a:off x="498070" y="179413"/>
            <a:ext cx="10058400" cy="864901"/>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Il nuovo </a:t>
            </a:r>
            <a:r>
              <a:rPr lang="it-IT" sz="2900" b="1" dirty="0" err="1">
                <a:solidFill>
                  <a:srgbClr val="002060"/>
                </a:solidFill>
                <a:latin typeface="Arial" panose="020B0604020202020204" pitchFamily="34" charset="0"/>
                <a:cs typeface="Arial" panose="020B0604020202020204" pitchFamily="34" charset="0"/>
              </a:rPr>
              <a:t>framework</a:t>
            </a:r>
            <a:endParaRPr lang="it-IT" sz="2900" b="1" dirty="0">
              <a:solidFill>
                <a:srgbClr val="002060"/>
              </a:solidFill>
              <a:latin typeface="Arial" panose="020B0604020202020204" pitchFamily="34" charset="0"/>
              <a:cs typeface="Arial" panose="020B0604020202020204" pitchFamily="34" charset="0"/>
            </a:endParaRPr>
          </a:p>
        </p:txBody>
      </p:sp>
      <p:sp>
        <p:nvSpPr>
          <p:cNvPr id="6" name="CasellaDiTesto 5"/>
          <p:cNvSpPr txBox="1"/>
          <p:nvPr/>
        </p:nvSpPr>
        <p:spPr>
          <a:xfrm>
            <a:off x="1591804" y="1700808"/>
            <a:ext cx="3312368" cy="1446550"/>
          </a:xfrm>
          <a:prstGeom prst="rect">
            <a:avLst/>
          </a:prstGeom>
          <a:solidFill>
            <a:srgbClr val="002060"/>
          </a:solidFill>
          <a:scene3d>
            <a:camera prst="orthographicFront"/>
            <a:lightRig rig="threePt" dir="t"/>
          </a:scene3d>
          <a:sp3d>
            <a:bevelB/>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4400" dirty="0" smtClean="0">
                <a:solidFill>
                  <a:schemeClr val="bg1"/>
                </a:solidFill>
              </a:rPr>
              <a:t>Unione Bancaria</a:t>
            </a:r>
            <a:endParaRPr lang="it-IT" sz="4400" dirty="0">
              <a:solidFill>
                <a:schemeClr val="bg1"/>
              </a:solidFill>
            </a:endParaRPr>
          </a:p>
        </p:txBody>
      </p:sp>
      <p:sp>
        <p:nvSpPr>
          <p:cNvPr id="7" name="CasellaDiTesto 6"/>
          <p:cNvSpPr txBox="1"/>
          <p:nvPr/>
        </p:nvSpPr>
        <p:spPr>
          <a:xfrm>
            <a:off x="5876279" y="1472307"/>
            <a:ext cx="5351353" cy="1338828"/>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20000"/>
          </a:bodyPr>
          <a:lstStyle/>
          <a:p>
            <a:pPr algn="ctr">
              <a:lnSpc>
                <a:spcPct val="150000"/>
              </a:lnSpc>
            </a:pPr>
            <a:r>
              <a:rPr lang="it-IT" dirty="0" smtClean="0"/>
              <a:t>Meccanismo di Vigilanza Unico nell’area euro, affidato alla BCE e alle autorità di Vigilanza nazionali (SSM – Single </a:t>
            </a:r>
            <a:r>
              <a:rPr lang="it-IT" dirty="0" err="1" smtClean="0"/>
              <a:t>Supervisory</a:t>
            </a:r>
            <a:r>
              <a:rPr lang="it-IT" dirty="0" smtClean="0"/>
              <a:t> </a:t>
            </a:r>
            <a:r>
              <a:rPr lang="it-IT" dirty="0" err="1" smtClean="0"/>
              <a:t>Mechanism</a:t>
            </a:r>
            <a:r>
              <a:rPr lang="it-IT" dirty="0" smtClean="0"/>
              <a:t>)</a:t>
            </a:r>
            <a:endParaRPr lang="it-IT" dirty="0"/>
          </a:p>
        </p:txBody>
      </p:sp>
      <p:sp>
        <p:nvSpPr>
          <p:cNvPr id="8" name="CasellaDiTesto 7"/>
          <p:cNvSpPr txBox="1"/>
          <p:nvPr/>
        </p:nvSpPr>
        <p:spPr>
          <a:xfrm>
            <a:off x="6416340" y="3358858"/>
            <a:ext cx="4541470" cy="923330"/>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775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Sistema centralizzato di gestione delle crisi (SRM – Single </a:t>
            </a:r>
            <a:r>
              <a:rPr lang="it-IT" dirty="0" err="1"/>
              <a:t>Resolution</a:t>
            </a:r>
            <a:r>
              <a:rPr lang="it-IT" dirty="0"/>
              <a:t> </a:t>
            </a:r>
            <a:r>
              <a:rPr lang="it-IT" dirty="0" err="1"/>
              <a:t>Mechanism</a:t>
            </a:r>
            <a:r>
              <a:rPr lang="it-IT" dirty="0"/>
              <a:t>) </a:t>
            </a:r>
          </a:p>
        </p:txBody>
      </p:sp>
      <p:sp>
        <p:nvSpPr>
          <p:cNvPr id="9" name="CasellaDiTesto 8"/>
          <p:cNvSpPr txBox="1"/>
          <p:nvPr/>
        </p:nvSpPr>
        <p:spPr>
          <a:xfrm>
            <a:off x="4022073" y="4408692"/>
            <a:ext cx="2798451" cy="923330"/>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700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t>Schema unico di garanzia dei depositi (da sviluppare)</a:t>
            </a:r>
            <a:endParaRPr lang="it-IT" dirty="0"/>
          </a:p>
        </p:txBody>
      </p:sp>
      <p:sp>
        <p:nvSpPr>
          <p:cNvPr id="10" name="CasellaDiTesto 9"/>
          <p:cNvSpPr txBox="1"/>
          <p:nvPr/>
        </p:nvSpPr>
        <p:spPr>
          <a:xfrm>
            <a:off x="1357778" y="4079814"/>
            <a:ext cx="2196244" cy="464871"/>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700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t>Single </a:t>
            </a:r>
            <a:r>
              <a:rPr lang="it-IT" dirty="0" err="1" smtClean="0"/>
              <a:t>Rulebook</a:t>
            </a:r>
            <a:endParaRPr lang="it-IT" dirty="0"/>
          </a:p>
        </p:txBody>
      </p:sp>
      <p:cxnSp>
        <p:nvCxnSpPr>
          <p:cNvPr id="11" name="Connettore 2 10"/>
          <p:cNvCxnSpPr/>
          <p:nvPr/>
        </p:nvCxnSpPr>
        <p:spPr>
          <a:xfrm>
            <a:off x="5048188" y="2420888"/>
            <a:ext cx="6480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5048188" y="3077383"/>
            <a:ext cx="1170130" cy="6396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4184092" y="3356992"/>
            <a:ext cx="504056" cy="86409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455900" y="3284984"/>
            <a:ext cx="0" cy="64807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3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F0087AD-4681-4C3E-B355-3EF200C21424}" type="slidenum">
              <a:rPr lang="it-IT" smtClean="0"/>
              <a:pPr/>
              <a:t>12</a:t>
            </a:fld>
            <a:endParaRPr lang="it-IT"/>
          </a:p>
        </p:txBody>
      </p:sp>
      <p:sp>
        <p:nvSpPr>
          <p:cNvPr id="17" name="Titolo 1"/>
          <p:cNvSpPr>
            <a:spLocks noGrp="1"/>
          </p:cNvSpPr>
          <p:nvPr>
            <p:ph type="title" idx="4294967295"/>
          </p:nvPr>
        </p:nvSpPr>
        <p:spPr>
          <a:xfrm>
            <a:off x="436520" y="344418"/>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Il nuovo </a:t>
            </a:r>
            <a:r>
              <a:rPr lang="it-IT" sz="2900" b="1" dirty="0" err="1">
                <a:solidFill>
                  <a:srgbClr val="002060"/>
                </a:solidFill>
                <a:latin typeface="Arial" panose="020B0604020202020204" pitchFamily="34" charset="0"/>
                <a:cs typeface="Arial" panose="020B0604020202020204" pitchFamily="34" charset="0"/>
              </a:rPr>
              <a:t>framework</a:t>
            </a:r>
            <a:endParaRPr lang="it-IT" sz="2900" b="1" dirty="0">
              <a:solidFill>
                <a:srgbClr val="002060"/>
              </a:solidFill>
              <a:latin typeface="Arial" panose="020B0604020202020204" pitchFamily="34" charset="0"/>
              <a:cs typeface="Arial" panose="020B0604020202020204" pitchFamily="34" charset="0"/>
            </a:endParaRPr>
          </a:p>
        </p:txBody>
      </p:sp>
      <p:sp>
        <p:nvSpPr>
          <p:cNvPr id="7" name="CasellaDiTesto 6"/>
          <p:cNvSpPr txBox="1"/>
          <p:nvPr/>
        </p:nvSpPr>
        <p:spPr>
          <a:xfrm>
            <a:off x="1355578" y="1366376"/>
            <a:ext cx="3312368" cy="769441"/>
          </a:xfrm>
          <a:prstGeom prst="rect">
            <a:avLst/>
          </a:prstGeom>
          <a:scene3d>
            <a:camera prst="orthographicFront"/>
            <a:lightRig rig="threePt" dir="t"/>
          </a:scene3d>
          <a:sp3d>
            <a:bevelB/>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4400" dirty="0" smtClean="0"/>
              <a:t>I soggetti</a:t>
            </a:r>
            <a:endParaRPr lang="it-IT" sz="4400" dirty="0"/>
          </a:p>
        </p:txBody>
      </p:sp>
      <p:sp>
        <p:nvSpPr>
          <p:cNvPr id="8" name="CasellaDiTesto 7"/>
          <p:cNvSpPr txBox="1"/>
          <p:nvPr/>
        </p:nvSpPr>
        <p:spPr>
          <a:xfrm>
            <a:off x="5981077" y="1217906"/>
            <a:ext cx="4700979" cy="507831"/>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20000"/>
          </a:bodyPr>
          <a:lstStyle/>
          <a:p>
            <a:pPr algn="ctr">
              <a:lnSpc>
                <a:spcPct val="150000"/>
              </a:lnSpc>
            </a:pPr>
            <a:r>
              <a:rPr lang="it-IT" dirty="0" err="1" smtClean="0"/>
              <a:t>European</a:t>
            </a:r>
            <a:r>
              <a:rPr lang="it-IT" dirty="0" smtClean="0"/>
              <a:t> </a:t>
            </a:r>
            <a:r>
              <a:rPr lang="it-IT" dirty="0" err="1" smtClean="0"/>
              <a:t>Systemic</a:t>
            </a:r>
            <a:r>
              <a:rPr lang="it-IT" dirty="0" smtClean="0"/>
              <a:t> </a:t>
            </a:r>
            <a:r>
              <a:rPr lang="it-IT" dirty="0" err="1" smtClean="0"/>
              <a:t>Risk</a:t>
            </a:r>
            <a:r>
              <a:rPr lang="it-IT" dirty="0" smtClean="0"/>
              <a:t> Board</a:t>
            </a:r>
            <a:endParaRPr lang="it-IT" dirty="0"/>
          </a:p>
        </p:txBody>
      </p:sp>
      <p:sp>
        <p:nvSpPr>
          <p:cNvPr id="9" name="CasellaDiTesto 8"/>
          <p:cNvSpPr txBox="1"/>
          <p:nvPr/>
        </p:nvSpPr>
        <p:spPr>
          <a:xfrm>
            <a:off x="566554" y="2977426"/>
            <a:ext cx="4170337"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3400" dirty="0" smtClean="0"/>
              <a:t>Banca Centrale Europea</a:t>
            </a:r>
            <a:endParaRPr lang="it-IT" sz="3400" dirty="0"/>
          </a:p>
        </p:txBody>
      </p:sp>
      <p:sp>
        <p:nvSpPr>
          <p:cNvPr id="10" name="CasellaDiTesto 9"/>
          <p:cNvSpPr txBox="1"/>
          <p:nvPr/>
        </p:nvSpPr>
        <p:spPr>
          <a:xfrm>
            <a:off x="5981077" y="1846189"/>
            <a:ext cx="4700979" cy="1338828"/>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err="1" smtClean="0"/>
              <a:t>European</a:t>
            </a:r>
            <a:r>
              <a:rPr lang="it-IT" dirty="0" smtClean="0"/>
              <a:t> </a:t>
            </a:r>
            <a:r>
              <a:rPr lang="it-IT" dirty="0" err="1" smtClean="0"/>
              <a:t>Supervisory</a:t>
            </a:r>
            <a:r>
              <a:rPr lang="it-IT" dirty="0" smtClean="0"/>
              <a:t> </a:t>
            </a:r>
            <a:r>
              <a:rPr lang="it-IT" dirty="0" err="1" smtClean="0"/>
              <a:t>Authorities</a:t>
            </a:r>
            <a:r>
              <a:rPr lang="it-IT" dirty="0" smtClean="0"/>
              <a:t> (ESA)</a:t>
            </a:r>
          </a:p>
          <a:p>
            <a:pPr marL="285750" indent="-285750" algn="l">
              <a:lnSpc>
                <a:spcPct val="100000"/>
              </a:lnSpc>
              <a:buFont typeface="Arial" panose="020B0604020202020204" pitchFamily="34" charset="0"/>
              <a:buChar char="•"/>
            </a:pPr>
            <a:r>
              <a:rPr lang="it-IT" dirty="0" smtClean="0"/>
              <a:t>EBA (funzione regolamentare)</a:t>
            </a:r>
          </a:p>
          <a:p>
            <a:pPr marL="285750" indent="-285750" algn="l">
              <a:lnSpc>
                <a:spcPct val="100000"/>
              </a:lnSpc>
              <a:buFont typeface="Arial" panose="020B0604020202020204" pitchFamily="34" charset="0"/>
              <a:buChar char="•"/>
            </a:pPr>
            <a:r>
              <a:rPr lang="it-IT" dirty="0" smtClean="0"/>
              <a:t>ESMA</a:t>
            </a:r>
          </a:p>
          <a:p>
            <a:pPr marL="285750" indent="-285750" algn="l">
              <a:lnSpc>
                <a:spcPct val="100000"/>
              </a:lnSpc>
              <a:buFont typeface="Arial" panose="020B0604020202020204" pitchFamily="34" charset="0"/>
              <a:buChar char="•"/>
            </a:pPr>
            <a:r>
              <a:rPr lang="it-IT" dirty="0" smtClean="0"/>
              <a:t>EIOPA</a:t>
            </a:r>
            <a:endParaRPr lang="it-IT" dirty="0"/>
          </a:p>
        </p:txBody>
      </p:sp>
      <p:sp>
        <p:nvSpPr>
          <p:cNvPr id="11" name="CasellaDiTesto 10"/>
          <p:cNvSpPr txBox="1"/>
          <p:nvPr/>
        </p:nvSpPr>
        <p:spPr>
          <a:xfrm>
            <a:off x="5981077" y="3295483"/>
            <a:ext cx="4718981" cy="507831"/>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t>Joint </a:t>
            </a:r>
            <a:r>
              <a:rPr lang="it-IT" dirty="0" err="1" smtClean="0"/>
              <a:t>Committee</a:t>
            </a:r>
            <a:endParaRPr lang="it-IT" dirty="0"/>
          </a:p>
        </p:txBody>
      </p:sp>
      <p:sp>
        <p:nvSpPr>
          <p:cNvPr id="12" name="CasellaDiTesto 11"/>
          <p:cNvSpPr txBox="1"/>
          <p:nvPr/>
        </p:nvSpPr>
        <p:spPr>
          <a:xfrm>
            <a:off x="5981077" y="4008055"/>
            <a:ext cx="4718981" cy="507831"/>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85000" lnSpcReduction="20000"/>
          </a:bodyPr>
          <a:lstStyle>
            <a:defPPr>
              <a:defRPr lang="it-IT"/>
            </a:defPPr>
            <a:lvl1pPr algn="ctr">
              <a:lnSpc>
                <a:spcPct val="150000"/>
              </a:lnSpc>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t>Autorità di </a:t>
            </a:r>
            <a:r>
              <a:rPr lang="it-IT" dirty="0"/>
              <a:t>V</a:t>
            </a:r>
            <a:r>
              <a:rPr lang="it-IT" dirty="0" smtClean="0"/>
              <a:t>igilanza Nazionale</a:t>
            </a:r>
            <a:endParaRPr lang="it-IT" dirty="0"/>
          </a:p>
        </p:txBody>
      </p:sp>
      <p:sp>
        <p:nvSpPr>
          <p:cNvPr id="13" name="Freccia in giù 12"/>
          <p:cNvSpPr/>
          <p:nvPr/>
        </p:nvSpPr>
        <p:spPr>
          <a:xfrm>
            <a:off x="2291682" y="4343910"/>
            <a:ext cx="720080" cy="558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335359" y="5096447"/>
            <a:ext cx="5645717" cy="1077218"/>
          </a:xfrm>
          <a:prstGeom prst="rect">
            <a:avLst/>
          </a:prstGeom>
          <a:noFill/>
        </p:spPr>
        <p:txBody>
          <a:bodyPr wrap="square" rtlCol="0">
            <a:spAutoFit/>
          </a:bodyPr>
          <a:lstStyle/>
          <a:p>
            <a:pPr algn="ctr"/>
            <a:r>
              <a:rPr lang="en-US" sz="1600" dirty="0"/>
              <a:t>The ECB directly supervises the 115 significant banks of the participating countries. These banks hold almost 82% of banking assets in the euro </a:t>
            </a:r>
            <a:r>
              <a:rPr lang="en-US" sz="1600" dirty="0" smtClean="0"/>
              <a:t>area. The </a:t>
            </a:r>
            <a:r>
              <a:rPr lang="en-US" sz="1600" dirty="0"/>
              <a:t>decision on whether a bank is deemed significant is based on a number of criteria.</a:t>
            </a:r>
          </a:p>
        </p:txBody>
      </p:sp>
      <p:sp>
        <p:nvSpPr>
          <p:cNvPr id="15" name="Freccia in giù 14"/>
          <p:cNvSpPr/>
          <p:nvPr/>
        </p:nvSpPr>
        <p:spPr>
          <a:xfrm>
            <a:off x="7594352" y="4688069"/>
            <a:ext cx="864096" cy="524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981077" y="5317218"/>
            <a:ext cx="4410489" cy="769441"/>
          </a:xfrm>
          <a:prstGeom prst="rect">
            <a:avLst/>
          </a:prstGeom>
          <a:noFill/>
        </p:spPr>
        <p:txBody>
          <a:bodyPr wrap="square" rtlCol="0">
            <a:spAutoFit/>
          </a:bodyPr>
          <a:lstStyle/>
          <a:p>
            <a:pPr algn="ctr"/>
            <a:r>
              <a:rPr lang="it-IT" sz="2200" dirty="0" smtClean="0"/>
              <a:t>Vigilanza diretta su </a:t>
            </a:r>
            <a:r>
              <a:rPr lang="it-IT" sz="2200" b="1" dirty="0" err="1" smtClean="0"/>
              <a:t>less</a:t>
            </a:r>
            <a:r>
              <a:rPr lang="it-IT" sz="2200" b="1" i="1" dirty="0" smtClean="0"/>
              <a:t> </a:t>
            </a:r>
            <a:r>
              <a:rPr lang="it-IT" sz="2200" b="1" i="1" dirty="0" err="1" smtClean="0"/>
              <a:t>significant</a:t>
            </a:r>
            <a:r>
              <a:rPr lang="it-IT" sz="2200" b="1" i="1" dirty="0" smtClean="0"/>
              <a:t> </a:t>
            </a:r>
            <a:r>
              <a:rPr lang="it-IT" sz="2200" b="1" i="1" dirty="0" err="1" smtClean="0"/>
              <a:t>banks</a:t>
            </a:r>
            <a:endParaRPr lang="it-IT" sz="2200" b="1" i="1" dirty="0"/>
          </a:p>
        </p:txBody>
      </p:sp>
    </p:spTree>
    <p:extLst>
      <p:ext uri="{BB962C8B-B14F-4D97-AF65-F5344CB8AC3E}">
        <p14:creationId xmlns:p14="http://schemas.microsoft.com/office/powerpoint/2010/main" val="343967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78B9B6C-E156-4333-BB7E-2EBCD95F5877}" type="slidenum">
              <a:rPr lang="en-US" smtClean="0"/>
              <a:pPr/>
              <a:t>13</a:t>
            </a:fld>
            <a:endParaRPr lang="en-US"/>
          </a:p>
        </p:txBody>
      </p:sp>
      <p:pic>
        <p:nvPicPr>
          <p:cNvPr id="5" name="Immagine 4"/>
          <p:cNvPicPr>
            <a:picLocks noChangeAspect="1"/>
          </p:cNvPicPr>
          <p:nvPr/>
        </p:nvPicPr>
        <p:blipFill>
          <a:blip r:embed="rId2"/>
          <a:stretch>
            <a:fillRect/>
          </a:stretch>
        </p:blipFill>
        <p:spPr>
          <a:xfrm>
            <a:off x="407368" y="260648"/>
            <a:ext cx="8208912" cy="597666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176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57DE07E-9B94-4D15-9D46-A34530BCCCD2}" type="slidenum">
              <a:rPr lang="en-US" sz="1200">
                <a:solidFill>
                  <a:schemeClr val="bg1"/>
                </a:solidFill>
                <a:latin typeface="Garamond" pitchFamily="18" charset="0"/>
              </a:rPr>
              <a:pPr eaLnBrk="1" hangingPunct="1"/>
              <a:t>14</a:t>
            </a:fld>
            <a:endParaRPr lang="en-US" sz="1200">
              <a:solidFill>
                <a:schemeClr val="bg1"/>
              </a:solidFill>
              <a:latin typeface="Garamond" pitchFamily="18" charset="0"/>
            </a:endParaRPr>
          </a:p>
        </p:txBody>
      </p:sp>
      <p:sp>
        <p:nvSpPr>
          <p:cNvPr id="205826" name="Rectangle 2"/>
          <p:cNvSpPr>
            <a:spLocks noGrp="1" noChangeArrowheads="1"/>
          </p:cNvSpPr>
          <p:nvPr>
            <p:ph type="title" idx="4294967295"/>
          </p:nvPr>
        </p:nvSpPr>
        <p:spPr>
          <a:xfrm>
            <a:off x="500521" y="274585"/>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en-US" sz="2900" b="1" dirty="0">
                <a:solidFill>
                  <a:srgbClr val="002060"/>
                </a:solidFill>
                <a:latin typeface="Arial" panose="020B0604020202020204" pitchFamily="34" charset="0"/>
                <a:cs typeface="Arial" panose="020B0604020202020204" pitchFamily="34" charset="0"/>
              </a:rPr>
              <a:t>La </a:t>
            </a:r>
            <a:r>
              <a:rPr lang="en-US" sz="2900" b="1" dirty="0" err="1">
                <a:solidFill>
                  <a:srgbClr val="002060"/>
                </a:solidFill>
                <a:latin typeface="Arial" panose="020B0604020202020204" pitchFamily="34" charset="0"/>
                <a:cs typeface="Arial" panose="020B0604020202020204" pitchFamily="34" charset="0"/>
              </a:rPr>
              <a:t>riforma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della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vigilanza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europea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nuovi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organismi</a:t>
            </a:r>
            <a:endParaRPr lang="en-US" sz="2900" b="1" dirty="0">
              <a:solidFill>
                <a:srgbClr val="002060"/>
              </a:solidFill>
              <a:latin typeface="Arial" panose="020B0604020202020204" pitchFamily="34" charset="0"/>
              <a:cs typeface="Arial" panose="020B0604020202020204" pitchFamily="34" charset="0"/>
            </a:endParaRPr>
          </a:p>
        </p:txBody>
      </p:sp>
      <p:sp>
        <p:nvSpPr>
          <p:cNvPr id="205827" name="Rectangle 3"/>
          <p:cNvSpPr>
            <a:spLocks noGrp="1" noChangeArrowheads="1"/>
          </p:cNvSpPr>
          <p:nvPr>
            <p:ph idx="4294967295"/>
          </p:nvPr>
        </p:nvSpPr>
        <p:spPr>
          <a:xfrm>
            <a:off x="623392" y="1000312"/>
            <a:ext cx="10972800" cy="4819650"/>
          </a:xfrm>
        </p:spPr>
        <p:txBody>
          <a:bodyPr>
            <a:normAutofit/>
          </a:bodyPr>
          <a:lstStyle/>
          <a:p>
            <a:pPr marL="179388" indent="-179388" algn="just" eaLnBrk="1" hangingPunct="1">
              <a:lnSpc>
                <a:spcPct val="150000"/>
              </a:lnSpc>
              <a:spcBef>
                <a:spcPts val="0"/>
              </a:spcBef>
              <a:spcAft>
                <a:spcPts val="0"/>
              </a:spcAft>
              <a:buFont typeface="Wingdings" panose="05000000000000000000" pitchFamily="2" charset="2"/>
              <a:buChar char="§"/>
            </a:pPr>
            <a:r>
              <a:rPr lang="it-IT" sz="2200" dirty="0" smtClean="0"/>
              <a:t>Rafforzamento della sorveglianza </a:t>
            </a:r>
            <a:r>
              <a:rPr lang="it-IT" sz="2200" dirty="0" err="1" smtClean="0"/>
              <a:t>macroprudenziale</a:t>
            </a:r>
            <a:r>
              <a:rPr lang="it-IT" sz="2200" dirty="0" smtClean="0"/>
              <a:t>, attraverso l’</a:t>
            </a:r>
            <a:r>
              <a:rPr lang="it-IT" altLang="ja-JP" sz="2200" dirty="0" smtClean="0"/>
              <a:t>istituzione del </a:t>
            </a:r>
            <a:r>
              <a:rPr lang="it-IT" altLang="ja-JP" sz="2200" b="1" dirty="0" smtClean="0"/>
              <a:t>Consiglio Europeo per il rischio sistemico </a:t>
            </a:r>
            <a:r>
              <a:rPr lang="it-IT" altLang="ja-JP" sz="2200" dirty="0" smtClean="0"/>
              <a:t>(</a:t>
            </a:r>
            <a:r>
              <a:rPr lang="it-IT" altLang="ja-JP" sz="2200" b="1" i="1" dirty="0" err="1" smtClean="0"/>
              <a:t>European</a:t>
            </a:r>
            <a:r>
              <a:rPr lang="it-IT" altLang="ja-JP" sz="2200" b="1" i="1" dirty="0" smtClean="0"/>
              <a:t> </a:t>
            </a:r>
            <a:r>
              <a:rPr lang="it-IT" altLang="ja-JP" sz="2200" b="1" i="1" dirty="0" err="1" smtClean="0"/>
              <a:t>Systemic</a:t>
            </a:r>
            <a:r>
              <a:rPr lang="it-IT" altLang="ja-JP" sz="2200" b="1" i="1" dirty="0" smtClean="0"/>
              <a:t> </a:t>
            </a:r>
            <a:r>
              <a:rPr lang="it-IT" altLang="ja-JP" sz="2200" b="1" i="1" dirty="0" err="1" smtClean="0"/>
              <a:t>Risk</a:t>
            </a:r>
            <a:r>
              <a:rPr lang="it-IT" altLang="ja-JP" sz="2200" b="1" i="1" dirty="0" smtClean="0"/>
              <a:t> Board – ESRB</a:t>
            </a:r>
            <a:r>
              <a:rPr lang="it-IT" altLang="ja-JP" sz="2200" dirty="0" smtClean="0"/>
              <a:t>) per il controllo e la valutazione dei rischi per la stabilità del sistema finanziario</a:t>
            </a:r>
          </a:p>
          <a:p>
            <a:pPr marL="179388" indent="-179388" algn="just" eaLnBrk="1" hangingPunct="1">
              <a:lnSpc>
                <a:spcPct val="150000"/>
              </a:lnSpc>
              <a:spcBef>
                <a:spcPts val="0"/>
              </a:spcBef>
              <a:spcAft>
                <a:spcPts val="0"/>
              </a:spcAft>
              <a:buFont typeface="Wingdings" panose="05000000000000000000" pitchFamily="2" charset="2"/>
              <a:buChar char="§"/>
            </a:pPr>
            <a:r>
              <a:rPr lang="it-IT" sz="2200" dirty="0" smtClean="0"/>
              <a:t>Miglioramento del coordinamento nell’</a:t>
            </a:r>
            <a:r>
              <a:rPr lang="it-IT" altLang="ja-JP" sz="2200" dirty="0" smtClean="0"/>
              <a:t>attività di controllo prudenziale sui gruppi cross-</a:t>
            </a:r>
            <a:r>
              <a:rPr lang="it-IT" altLang="ja-JP" sz="2200" dirty="0" err="1" smtClean="0"/>
              <a:t>border</a:t>
            </a:r>
            <a:r>
              <a:rPr lang="it-IT" altLang="ja-JP" sz="2200" dirty="0" smtClean="0"/>
              <a:t>, tramite la creazione di un sistema integrato a livello europeo per la vigilanza </a:t>
            </a:r>
            <a:r>
              <a:rPr lang="it-IT" altLang="ja-JP" sz="2200" dirty="0" err="1" smtClean="0"/>
              <a:t>microprudenziale</a:t>
            </a:r>
            <a:r>
              <a:rPr lang="it-IT" altLang="ja-JP" sz="2200" dirty="0" smtClean="0"/>
              <a:t> sulle istituzioni finanziarie: un sistema europeo delle autorità di vigilanza (</a:t>
            </a:r>
            <a:r>
              <a:rPr lang="it-IT" altLang="ja-JP" sz="2200" b="1" i="1" dirty="0" err="1" smtClean="0"/>
              <a:t>European</a:t>
            </a:r>
            <a:r>
              <a:rPr lang="it-IT" altLang="ja-JP" sz="2200" b="1" i="1" dirty="0" smtClean="0"/>
              <a:t> System of Financial </a:t>
            </a:r>
            <a:r>
              <a:rPr lang="it-IT" altLang="ja-JP" sz="2200" b="1" i="1" dirty="0" err="1" smtClean="0"/>
              <a:t>Supervision</a:t>
            </a:r>
            <a:r>
              <a:rPr lang="it-IT" altLang="ja-JP" sz="2200" b="1" i="1" dirty="0" smtClean="0"/>
              <a:t> – ESFS</a:t>
            </a:r>
            <a:r>
              <a:rPr lang="it-IT" altLang="ja-JP" sz="2200" dirty="0" smtClean="0"/>
              <a:t>) e tre nuove Autorità di vigilanza europee nei settori bancario (</a:t>
            </a:r>
            <a:r>
              <a:rPr lang="it-IT" altLang="ja-JP" sz="2200" b="1" i="1" dirty="0" smtClean="0"/>
              <a:t>EBA</a:t>
            </a:r>
            <a:r>
              <a:rPr lang="it-IT" altLang="ja-JP" sz="2200" dirty="0" smtClean="0"/>
              <a:t>), mobiliare (</a:t>
            </a:r>
            <a:r>
              <a:rPr lang="it-IT" altLang="ja-JP" sz="2200" b="1" i="1" dirty="0" smtClean="0"/>
              <a:t>ESMA</a:t>
            </a:r>
            <a:r>
              <a:rPr lang="it-IT" altLang="ja-JP" sz="2200" dirty="0" smtClean="0"/>
              <a:t>) e assicurativo (</a:t>
            </a:r>
            <a:r>
              <a:rPr lang="it-IT" altLang="ja-JP" sz="2200" b="1" i="1" dirty="0" smtClean="0"/>
              <a:t>EIOPA</a:t>
            </a:r>
            <a:r>
              <a:rPr lang="it-IT" altLang="ja-JP" sz="2200" dirty="0" smtClean="0"/>
              <a:t>) </a:t>
            </a:r>
            <a:endParaRPr lang="it-IT" sz="2200" dirty="0"/>
          </a:p>
        </p:txBody>
      </p:sp>
    </p:spTree>
    <p:extLst>
      <p:ext uri="{BB962C8B-B14F-4D97-AF65-F5344CB8AC3E}">
        <p14:creationId xmlns:p14="http://schemas.microsoft.com/office/powerpoint/2010/main" val="84800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A6820FC-1FC4-4B5F-A337-19CA7846BF57}" type="slidenum">
              <a:rPr lang="en-US" sz="1200">
                <a:solidFill>
                  <a:schemeClr val="bg1"/>
                </a:solidFill>
                <a:latin typeface="Garamond" pitchFamily="18" charset="0"/>
              </a:rPr>
              <a:pPr eaLnBrk="1" hangingPunct="1"/>
              <a:t>15</a:t>
            </a:fld>
            <a:endParaRPr lang="en-US" sz="1200">
              <a:solidFill>
                <a:schemeClr val="bg1"/>
              </a:solidFill>
              <a:latin typeface="Garamond" pitchFamily="18" charset="0"/>
            </a:endParaRPr>
          </a:p>
        </p:txBody>
      </p:sp>
      <p:sp>
        <p:nvSpPr>
          <p:cNvPr id="206850" name="Rectangle 2"/>
          <p:cNvSpPr>
            <a:spLocks noGrp="1" noChangeArrowheads="1"/>
          </p:cNvSpPr>
          <p:nvPr>
            <p:ph type="title" idx="4294967295"/>
          </p:nvPr>
        </p:nvSpPr>
        <p:spPr>
          <a:xfrm>
            <a:off x="463551" y="101477"/>
            <a:ext cx="10058400" cy="66322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en-US" sz="2900" b="1" dirty="0">
                <a:solidFill>
                  <a:srgbClr val="002060"/>
                </a:solidFill>
                <a:latin typeface="Arial" panose="020B0604020202020204" pitchFamily="34" charset="0"/>
                <a:cs typeface="Arial" panose="020B0604020202020204" pitchFamily="34" charset="0"/>
              </a:rPr>
              <a:t>La </a:t>
            </a:r>
            <a:r>
              <a:rPr lang="en-US" sz="2900" b="1" dirty="0" err="1">
                <a:solidFill>
                  <a:srgbClr val="002060"/>
                </a:solidFill>
                <a:latin typeface="Arial" panose="020B0604020202020204" pitchFamily="34" charset="0"/>
                <a:cs typeface="Arial" panose="020B0604020202020204" pitchFamily="34" charset="0"/>
              </a:rPr>
              <a:t>riforma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della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vigilanza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europea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nuovi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organismi</a:t>
            </a:r>
            <a:endParaRPr lang="en-US" sz="2900" b="1" dirty="0">
              <a:solidFill>
                <a:srgbClr val="002060"/>
              </a:solidFill>
              <a:latin typeface="Arial" panose="020B0604020202020204" pitchFamily="34" charset="0"/>
              <a:cs typeface="Arial" panose="020B0604020202020204" pitchFamily="34" charset="0"/>
            </a:endParaRPr>
          </a:p>
        </p:txBody>
      </p:sp>
      <p:sp>
        <p:nvSpPr>
          <p:cNvPr id="206851" name="Rectangle 3"/>
          <p:cNvSpPr>
            <a:spLocks noGrp="1" noChangeArrowheads="1"/>
          </p:cNvSpPr>
          <p:nvPr>
            <p:ph idx="4294967295"/>
          </p:nvPr>
        </p:nvSpPr>
        <p:spPr>
          <a:xfrm>
            <a:off x="623392" y="774108"/>
            <a:ext cx="11050154" cy="4959148"/>
          </a:xfrm>
        </p:spPr>
        <p:txBody>
          <a:bodyPr>
            <a:noAutofit/>
          </a:bodyPr>
          <a:lstStyle/>
          <a:p>
            <a:pPr algn="just" eaLnBrk="1" hangingPunct="1">
              <a:lnSpc>
                <a:spcPct val="150000"/>
              </a:lnSpc>
              <a:spcBef>
                <a:spcPts val="0"/>
              </a:spcBef>
              <a:spcAft>
                <a:spcPts val="0"/>
              </a:spcAft>
              <a:buFont typeface="Wingdings" pitchFamily="2" charset="2"/>
              <a:buNone/>
            </a:pPr>
            <a:r>
              <a:rPr lang="it-IT" b="1" u="sng" dirty="0" smtClean="0"/>
              <a:t>ESRB = </a:t>
            </a:r>
            <a:r>
              <a:rPr lang="it-IT" b="1" u="sng" dirty="0" err="1" smtClean="0"/>
              <a:t>European</a:t>
            </a:r>
            <a:r>
              <a:rPr lang="it-IT" b="1" u="sng" dirty="0" smtClean="0"/>
              <a:t> </a:t>
            </a:r>
            <a:r>
              <a:rPr lang="it-IT" b="1" u="sng" dirty="0" err="1" smtClean="0"/>
              <a:t>Systemic</a:t>
            </a:r>
            <a:r>
              <a:rPr lang="it-IT" b="1" u="sng" dirty="0" smtClean="0"/>
              <a:t> </a:t>
            </a:r>
            <a:r>
              <a:rPr lang="it-IT" b="1" u="sng" dirty="0" err="1" smtClean="0"/>
              <a:t>Risk</a:t>
            </a:r>
            <a:r>
              <a:rPr lang="it-IT" b="1" u="sng" dirty="0" smtClean="0"/>
              <a:t> Board</a:t>
            </a:r>
          </a:p>
          <a:p>
            <a:pPr algn="just" eaLnBrk="1" hangingPunct="1">
              <a:lnSpc>
                <a:spcPct val="150000"/>
              </a:lnSpc>
              <a:spcBef>
                <a:spcPts val="0"/>
              </a:spcBef>
              <a:spcAft>
                <a:spcPts val="0"/>
              </a:spcAft>
              <a:buFont typeface="Wingdings" panose="05000000000000000000" pitchFamily="2" charset="2"/>
              <a:buChar char="§"/>
            </a:pPr>
            <a:r>
              <a:rPr lang="it-IT" dirty="0" smtClean="0"/>
              <a:t> Incaricato di sviluppare analisi sul sistema finanziario europeo, segnalare le aree di rischio e formulare ove appropriato raccomandazioni di natura non vincolante</a:t>
            </a:r>
          </a:p>
          <a:p>
            <a:pPr algn="just" eaLnBrk="1" hangingPunct="1">
              <a:lnSpc>
                <a:spcPct val="150000"/>
              </a:lnSpc>
              <a:spcBef>
                <a:spcPts val="0"/>
              </a:spcBef>
              <a:spcAft>
                <a:spcPts val="0"/>
              </a:spcAft>
              <a:buFont typeface="Wingdings" panose="05000000000000000000" pitchFamily="2" charset="2"/>
              <a:buChar char="§"/>
            </a:pPr>
            <a:r>
              <a:rPr lang="it-IT" dirty="0" smtClean="0"/>
              <a:t> Composto dai Governatori delle 27 banche centrali dell</a:t>
            </a:r>
            <a:r>
              <a:rPr lang="it-IT" altLang="ja-JP" dirty="0" smtClean="0"/>
              <a:t>’Unione europea, dai Presidenti delle tre nuove Autorità di vigilanza europee e da un rappresentante della Commissione europea</a:t>
            </a:r>
          </a:p>
          <a:p>
            <a:pPr algn="just" eaLnBrk="1" hangingPunct="1">
              <a:lnSpc>
                <a:spcPct val="150000"/>
              </a:lnSpc>
              <a:spcBef>
                <a:spcPts val="0"/>
              </a:spcBef>
              <a:spcAft>
                <a:spcPts val="0"/>
              </a:spcAft>
              <a:buFont typeface="Wingdings" panose="05000000000000000000" pitchFamily="2" charset="2"/>
              <a:buChar char="§"/>
            </a:pPr>
            <a:r>
              <a:rPr lang="it-IT" dirty="0" smtClean="0"/>
              <a:t> Tra i suoi compiti:</a:t>
            </a:r>
          </a:p>
          <a:p>
            <a:pPr lvl="1" algn="just" eaLnBrk="1" hangingPunct="1">
              <a:lnSpc>
                <a:spcPct val="150000"/>
              </a:lnSpc>
              <a:spcBef>
                <a:spcPts val="0"/>
              </a:spcBef>
              <a:spcAft>
                <a:spcPts val="0"/>
              </a:spcAft>
              <a:buFont typeface="Wingdings" panose="05000000000000000000" pitchFamily="2" charset="2"/>
              <a:buChar char="§"/>
            </a:pPr>
            <a:r>
              <a:rPr lang="it-IT" sz="2000" dirty="0" smtClean="0"/>
              <a:t>raccogliere e </a:t>
            </a:r>
            <a:r>
              <a:rPr lang="it-IT" sz="2000" dirty="0" err="1" smtClean="0"/>
              <a:t>analizare</a:t>
            </a:r>
            <a:r>
              <a:rPr lang="it-IT" sz="2000" dirty="0" smtClean="0"/>
              <a:t> tutte le informazioni rilevanti per monitorare e valutare i potenziali rischi per la stabilità finanziaria;</a:t>
            </a:r>
          </a:p>
          <a:p>
            <a:pPr lvl="1" algn="just" eaLnBrk="1" hangingPunct="1">
              <a:lnSpc>
                <a:spcPct val="150000"/>
              </a:lnSpc>
              <a:spcBef>
                <a:spcPts val="0"/>
              </a:spcBef>
              <a:spcAft>
                <a:spcPts val="0"/>
              </a:spcAft>
              <a:buFont typeface="Wingdings" panose="05000000000000000000" pitchFamily="2" charset="2"/>
              <a:buChar char="§"/>
            </a:pPr>
            <a:r>
              <a:rPr lang="it-IT" sz="2000" dirty="0" smtClean="0"/>
              <a:t>emanare allarmi (</a:t>
            </a:r>
            <a:r>
              <a:rPr lang="it-IT" sz="2000" dirty="0" err="1" smtClean="0"/>
              <a:t>risk</a:t>
            </a:r>
            <a:r>
              <a:rPr lang="it-IT" sz="2000" dirty="0" smtClean="0"/>
              <a:t> </a:t>
            </a:r>
            <a:r>
              <a:rPr lang="it-IT" sz="2000" dirty="0" err="1" smtClean="0"/>
              <a:t>warnings</a:t>
            </a:r>
            <a:r>
              <a:rPr lang="it-IT" sz="2000" dirty="0" smtClean="0"/>
              <a:t>) qualora tali rischi possano originare conseguenze significative</a:t>
            </a:r>
          </a:p>
          <a:p>
            <a:pPr lvl="1" algn="just" eaLnBrk="1" hangingPunct="1">
              <a:lnSpc>
                <a:spcPct val="150000"/>
              </a:lnSpc>
              <a:spcBef>
                <a:spcPts val="0"/>
              </a:spcBef>
              <a:spcAft>
                <a:spcPts val="0"/>
              </a:spcAft>
              <a:buFont typeface="Wingdings" panose="05000000000000000000" pitchFamily="2" charset="2"/>
              <a:buChar char="§"/>
            </a:pPr>
            <a:r>
              <a:rPr lang="it-IT" sz="2000" dirty="0" smtClean="0"/>
              <a:t>collaborare con il Fondo Monetario Internazionale, il Financial </a:t>
            </a:r>
            <a:r>
              <a:rPr lang="it-IT" sz="2000" dirty="0" err="1" smtClean="0"/>
              <a:t>Stability</a:t>
            </a:r>
            <a:r>
              <a:rPr lang="it-IT" sz="2000" dirty="0" smtClean="0"/>
              <a:t> Board e i paesi terzi</a:t>
            </a:r>
            <a:endParaRPr lang="it-IT" sz="2000" dirty="0"/>
          </a:p>
        </p:txBody>
      </p:sp>
    </p:spTree>
    <p:extLst>
      <p:ext uri="{BB962C8B-B14F-4D97-AF65-F5344CB8AC3E}">
        <p14:creationId xmlns:p14="http://schemas.microsoft.com/office/powerpoint/2010/main" val="3339101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0C4A7D-8136-40D7-B1C3-48759389DEF4}" type="slidenum">
              <a:rPr lang="en-US" sz="1200">
                <a:latin typeface="Garamond" pitchFamily="18" charset="0"/>
              </a:rPr>
              <a:pPr eaLnBrk="1" hangingPunct="1"/>
              <a:t>16</a:t>
            </a:fld>
            <a:endParaRPr lang="en-US" sz="1200">
              <a:latin typeface="Garamond" pitchFamily="18" charset="0"/>
            </a:endParaRPr>
          </a:p>
        </p:txBody>
      </p:sp>
      <p:sp>
        <p:nvSpPr>
          <p:cNvPr id="207874" name="Rectangle 2"/>
          <p:cNvSpPr>
            <a:spLocks noGrp="1" noChangeArrowheads="1"/>
          </p:cNvSpPr>
          <p:nvPr>
            <p:ph type="title" idx="4294967295"/>
          </p:nvPr>
        </p:nvSpPr>
        <p:spPr>
          <a:xfrm>
            <a:off x="767408" y="260648"/>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en-US" sz="2900" b="1" dirty="0">
                <a:solidFill>
                  <a:srgbClr val="002060"/>
                </a:solidFill>
                <a:latin typeface="Arial" panose="020B0604020202020204" pitchFamily="34" charset="0"/>
                <a:cs typeface="Arial" panose="020B0604020202020204" pitchFamily="34" charset="0"/>
              </a:rPr>
              <a:t>La </a:t>
            </a:r>
            <a:r>
              <a:rPr lang="en-US" sz="2900" b="1" dirty="0" err="1">
                <a:solidFill>
                  <a:srgbClr val="002060"/>
                </a:solidFill>
                <a:latin typeface="Arial" panose="020B0604020202020204" pitchFamily="34" charset="0"/>
                <a:cs typeface="Arial" panose="020B0604020202020204" pitchFamily="34" charset="0"/>
              </a:rPr>
              <a:t>riforma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della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vigilanza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europea</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nuovi</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organismi</a:t>
            </a:r>
            <a:endParaRPr lang="en-US" sz="2900" b="1" dirty="0">
              <a:solidFill>
                <a:srgbClr val="002060"/>
              </a:solidFill>
              <a:latin typeface="Arial" panose="020B0604020202020204" pitchFamily="34" charset="0"/>
              <a:cs typeface="Arial" panose="020B0604020202020204" pitchFamily="34" charset="0"/>
            </a:endParaRPr>
          </a:p>
        </p:txBody>
      </p:sp>
      <p:sp>
        <p:nvSpPr>
          <p:cNvPr id="207875" name="Rectangle 3"/>
          <p:cNvSpPr>
            <a:spLocks noGrp="1" noChangeArrowheads="1"/>
          </p:cNvSpPr>
          <p:nvPr>
            <p:ph idx="4294967295"/>
          </p:nvPr>
        </p:nvSpPr>
        <p:spPr>
          <a:xfrm>
            <a:off x="483352" y="985341"/>
            <a:ext cx="10729192" cy="4963939"/>
          </a:xfrm>
        </p:spPr>
        <p:txBody>
          <a:bodyPr>
            <a:normAutofit/>
          </a:bodyPr>
          <a:lstStyle/>
          <a:p>
            <a:pPr algn="just">
              <a:lnSpc>
                <a:spcPct val="150000"/>
              </a:lnSpc>
              <a:spcBef>
                <a:spcPts val="0"/>
              </a:spcBef>
              <a:spcAft>
                <a:spcPts val="0"/>
              </a:spcAft>
            </a:pPr>
            <a:r>
              <a:rPr lang="it-IT" sz="2000" b="1" u="sng" dirty="0" smtClean="0"/>
              <a:t>ESA = </a:t>
            </a:r>
            <a:r>
              <a:rPr lang="it-IT" sz="2000" b="1" u="sng" dirty="0" err="1" smtClean="0"/>
              <a:t>European</a:t>
            </a:r>
            <a:r>
              <a:rPr lang="it-IT" sz="2000" b="1" u="sng" dirty="0" smtClean="0"/>
              <a:t> </a:t>
            </a:r>
            <a:r>
              <a:rPr lang="it-IT" sz="2000" b="1" u="sng" dirty="0" err="1" smtClean="0"/>
              <a:t>Supervisory</a:t>
            </a:r>
            <a:r>
              <a:rPr lang="it-IT" sz="2000" b="1" u="sng" dirty="0" smtClean="0"/>
              <a:t> </a:t>
            </a:r>
            <a:r>
              <a:rPr lang="it-IT" sz="2000" b="1" u="sng" dirty="0" err="1" smtClean="0"/>
              <a:t>Authorities</a:t>
            </a:r>
            <a:endParaRPr lang="it-IT" sz="2000" b="1" u="sng" dirty="0" smtClean="0"/>
          </a:p>
          <a:p>
            <a:pPr algn="just">
              <a:lnSpc>
                <a:spcPct val="150000"/>
              </a:lnSpc>
              <a:spcBef>
                <a:spcPts val="0"/>
              </a:spcBef>
              <a:spcAft>
                <a:spcPts val="0"/>
              </a:spcAft>
            </a:pPr>
            <a:r>
              <a:rPr lang="it-IT" sz="2000" dirty="0" smtClean="0"/>
              <a:t>Le ESA hanno i seguenti compiti: </a:t>
            </a:r>
          </a:p>
          <a:p>
            <a:pPr algn="just" eaLnBrk="1" hangingPunct="1">
              <a:lnSpc>
                <a:spcPct val="150000"/>
              </a:lnSpc>
              <a:spcBef>
                <a:spcPts val="0"/>
              </a:spcBef>
              <a:spcAft>
                <a:spcPts val="0"/>
              </a:spcAft>
              <a:buSzTx/>
              <a:buFont typeface="Wingdings" panose="05000000000000000000" pitchFamily="2" charset="2"/>
              <a:buChar char="§"/>
            </a:pPr>
            <a:r>
              <a:rPr lang="it-IT" sz="2000" dirty="0" smtClean="0"/>
              <a:t> contribuire allo stabilimento di regole comuni e di prassi di vigilanza coerenti a livello europeo (</a:t>
            </a:r>
            <a:r>
              <a:rPr lang="it-IT" sz="2000" i="1" dirty="0" smtClean="0"/>
              <a:t>single </a:t>
            </a:r>
            <a:r>
              <a:rPr lang="it-IT" sz="2000" i="1" dirty="0" err="1" smtClean="0"/>
              <a:t>rulebook</a:t>
            </a:r>
            <a:r>
              <a:rPr lang="it-IT" sz="2000" dirty="0" smtClean="0"/>
              <a:t>) </a:t>
            </a:r>
          </a:p>
          <a:p>
            <a:pPr algn="just" eaLnBrk="1" hangingPunct="1">
              <a:lnSpc>
                <a:spcPct val="150000"/>
              </a:lnSpc>
              <a:spcBef>
                <a:spcPts val="0"/>
              </a:spcBef>
              <a:spcAft>
                <a:spcPts val="0"/>
              </a:spcAft>
              <a:buSzTx/>
              <a:buFont typeface="Wingdings" panose="05000000000000000000" pitchFamily="2" charset="2"/>
              <a:buChar char="§"/>
            </a:pPr>
            <a:r>
              <a:rPr lang="it-IT" sz="2000" dirty="0" smtClean="0"/>
              <a:t> assicurare un</a:t>
            </a:r>
            <a:r>
              <a:rPr lang="it-IT" altLang="ja-JP" sz="2000" dirty="0" smtClean="0"/>
              <a:t>’applicazione uniforme della normativa europea</a:t>
            </a:r>
          </a:p>
          <a:p>
            <a:pPr algn="just" eaLnBrk="1" hangingPunct="1">
              <a:lnSpc>
                <a:spcPct val="150000"/>
              </a:lnSpc>
              <a:spcBef>
                <a:spcPts val="0"/>
              </a:spcBef>
              <a:spcAft>
                <a:spcPts val="0"/>
              </a:spcAft>
              <a:buSzTx/>
              <a:buFont typeface="Wingdings" panose="05000000000000000000" pitchFamily="2" charset="2"/>
              <a:buChar char="§"/>
            </a:pPr>
            <a:r>
              <a:rPr lang="it-IT" sz="2000" dirty="0" smtClean="0"/>
              <a:t> promuovere modalità coerenti di funzionamento dei collegi di supervisori e assicurare una risposta coordinata delle autorità nelle situazioni di emergenza</a:t>
            </a:r>
          </a:p>
          <a:p>
            <a:pPr algn="just" eaLnBrk="1" hangingPunct="1">
              <a:lnSpc>
                <a:spcPct val="150000"/>
              </a:lnSpc>
              <a:spcBef>
                <a:spcPts val="0"/>
              </a:spcBef>
              <a:spcAft>
                <a:spcPts val="0"/>
              </a:spcAft>
              <a:buSzTx/>
              <a:buFont typeface="Wingdings" panose="05000000000000000000" pitchFamily="2" charset="2"/>
              <a:buChar char="§"/>
            </a:pPr>
            <a:r>
              <a:rPr lang="it-IT" sz="2000" dirty="0" smtClean="0"/>
              <a:t> costituire e gestire basi dati comuni attraverso la raccolta delle informazioni </a:t>
            </a:r>
            <a:r>
              <a:rPr lang="it-IT" sz="2000" dirty="0" err="1" smtClean="0"/>
              <a:t>microprudenziali</a:t>
            </a:r>
            <a:r>
              <a:rPr lang="it-IT" sz="2000" dirty="0" smtClean="0"/>
              <a:t> necessarie per le valutazione dei rischi del sistema finanziario, anche in collaborazione con l</a:t>
            </a:r>
            <a:r>
              <a:rPr lang="it-IT" altLang="ja-JP" sz="2000" dirty="0" smtClean="0"/>
              <a:t>’ESRB.</a:t>
            </a:r>
            <a:endParaRPr lang="it-IT" sz="2000" dirty="0"/>
          </a:p>
        </p:txBody>
      </p:sp>
    </p:spTree>
    <p:extLst>
      <p:ext uri="{BB962C8B-B14F-4D97-AF65-F5344CB8AC3E}">
        <p14:creationId xmlns:p14="http://schemas.microsoft.com/office/powerpoint/2010/main" val="102610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A2D3EB3A-317E-458A-B9A1-C49644B6E32E}" type="slidenum">
              <a:rPr lang="en-US" smtClean="0"/>
              <a:pPr/>
              <a:t>17</a:t>
            </a:fld>
            <a:endParaRPr lang="en-US"/>
          </a:p>
        </p:txBody>
      </p:sp>
      <p:sp>
        <p:nvSpPr>
          <p:cNvPr id="2" name="Titolo 1"/>
          <p:cNvSpPr>
            <a:spLocks noGrp="1"/>
          </p:cNvSpPr>
          <p:nvPr>
            <p:ph type="title" idx="4294967295"/>
          </p:nvPr>
        </p:nvSpPr>
        <p:spPr>
          <a:xfrm>
            <a:off x="695400" y="101477"/>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Il MVU/SSM</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695400" y="830975"/>
            <a:ext cx="10801200" cy="5118305"/>
          </a:xfrm>
        </p:spPr>
        <p:txBody>
          <a:bodyPr>
            <a:noAutofit/>
          </a:bodyPr>
          <a:lstStyle/>
          <a:p>
            <a:pPr algn="just">
              <a:lnSpc>
                <a:spcPct val="150000"/>
              </a:lnSpc>
              <a:spcBef>
                <a:spcPts val="0"/>
              </a:spcBef>
              <a:spcAft>
                <a:spcPts val="0"/>
              </a:spcAft>
              <a:buFont typeface="Wingdings" panose="05000000000000000000" pitchFamily="2" charset="2"/>
              <a:buChar char="§"/>
            </a:pPr>
            <a:r>
              <a:rPr lang="it-IT" dirty="0"/>
              <a:t>L’MVU, divenuto ufficialmente operativo nel novembre 2014, rappresenta un passo verso una maggiore armonizzazione europea. Promuove l’applicazione di un corpus unico di norme alla vigilanza prudenziale degli enti creditizi, per conferire maggiore solidità al sistema bancario nell’area dell’euro. Istituito in risposta alle criticità evidenziate dalla crisi finanziaria, l’MVU si basa su principi e norme concordati. </a:t>
            </a:r>
            <a:endParaRPr lang="it-IT" dirty="0" smtClean="0"/>
          </a:p>
          <a:p>
            <a:pPr algn="just">
              <a:lnSpc>
                <a:spcPct val="150000"/>
              </a:lnSpc>
              <a:spcBef>
                <a:spcPts val="0"/>
              </a:spcBef>
              <a:spcAft>
                <a:spcPts val="0"/>
              </a:spcAft>
              <a:buFont typeface="Wingdings" panose="05000000000000000000" pitchFamily="2" charset="2"/>
              <a:buChar char="§"/>
            </a:pPr>
            <a:r>
              <a:rPr lang="it-IT" dirty="0" smtClean="0"/>
              <a:t>L’attività </a:t>
            </a:r>
            <a:r>
              <a:rPr lang="it-IT" dirty="0"/>
              <a:t>di vigilanza è svolta dalla BCE insieme alle autorità di vigilanza nazionali degli Stati membri </a:t>
            </a:r>
            <a:r>
              <a:rPr lang="it-IT" dirty="0" smtClean="0"/>
              <a:t>partecipanti. </a:t>
            </a:r>
            <a:r>
              <a:rPr lang="it-IT" dirty="0"/>
              <a:t>L’MVU non intende “reinventare la ruota”, bensì sviluppare le migliori prassi di vigilanza già esistenti, in cooperazione con l’Autorità bancaria europea (ABE), il Parlamento europeo, l’Eurogruppo, la Commissione europea e il Comitato europeo per il rischio sistemico (CERS) nell’ambito dei rispettivi mandati, nonché con tutte le parti interessate e altri organismi internazionali e organi di normazione </a:t>
            </a:r>
          </a:p>
        </p:txBody>
      </p:sp>
    </p:spTree>
    <p:extLst>
      <p:ext uri="{BB962C8B-B14F-4D97-AF65-F5344CB8AC3E}">
        <p14:creationId xmlns:p14="http://schemas.microsoft.com/office/powerpoint/2010/main" val="74352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A2D3EB3A-317E-458A-B9A1-C49644B6E32E}" type="slidenum">
              <a:rPr lang="en-US" smtClean="0"/>
              <a:pPr/>
              <a:t>18</a:t>
            </a:fld>
            <a:endParaRPr lang="en-US"/>
          </a:p>
        </p:txBody>
      </p:sp>
      <p:sp>
        <p:nvSpPr>
          <p:cNvPr id="2" name="Titolo 1"/>
          <p:cNvSpPr>
            <a:spLocks noGrp="1"/>
          </p:cNvSpPr>
          <p:nvPr>
            <p:ph type="title" idx="4294967295"/>
          </p:nvPr>
        </p:nvSpPr>
        <p:spPr>
          <a:xfrm>
            <a:off x="695400" y="328042"/>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Il MVU/SSM</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521396" y="1052736"/>
            <a:ext cx="11047211" cy="4752528"/>
          </a:xfrm>
        </p:spPr>
        <p:txBody>
          <a:bodyPr>
            <a:noAutofit/>
          </a:bodyPr>
          <a:lstStyle/>
          <a:p>
            <a:pPr algn="just">
              <a:lnSpc>
                <a:spcPct val="150000"/>
              </a:lnSpc>
              <a:spcBef>
                <a:spcPts val="0"/>
              </a:spcBef>
              <a:spcAft>
                <a:spcPts val="0"/>
              </a:spcAft>
              <a:buFont typeface="Wingdings" panose="05000000000000000000" pitchFamily="2" charset="2"/>
              <a:buChar char="§"/>
            </a:pPr>
            <a:r>
              <a:rPr lang="it-IT" sz="2200" dirty="0"/>
              <a:t>L’MVU è composto dalla BCE e dalle ANC degli Stati membri partecipanti e unisce pertanto le forze, l’esperienza e le competenze di tutti questi soggetti. </a:t>
            </a:r>
            <a:endParaRPr lang="it-IT" sz="2200" dirty="0" smtClean="0"/>
          </a:p>
          <a:p>
            <a:pPr algn="just">
              <a:lnSpc>
                <a:spcPct val="150000"/>
              </a:lnSpc>
              <a:spcBef>
                <a:spcPts val="0"/>
              </a:spcBef>
              <a:spcAft>
                <a:spcPts val="0"/>
              </a:spcAft>
              <a:buFont typeface="Wingdings" panose="05000000000000000000" pitchFamily="2" charset="2"/>
              <a:buChar char="§"/>
            </a:pPr>
            <a:r>
              <a:rPr lang="it-IT" sz="2200" dirty="0" smtClean="0"/>
              <a:t>La </a:t>
            </a:r>
            <a:r>
              <a:rPr lang="it-IT" sz="2200" dirty="0"/>
              <a:t>BCE è responsabile del funzionamento efficace e coerente dell’MVU ed esercita una sorveglianza sul funzionamento del sistema, sulla base della ripartizione delle competenze tra la BCE e le ANC, come stabilito nel regolamento </a:t>
            </a:r>
            <a:r>
              <a:rPr lang="it-IT" sz="2200" dirty="0" smtClean="0"/>
              <a:t>sull’MVU. </a:t>
            </a:r>
          </a:p>
          <a:p>
            <a:pPr algn="just">
              <a:lnSpc>
                <a:spcPct val="150000"/>
              </a:lnSpc>
              <a:spcBef>
                <a:spcPts val="0"/>
              </a:spcBef>
              <a:spcAft>
                <a:spcPts val="0"/>
              </a:spcAft>
              <a:buFont typeface="Wingdings" panose="05000000000000000000" pitchFamily="2" charset="2"/>
              <a:buChar char="§"/>
            </a:pPr>
            <a:r>
              <a:rPr lang="it-IT" sz="2200" dirty="0" smtClean="0"/>
              <a:t>Per </a:t>
            </a:r>
            <a:r>
              <a:rPr lang="it-IT" sz="2200" dirty="0"/>
              <a:t>garantire una vigilanza efficiente, gli enti creditizi sono classificati come “</a:t>
            </a:r>
            <a:r>
              <a:rPr lang="it-IT" sz="2200" b="1" u="sng" dirty="0"/>
              <a:t>significativi</a:t>
            </a:r>
            <a:r>
              <a:rPr lang="it-IT" sz="2200" dirty="0"/>
              <a:t>” o “</a:t>
            </a:r>
            <a:r>
              <a:rPr lang="it-IT" sz="2200" b="1" u="sng" dirty="0"/>
              <a:t>meno significativi</a:t>
            </a:r>
            <a:r>
              <a:rPr lang="it-IT" sz="2200" dirty="0"/>
              <a:t>”. </a:t>
            </a:r>
            <a:endParaRPr lang="it-IT" sz="2200" dirty="0" smtClean="0"/>
          </a:p>
          <a:p>
            <a:pPr algn="just">
              <a:lnSpc>
                <a:spcPct val="150000"/>
              </a:lnSpc>
              <a:spcBef>
                <a:spcPts val="0"/>
              </a:spcBef>
              <a:spcAft>
                <a:spcPts val="0"/>
              </a:spcAft>
              <a:buFont typeface="Wingdings" panose="05000000000000000000" pitchFamily="2" charset="2"/>
              <a:buChar char="§"/>
            </a:pPr>
            <a:r>
              <a:rPr lang="it-IT" sz="2200" dirty="0" smtClean="0"/>
              <a:t>I </a:t>
            </a:r>
            <a:r>
              <a:rPr lang="it-IT" sz="2200" dirty="0"/>
              <a:t>primi sono sottoposti alla vigilanza diretta della BCE, mentre alle ANC è affidata la vigilanza delle banche meno significative. </a:t>
            </a:r>
          </a:p>
        </p:txBody>
      </p:sp>
    </p:spTree>
    <p:extLst>
      <p:ext uri="{BB962C8B-B14F-4D97-AF65-F5344CB8AC3E}">
        <p14:creationId xmlns:p14="http://schemas.microsoft.com/office/powerpoint/2010/main" val="2008716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A2D3EB3A-317E-458A-B9A1-C49644B6E32E}" type="slidenum">
              <a:rPr lang="en-US" smtClean="0"/>
              <a:pPr/>
              <a:t>19</a:t>
            </a:fld>
            <a:endParaRPr lang="en-US"/>
          </a:p>
        </p:txBody>
      </p:sp>
      <p:sp>
        <p:nvSpPr>
          <p:cNvPr id="2" name="Titolo 1"/>
          <p:cNvSpPr>
            <a:spLocks noGrp="1"/>
          </p:cNvSpPr>
          <p:nvPr>
            <p:ph type="title" idx="4294967295"/>
          </p:nvPr>
        </p:nvSpPr>
        <p:spPr>
          <a:xfrm>
            <a:off x="390495" y="116963"/>
            <a:ext cx="10972800" cy="1139825"/>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Il MVU/SSM: ente significativo</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541308" y="1052736"/>
            <a:ext cx="10671175" cy="4621213"/>
          </a:xfrm>
        </p:spPr>
        <p:txBody>
          <a:bodyPr/>
          <a:lstStyle/>
          <a:p>
            <a:pPr algn="just"/>
            <a:r>
              <a:rPr lang="it-IT" sz="1800" dirty="0"/>
              <a:t>Per stabilire se un ente creditizio sia significativo o meno, l’MVU esegue una verifica periodica: tutti gli enti creditizi autorizzati all’interno degli Stati membri partecipanti vengono valutati in relazione ai criteri di significatività. Un ente creditizio è considerato significativo se soddisfa una qualsiasi delle seguenti condizioni: </a:t>
            </a:r>
            <a:endParaRPr lang="it-IT" sz="1800" dirty="0" smtClean="0"/>
          </a:p>
          <a:p>
            <a:pPr algn="just"/>
            <a:endParaRPr lang="it-IT" sz="1800" dirty="0"/>
          </a:p>
          <a:p>
            <a:pPr lvl="1"/>
            <a:r>
              <a:rPr lang="it-IT" sz="1400" dirty="0" smtClean="0"/>
              <a:t>il </a:t>
            </a:r>
            <a:r>
              <a:rPr lang="it-IT" sz="1400" dirty="0"/>
              <a:t>valore totale delle attività supera i 30 miliardi di euro o, a meno che il valore totale delle attività sia inferiore a 5 miliardi di euro, supera il 20% del PIL nazionale; </a:t>
            </a:r>
          </a:p>
          <a:p>
            <a:pPr lvl="1"/>
            <a:r>
              <a:rPr lang="it-IT" sz="1400" dirty="0" smtClean="0"/>
              <a:t>è </a:t>
            </a:r>
            <a:r>
              <a:rPr lang="it-IT" sz="1400" dirty="0"/>
              <a:t>uno de tre enti creditizi più significativi in uno Stato membro; </a:t>
            </a:r>
          </a:p>
          <a:p>
            <a:pPr lvl="1"/>
            <a:r>
              <a:rPr lang="it-IT" sz="1400" dirty="0" smtClean="0"/>
              <a:t>riceve </a:t>
            </a:r>
            <a:r>
              <a:rPr lang="it-IT" sz="1400" dirty="0"/>
              <a:t>assistenza diretta dal meccanismo europeo di stabilità; </a:t>
            </a:r>
          </a:p>
          <a:p>
            <a:pPr lvl="1"/>
            <a:r>
              <a:rPr lang="it-IT" sz="1400" dirty="0" smtClean="0"/>
              <a:t>il </a:t>
            </a:r>
            <a:r>
              <a:rPr lang="it-IT" sz="1400" dirty="0"/>
              <a:t>valore totale delle attività supera i 5 miliardi di euro e il rapporto tra le attività transfrontaliere in più di un altro Stato membro partecipante e le attività totali è superiore al 20% o il rapporto tra le passività transfrontaliere in più di un altro Stato membro partecipante e le passività totali è superiore al 20%. </a:t>
            </a:r>
          </a:p>
          <a:p>
            <a:pPr algn="just"/>
            <a:endParaRPr lang="en-US" sz="1800" dirty="0"/>
          </a:p>
          <a:p>
            <a:pPr algn="just"/>
            <a:r>
              <a:rPr lang="it-IT" sz="1800" dirty="0"/>
              <a:t>Malgrado il rispetto di questi criteri, l’MVU può dichiarare un ente significativo per assicurare l’applicazione coerente di standard di vigilanza di elevata qualità. </a:t>
            </a:r>
          </a:p>
        </p:txBody>
      </p:sp>
    </p:spTree>
    <p:extLst>
      <p:ext uri="{BB962C8B-B14F-4D97-AF65-F5344CB8AC3E}">
        <p14:creationId xmlns:p14="http://schemas.microsoft.com/office/powerpoint/2010/main" val="371102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6019134-8E80-4319-9D6D-A26CAA3E618F}" type="slidenum">
              <a:rPr lang="en-US" smtClean="0"/>
              <a:pPr/>
              <a:t>2</a:t>
            </a:fld>
            <a:endParaRPr lang="en-US"/>
          </a:p>
        </p:txBody>
      </p:sp>
      <p:sp>
        <p:nvSpPr>
          <p:cNvPr id="4" name="Titolo 3"/>
          <p:cNvSpPr>
            <a:spLocks noGrp="1"/>
          </p:cNvSpPr>
          <p:nvPr>
            <p:ph type="ctrTitle" idx="4294967295"/>
          </p:nvPr>
        </p:nvSpPr>
        <p:spPr>
          <a:xfrm>
            <a:off x="839416" y="1484784"/>
            <a:ext cx="10657183" cy="3456384"/>
          </a:xfr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normAutofit/>
          </a:bodyPr>
          <a:lstStyle/>
          <a:p>
            <a:pPr algn="ctr" eaLnBrk="1" hangingPunct="1">
              <a:lnSpc>
                <a:spcPct val="150000"/>
              </a:lnSpc>
            </a:pPr>
            <a:r>
              <a:rPr lang="it-IT" sz="6400" b="1" dirty="0">
                <a:solidFill>
                  <a:schemeClr val="bg1"/>
                </a:solidFill>
                <a:cs typeface="+mj-cs"/>
              </a:rPr>
              <a:t>La vigilanza sul sistema bancario e il ruolo della BCE</a:t>
            </a:r>
            <a:endParaRPr lang="en-US" sz="6400" b="1" dirty="0">
              <a:solidFill>
                <a:schemeClr val="bg1"/>
              </a:solidFill>
              <a:cs typeface="+mj-cs"/>
            </a:endParaRPr>
          </a:p>
        </p:txBody>
      </p:sp>
    </p:spTree>
    <p:extLst>
      <p:ext uri="{BB962C8B-B14F-4D97-AF65-F5344CB8AC3E}">
        <p14:creationId xmlns:p14="http://schemas.microsoft.com/office/powerpoint/2010/main" val="1338882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6019134-8E80-4319-9D6D-A26CAA3E618F}" type="slidenum">
              <a:rPr lang="en-US" smtClean="0"/>
              <a:pPr/>
              <a:t>20</a:t>
            </a:fld>
            <a:endParaRPr lang="en-US"/>
          </a:p>
        </p:txBody>
      </p:sp>
      <p:sp>
        <p:nvSpPr>
          <p:cNvPr id="4" name="Segnaposto contenuto 3"/>
          <p:cNvSpPr>
            <a:spLocks noGrp="1"/>
          </p:cNvSpPr>
          <p:nvPr>
            <p:ph idx="4294967295"/>
          </p:nvPr>
        </p:nvSpPr>
        <p:spPr>
          <a:xfrm>
            <a:off x="623392" y="1268760"/>
            <a:ext cx="10801200" cy="4022725"/>
          </a:xfrm>
        </p:spPr>
        <p:txBody>
          <a:bodyPr>
            <a:noAutofit/>
          </a:bodyPr>
          <a:lstStyle/>
          <a:p>
            <a:pPr algn="just">
              <a:lnSpc>
                <a:spcPct val="150000"/>
              </a:lnSpc>
              <a:spcBef>
                <a:spcPts val="0"/>
              </a:spcBef>
              <a:spcAft>
                <a:spcPts val="0"/>
              </a:spcAft>
              <a:buFont typeface="Wingdings" panose="05000000000000000000" pitchFamily="2" charset="2"/>
              <a:buChar char="§"/>
            </a:pPr>
            <a:r>
              <a:rPr lang="it-IT" sz="2200" dirty="0" smtClean="0"/>
              <a:t>Al </a:t>
            </a:r>
            <a:r>
              <a:rPr lang="it-IT" sz="2200" dirty="0"/>
              <a:t>fine di eseguire il </a:t>
            </a:r>
            <a:r>
              <a:rPr lang="it-IT" sz="2200" b="1" dirty="0"/>
              <a:t>processo di revisione e valutazione prudenziale (SREP)</a:t>
            </a:r>
            <a:r>
              <a:rPr lang="it-IT" sz="2200" dirty="0"/>
              <a:t>, l’MVU ha elaborato una metodologia comune per la continua valutazione dei rischi degli enti creditizi, dei loro dispositivi di </a:t>
            </a:r>
            <a:r>
              <a:rPr lang="it-IT" sz="2200" dirty="0" err="1"/>
              <a:t>governance</a:t>
            </a:r>
            <a:r>
              <a:rPr lang="it-IT" sz="2200" dirty="0"/>
              <a:t> e della loro situazione patrimoniale e finanziaria. </a:t>
            </a:r>
            <a:endParaRPr lang="it-IT" sz="2200" dirty="0" smtClean="0"/>
          </a:p>
          <a:p>
            <a:pPr algn="just">
              <a:lnSpc>
                <a:spcPct val="150000"/>
              </a:lnSpc>
              <a:spcBef>
                <a:spcPts val="0"/>
              </a:spcBef>
              <a:spcAft>
                <a:spcPts val="0"/>
              </a:spcAft>
              <a:buFont typeface="Wingdings" panose="05000000000000000000" pitchFamily="2" charset="2"/>
              <a:buChar char="§"/>
            </a:pPr>
            <a:r>
              <a:rPr lang="it-IT" sz="2200" dirty="0" smtClean="0"/>
              <a:t>La </a:t>
            </a:r>
            <a:r>
              <a:rPr lang="it-IT" sz="2200" dirty="0"/>
              <a:t>metodologia si avvale della precedente esperienza e delle migliori prassi delle ANC e verrà ulteriormente promossa e sviluppata dai GVC e dalle divisioni orizzontali della BCE. </a:t>
            </a:r>
            <a:endParaRPr lang="it-IT" sz="2200" dirty="0" smtClean="0"/>
          </a:p>
          <a:p>
            <a:pPr algn="just">
              <a:lnSpc>
                <a:spcPct val="150000"/>
              </a:lnSpc>
              <a:spcBef>
                <a:spcPts val="0"/>
              </a:spcBef>
              <a:spcAft>
                <a:spcPts val="0"/>
              </a:spcAft>
              <a:buFont typeface="Wingdings" panose="05000000000000000000" pitchFamily="2" charset="2"/>
              <a:buChar char="§"/>
            </a:pPr>
            <a:r>
              <a:rPr lang="it-IT" sz="2200" dirty="0" smtClean="0"/>
              <a:t>Lo </a:t>
            </a:r>
            <a:r>
              <a:rPr lang="it-IT" sz="2200" dirty="0"/>
              <a:t>SREP dell’MVU si applica proporzionalmente a enti significativi e meno significativi, assicurando il mantenimento dei più elevati e coerenti standard di vigilanza </a:t>
            </a:r>
          </a:p>
          <a:p>
            <a:pPr>
              <a:lnSpc>
                <a:spcPct val="150000"/>
              </a:lnSpc>
              <a:spcBef>
                <a:spcPts val="0"/>
              </a:spcBef>
              <a:spcAft>
                <a:spcPts val="0"/>
              </a:spcAft>
              <a:buFont typeface="Wingdings" panose="05000000000000000000" pitchFamily="2" charset="2"/>
              <a:buChar char="§"/>
            </a:pPr>
            <a:endParaRPr lang="en-US" sz="2200" dirty="0"/>
          </a:p>
        </p:txBody>
      </p:sp>
      <p:sp>
        <p:nvSpPr>
          <p:cNvPr id="3" name="Titolo 2"/>
          <p:cNvSpPr>
            <a:spLocks noGrp="1"/>
          </p:cNvSpPr>
          <p:nvPr>
            <p:ph type="title" idx="4294967295"/>
          </p:nvPr>
        </p:nvSpPr>
        <p:spPr>
          <a:xfrm>
            <a:off x="911424" y="287339"/>
            <a:ext cx="11280576" cy="837406"/>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Processo di revisione e valutazione prudenziale </a:t>
            </a:r>
            <a:endParaRPr lang="en-US" sz="29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50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2D3EB3A-317E-458A-B9A1-C49644B6E32E}" type="slidenum">
              <a:rPr lang="en-US" smtClean="0"/>
              <a:pPr/>
              <a:t>21</a:t>
            </a:fld>
            <a:endParaRPr lang="en-US"/>
          </a:p>
        </p:txBody>
      </p:sp>
      <p:sp>
        <p:nvSpPr>
          <p:cNvPr id="2" name="Titolo 1"/>
          <p:cNvSpPr>
            <a:spLocks noGrp="1"/>
          </p:cNvSpPr>
          <p:nvPr>
            <p:ph type="title" idx="4294967295"/>
          </p:nvPr>
        </p:nvSpPr>
        <p:spPr>
          <a:xfrm>
            <a:off x="911424" y="101477"/>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Processo di revisione e valutazione prudenziale </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790094" y="1340768"/>
            <a:ext cx="10850522" cy="4022725"/>
          </a:xfrm>
        </p:spPr>
        <p:txBody>
          <a:bodyPr>
            <a:normAutofit/>
          </a:bodyPr>
          <a:lstStyle/>
          <a:p>
            <a:pPr marL="0" indent="0" algn="just">
              <a:lnSpc>
                <a:spcPct val="150000"/>
              </a:lnSpc>
              <a:spcBef>
                <a:spcPts val="0"/>
              </a:spcBef>
              <a:spcAft>
                <a:spcPts val="0"/>
              </a:spcAft>
              <a:buNone/>
            </a:pPr>
            <a:r>
              <a:rPr lang="it-IT" sz="2000" dirty="0" smtClean="0"/>
              <a:t>Lo </a:t>
            </a:r>
            <a:r>
              <a:rPr lang="it-IT" sz="2000" dirty="0"/>
              <a:t>SREP dell’MVU </a:t>
            </a:r>
            <a:r>
              <a:rPr lang="it-IT" sz="2000" dirty="0" smtClean="0"/>
              <a:t>racchiude </a:t>
            </a:r>
            <a:r>
              <a:rPr lang="it-IT" sz="2000" dirty="0"/>
              <a:t>tre elementi principali: </a:t>
            </a:r>
            <a:endParaRPr lang="en-US" sz="2000" dirty="0"/>
          </a:p>
          <a:p>
            <a:pPr algn="just">
              <a:lnSpc>
                <a:spcPct val="150000"/>
              </a:lnSpc>
              <a:spcBef>
                <a:spcPts val="0"/>
              </a:spcBef>
              <a:spcAft>
                <a:spcPts val="0"/>
              </a:spcAft>
              <a:buFont typeface="Wingdings" panose="05000000000000000000" pitchFamily="2" charset="2"/>
              <a:buChar char="§"/>
            </a:pPr>
            <a:r>
              <a:rPr lang="it-IT" sz="2000" dirty="0" smtClean="0"/>
              <a:t> un </a:t>
            </a:r>
            <a:r>
              <a:rPr lang="it-IT" sz="2000" dirty="0"/>
              <a:t>sistema di analisi dei rischi (</a:t>
            </a:r>
            <a:r>
              <a:rPr lang="it-IT" sz="2000" b="1" u="sng" dirty="0" err="1"/>
              <a:t>Risk</a:t>
            </a:r>
            <a:r>
              <a:rPr lang="it-IT" sz="2000" b="1" u="sng" dirty="0"/>
              <a:t> </a:t>
            </a:r>
            <a:r>
              <a:rPr lang="it-IT" sz="2000" b="1" u="sng" dirty="0" err="1"/>
              <a:t>Assessment</a:t>
            </a:r>
            <a:r>
              <a:rPr lang="it-IT" sz="2000" b="1" u="sng" dirty="0"/>
              <a:t> System, RAS</a:t>
            </a:r>
            <a:r>
              <a:rPr lang="it-IT" sz="2000" dirty="0"/>
              <a:t>), che valuta i livelli di rischio e le attività di controllo degli enti creditizi </a:t>
            </a:r>
          </a:p>
          <a:p>
            <a:pPr algn="just">
              <a:lnSpc>
                <a:spcPct val="150000"/>
              </a:lnSpc>
              <a:spcBef>
                <a:spcPts val="0"/>
              </a:spcBef>
              <a:spcAft>
                <a:spcPts val="0"/>
              </a:spcAft>
              <a:buFont typeface="Wingdings" panose="05000000000000000000" pitchFamily="2" charset="2"/>
              <a:buChar char="§"/>
            </a:pPr>
            <a:r>
              <a:rPr lang="it-IT" sz="2000" dirty="0" smtClean="0"/>
              <a:t> una </a:t>
            </a:r>
            <a:r>
              <a:rPr lang="it-IT" sz="2000" dirty="0"/>
              <a:t>revisione complessiva del processo interno di valutazione dell’adeguatezza patrimoniale (</a:t>
            </a:r>
            <a:r>
              <a:rPr lang="it-IT" sz="2000" b="1" u="sng" dirty="0" err="1"/>
              <a:t>Internal</a:t>
            </a:r>
            <a:r>
              <a:rPr lang="it-IT" sz="2000" b="1" u="sng" dirty="0"/>
              <a:t> Capital </a:t>
            </a:r>
            <a:r>
              <a:rPr lang="it-IT" sz="2000" b="1" u="sng" dirty="0" err="1"/>
              <a:t>Adequacy</a:t>
            </a:r>
            <a:r>
              <a:rPr lang="it-IT" sz="2000" b="1" u="sng" dirty="0"/>
              <a:t> </a:t>
            </a:r>
            <a:r>
              <a:rPr lang="it-IT" sz="2000" b="1" u="sng" dirty="0" err="1"/>
              <a:t>Assessment</a:t>
            </a:r>
            <a:r>
              <a:rPr lang="it-IT" sz="2000" b="1" u="sng" dirty="0"/>
              <a:t> </a:t>
            </a:r>
            <a:r>
              <a:rPr lang="it-IT" sz="2000" b="1" u="sng" dirty="0" err="1"/>
              <a:t>Process</a:t>
            </a:r>
            <a:r>
              <a:rPr lang="it-IT" sz="2000" b="1" u="sng" dirty="0"/>
              <a:t>, ICAAP</a:t>
            </a:r>
            <a:r>
              <a:rPr lang="it-IT" sz="2000" dirty="0"/>
              <a:t>) e del processo interno di valutazione dell’adeguatezza della liquidità (</a:t>
            </a:r>
            <a:r>
              <a:rPr lang="it-IT" sz="2000" b="1" u="sng" dirty="0" err="1"/>
              <a:t>Internal</a:t>
            </a:r>
            <a:r>
              <a:rPr lang="it-IT" sz="2000" b="1" u="sng" dirty="0"/>
              <a:t> </a:t>
            </a:r>
            <a:r>
              <a:rPr lang="it-IT" sz="2000" b="1" u="sng" dirty="0" err="1"/>
              <a:t>Liquidity</a:t>
            </a:r>
            <a:r>
              <a:rPr lang="it-IT" sz="2000" b="1" u="sng" dirty="0"/>
              <a:t> </a:t>
            </a:r>
            <a:r>
              <a:rPr lang="it-IT" sz="2000" b="1" u="sng" dirty="0" err="1"/>
              <a:t>Adequacy</a:t>
            </a:r>
            <a:r>
              <a:rPr lang="it-IT" sz="2000" b="1" u="sng" dirty="0"/>
              <a:t> </a:t>
            </a:r>
            <a:r>
              <a:rPr lang="it-IT" sz="2000" b="1" u="sng" dirty="0" err="1"/>
              <a:t>Assessment</a:t>
            </a:r>
            <a:r>
              <a:rPr lang="it-IT" sz="2000" b="1" u="sng" dirty="0"/>
              <a:t> </a:t>
            </a:r>
            <a:r>
              <a:rPr lang="it-IT" sz="2000" b="1" u="sng" dirty="0" err="1"/>
              <a:t>Process</a:t>
            </a:r>
            <a:r>
              <a:rPr lang="it-IT" sz="2000" b="1" u="sng" dirty="0"/>
              <a:t>, ILAAP</a:t>
            </a:r>
            <a:r>
              <a:rPr lang="it-IT" sz="2000" dirty="0"/>
              <a:t>) </a:t>
            </a:r>
          </a:p>
          <a:p>
            <a:pPr algn="just">
              <a:lnSpc>
                <a:spcPct val="150000"/>
              </a:lnSpc>
              <a:spcBef>
                <a:spcPts val="0"/>
              </a:spcBef>
              <a:spcAft>
                <a:spcPts val="0"/>
              </a:spcAft>
              <a:buFont typeface="Wingdings" panose="05000000000000000000" pitchFamily="2" charset="2"/>
              <a:buChar char="§"/>
            </a:pPr>
            <a:r>
              <a:rPr lang="it-IT" dirty="0"/>
              <a:t> </a:t>
            </a:r>
            <a:r>
              <a:rPr lang="it-IT" sz="2000" dirty="0" smtClean="0"/>
              <a:t>una </a:t>
            </a:r>
            <a:r>
              <a:rPr lang="it-IT" sz="2000" dirty="0"/>
              <a:t>metodologia di quantificazione di capitale e liquidità, che valuta il fabbisogno degli enti creditizi in termini di capitale e liquidità alla luce dei risultati della valutazione dei rischi </a:t>
            </a:r>
          </a:p>
          <a:p>
            <a:pPr algn="just">
              <a:lnSpc>
                <a:spcPct val="150000"/>
              </a:lnSpc>
              <a:spcBef>
                <a:spcPts val="0"/>
              </a:spcBef>
              <a:spcAft>
                <a:spcPts val="0"/>
              </a:spcAft>
              <a:buFont typeface="Wingdings" panose="05000000000000000000" pitchFamily="2" charset="2"/>
              <a:buChar char="§"/>
            </a:pPr>
            <a:endParaRPr lang="it-IT" sz="2000" dirty="0"/>
          </a:p>
          <a:p>
            <a:pPr algn="just">
              <a:lnSpc>
                <a:spcPct val="150000"/>
              </a:lnSpc>
              <a:spcBef>
                <a:spcPts val="0"/>
              </a:spcBef>
              <a:spcAft>
                <a:spcPts val="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314446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2D3EB3A-317E-458A-B9A1-C49644B6E32E}" type="slidenum">
              <a:rPr lang="en-US" smtClean="0"/>
              <a:pPr/>
              <a:t>22</a:t>
            </a:fld>
            <a:endParaRPr lang="en-US"/>
          </a:p>
        </p:txBody>
      </p:sp>
      <p:sp>
        <p:nvSpPr>
          <p:cNvPr id="2" name="Titolo 1"/>
          <p:cNvSpPr>
            <a:spLocks noGrp="1"/>
          </p:cNvSpPr>
          <p:nvPr>
            <p:ph type="title" idx="4294967295"/>
          </p:nvPr>
        </p:nvSpPr>
        <p:spPr>
          <a:xfrm>
            <a:off x="921194" y="287337"/>
            <a:ext cx="10058400"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Processo di revisione e valutazione prudenziale </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657806" y="1012031"/>
            <a:ext cx="10585176" cy="4022725"/>
          </a:xfrm>
        </p:spPr>
        <p:txBody>
          <a:bodyPr>
            <a:normAutofit/>
          </a:bodyPr>
          <a:lstStyle/>
          <a:p>
            <a:pPr algn="just">
              <a:lnSpc>
                <a:spcPct val="150000"/>
              </a:lnSpc>
              <a:spcBef>
                <a:spcPts val="0"/>
              </a:spcBef>
              <a:spcAft>
                <a:spcPts val="0"/>
              </a:spcAft>
              <a:buFont typeface="Wingdings" panose="05000000000000000000" pitchFamily="2" charset="2"/>
              <a:buChar char="§"/>
            </a:pPr>
            <a:r>
              <a:rPr lang="it-IT" sz="2200" dirty="0" smtClean="0"/>
              <a:t>L’MVU </a:t>
            </a:r>
            <a:r>
              <a:rPr lang="it-IT" sz="2200" dirty="0"/>
              <a:t>utilizza </a:t>
            </a:r>
            <a:r>
              <a:rPr lang="it-IT" sz="2200" b="1" u="sng" dirty="0"/>
              <a:t>prove di stress</a:t>
            </a:r>
            <a:r>
              <a:rPr lang="it-IT" sz="2200" dirty="0"/>
              <a:t> prudenziali top-down e bottom-up nel contesto delle valutazioni dell’adeguatezza in termini di capitali e </a:t>
            </a:r>
            <a:r>
              <a:rPr lang="it-IT" sz="2200" dirty="0" smtClean="0"/>
              <a:t>liquidità. </a:t>
            </a:r>
          </a:p>
          <a:p>
            <a:pPr algn="just">
              <a:lnSpc>
                <a:spcPct val="150000"/>
              </a:lnSpc>
              <a:spcBef>
                <a:spcPts val="0"/>
              </a:spcBef>
              <a:spcAft>
                <a:spcPts val="0"/>
              </a:spcAft>
              <a:buFont typeface="Wingdings" panose="05000000000000000000" pitchFamily="2" charset="2"/>
              <a:buChar char="§"/>
            </a:pPr>
            <a:r>
              <a:rPr lang="it-IT" sz="2200" dirty="0" smtClean="0"/>
              <a:t>Le </a:t>
            </a:r>
            <a:r>
              <a:rPr lang="it-IT" sz="2200" dirty="0"/>
              <a:t>prove di stress sono uno strumento prospettico fondamentale per valutare l’esposizione e la capacità di tenuta degli enti rispetto a eventi futuri avversi ma plausibili. </a:t>
            </a:r>
            <a:endParaRPr lang="it-IT" sz="2200" dirty="0" smtClean="0"/>
          </a:p>
          <a:p>
            <a:pPr algn="just">
              <a:lnSpc>
                <a:spcPct val="150000"/>
              </a:lnSpc>
              <a:spcBef>
                <a:spcPts val="0"/>
              </a:spcBef>
              <a:spcAft>
                <a:spcPts val="0"/>
              </a:spcAft>
              <a:buFont typeface="Wingdings" panose="05000000000000000000" pitchFamily="2" charset="2"/>
              <a:buChar char="§"/>
            </a:pPr>
            <a:r>
              <a:rPr lang="it-IT" sz="2200" dirty="0" smtClean="0"/>
              <a:t>Inoltre </a:t>
            </a:r>
            <a:r>
              <a:rPr lang="it-IT" sz="2200" dirty="0"/>
              <a:t>possono essere utilizzate per verificare l’adeguatezza delle procedure di gestione dei rischi degli enti creditizi, la loro pianificazione strategica e patrimoniale e la solidità dei loro modelli societari. </a:t>
            </a:r>
          </a:p>
          <a:p>
            <a:pPr algn="just">
              <a:lnSpc>
                <a:spcPct val="150000"/>
              </a:lnSpc>
              <a:spcBef>
                <a:spcPts val="0"/>
              </a:spcBef>
              <a:spcAft>
                <a:spcPts val="0"/>
              </a:spcAft>
              <a:buFont typeface="Wingdings" panose="05000000000000000000" pitchFamily="2" charset="2"/>
              <a:buChar char="§"/>
            </a:pPr>
            <a:endParaRPr lang="it-IT" sz="2200" dirty="0"/>
          </a:p>
          <a:p>
            <a:pPr algn="just">
              <a:lnSpc>
                <a:spcPct val="150000"/>
              </a:lnSpc>
              <a:spcBef>
                <a:spcPts val="0"/>
              </a:spcBef>
              <a:spcAft>
                <a:spcPts val="0"/>
              </a:spcAft>
              <a:buFont typeface="Wingdings" panose="05000000000000000000" pitchFamily="2" charset="2"/>
              <a:buChar char="§"/>
            </a:pPr>
            <a:endParaRPr lang="en-US" sz="2200" dirty="0"/>
          </a:p>
        </p:txBody>
      </p:sp>
    </p:spTree>
    <p:extLst>
      <p:ext uri="{BB962C8B-B14F-4D97-AF65-F5344CB8AC3E}">
        <p14:creationId xmlns:p14="http://schemas.microsoft.com/office/powerpoint/2010/main" val="4194830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2D3EB3A-317E-458A-B9A1-C49644B6E32E}" type="slidenum">
              <a:rPr lang="en-US" smtClean="0"/>
              <a:pPr/>
              <a:t>23</a:t>
            </a:fld>
            <a:endParaRPr lang="en-US"/>
          </a:p>
        </p:txBody>
      </p:sp>
      <p:sp>
        <p:nvSpPr>
          <p:cNvPr id="2" name="Titolo 1"/>
          <p:cNvSpPr>
            <a:spLocks noGrp="1"/>
          </p:cNvSpPr>
          <p:nvPr>
            <p:ph type="title" idx="4294967295"/>
          </p:nvPr>
        </p:nvSpPr>
        <p:spPr>
          <a:xfrm>
            <a:off x="623392" y="99095"/>
            <a:ext cx="11090275"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Autorizzazioni, acquisizioni di partecipazioni qualificate, revoca delle autorizzazioni </a:t>
            </a:r>
            <a:endParaRPr lang="en-US" sz="2900" b="1" dirty="0">
              <a:solidFill>
                <a:srgbClr val="002060"/>
              </a:solidFill>
              <a:latin typeface="Arial" panose="020B0604020202020204" pitchFamily="34" charset="0"/>
              <a:cs typeface="Arial" panose="020B0604020202020204" pitchFamily="34" charset="0"/>
            </a:endParaRPr>
          </a:p>
        </p:txBody>
      </p:sp>
      <p:sp>
        <p:nvSpPr>
          <p:cNvPr id="3" name="Segnaposto contenuto 2"/>
          <p:cNvSpPr>
            <a:spLocks noGrp="1"/>
          </p:cNvSpPr>
          <p:nvPr>
            <p:ph idx="4294967295"/>
          </p:nvPr>
        </p:nvSpPr>
        <p:spPr>
          <a:xfrm>
            <a:off x="623392" y="1844824"/>
            <a:ext cx="10974388" cy="4022725"/>
          </a:xfrm>
        </p:spPr>
        <p:txBody>
          <a:bodyPr>
            <a:normAutofit/>
          </a:bodyPr>
          <a:lstStyle/>
          <a:p>
            <a:pPr algn="just">
              <a:lnSpc>
                <a:spcPct val="150000"/>
              </a:lnSpc>
              <a:spcBef>
                <a:spcPts val="0"/>
              </a:spcBef>
              <a:spcAft>
                <a:spcPts val="0"/>
              </a:spcAft>
              <a:buFont typeface="Wingdings" panose="05000000000000000000" pitchFamily="2" charset="2"/>
              <a:buChar char="§"/>
            </a:pPr>
            <a:r>
              <a:rPr lang="it-IT" sz="1600" dirty="0" smtClean="0"/>
              <a:t> La </a:t>
            </a:r>
            <a:r>
              <a:rPr lang="it-IT" sz="1600" dirty="0"/>
              <a:t>BCE, congiuntamente alle ANC, ha il potere di concedere e revocare l’autorizzazione a qualsiasi ente creditizio e di valutare l’acquisizione di partecipazioni negli enti creditizi nell’area dell’euro. </a:t>
            </a:r>
            <a:endParaRPr lang="it-IT" sz="1600" dirty="0" smtClean="0"/>
          </a:p>
          <a:p>
            <a:pPr algn="just">
              <a:lnSpc>
                <a:spcPct val="150000"/>
              </a:lnSpc>
              <a:spcBef>
                <a:spcPts val="0"/>
              </a:spcBef>
              <a:spcAft>
                <a:spcPts val="0"/>
              </a:spcAft>
              <a:buFont typeface="Wingdings" panose="05000000000000000000" pitchFamily="2" charset="2"/>
              <a:buChar char="§"/>
            </a:pPr>
            <a:r>
              <a:rPr lang="it-IT" sz="1600" dirty="0" smtClean="0"/>
              <a:t> La </a:t>
            </a:r>
            <a:r>
              <a:rPr lang="it-IT" sz="1600" dirty="0"/>
              <a:t>BCE deve anche assicurare il rispetto delle norme dell’UE in materia di banche e i </a:t>
            </a:r>
            <a:r>
              <a:rPr lang="it-IT" sz="1600" dirty="0" smtClean="0"/>
              <a:t>regolamenti dell’ABE</a:t>
            </a:r>
            <a:r>
              <a:rPr lang="it-IT" sz="1600" dirty="0"/>
              <a:t>, oltre ad applicare il corpus unico di norme. Ove appropriato, al fine di salvaguardare la stabilità finanziaria, può anche considerare l’imposizione di requisiti prudenziali aggiuntivi agli enti creditizi. La Divisione Autorizzazioni della BCE è preposta all’assolvimento di tali compiti. </a:t>
            </a:r>
          </a:p>
          <a:p>
            <a:pPr algn="just">
              <a:lnSpc>
                <a:spcPct val="150000"/>
              </a:lnSpc>
              <a:spcBef>
                <a:spcPts val="0"/>
              </a:spcBef>
              <a:spcAft>
                <a:spcPts val="0"/>
              </a:spcAft>
              <a:buFont typeface="Wingdings" panose="05000000000000000000" pitchFamily="2" charset="2"/>
              <a:buChar char="§"/>
            </a:pPr>
            <a:r>
              <a:rPr lang="it-IT" sz="1600" dirty="0" smtClean="0"/>
              <a:t> Il </a:t>
            </a:r>
            <a:r>
              <a:rPr lang="it-IT" sz="1600" dirty="0"/>
              <a:t>regolamento sull’MVU ha stabilito diverse procedure, note come “procedure comuni”, su cui decide in definitiva la BCE a prescindere dalla significatività dell’ente creditizio interessato. Queste sono la procedura di autorizzazione all’esercizio dell’attività bancaria, la procedura per la revoca delle autorizzazioni e la procedura di valutazione delle acquisizioni di partecipazioni qualificate. Il regolamento quadro sull’MVU indica le modalità secondo cui la BCE e le ANC sono coinvolte in queste procedure </a:t>
            </a:r>
            <a:r>
              <a:rPr lang="it-IT" sz="1600" dirty="0" smtClean="0"/>
              <a:t>comuni </a:t>
            </a:r>
            <a:endParaRPr lang="it-IT" sz="1600" dirty="0"/>
          </a:p>
          <a:p>
            <a:pPr algn="just">
              <a:lnSpc>
                <a:spcPct val="150000"/>
              </a:lnSpc>
              <a:spcBef>
                <a:spcPts val="0"/>
              </a:spcBef>
              <a:spcAft>
                <a:spcPts val="0"/>
              </a:spcAft>
              <a:buFont typeface="Wingdings" panose="05000000000000000000" pitchFamily="2" charset="2"/>
              <a:buChar char="§"/>
            </a:pPr>
            <a:endParaRPr lang="en-US" sz="1600" dirty="0"/>
          </a:p>
        </p:txBody>
      </p:sp>
    </p:spTree>
    <p:extLst>
      <p:ext uri="{BB962C8B-B14F-4D97-AF65-F5344CB8AC3E}">
        <p14:creationId xmlns:p14="http://schemas.microsoft.com/office/powerpoint/2010/main" val="693644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2D3EB3A-317E-458A-B9A1-C49644B6E32E}" type="slidenum">
              <a:rPr lang="en-US" smtClean="0"/>
              <a:pPr/>
              <a:t>24</a:t>
            </a:fld>
            <a:endParaRPr lang="en-US"/>
          </a:p>
        </p:txBody>
      </p:sp>
      <p:sp>
        <p:nvSpPr>
          <p:cNvPr id="2" name="Titolo 1"/>
          <p:cNvSpPr>
            <a:spLocks noGrp="1"/>
          </p:cNvSpPr>
          <p:nvPr>
            <p:ph type="title" idx="4294967295"/>
          </p:nvPr>
        </p:nvSpPr>
        <p:spPr>
          <a:xfrm>
            <a:off x="551384" y="287338"/>
            <a:ext cx="11640616" cy="14493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en-US" sz="2900" b="1" dirty="0" err="1">
                <a:solidFill>
                  <a:srgbClr val="002060"/>
                </a:solidFill>
                <a:latin typeface="Arial" panose="020B0604020202020204" pitchFamily="34" charset="0"/>
                <a:cs typeface="Arial" panose="020B0604020202020204" pitchFamily="34" charset="0"/>
              </a:rPr>
              <a:t>Gestione</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delle</a:t>
            </a:r>
            <a:r>
              <a:rPr lang="en-US" sz="2900" b="1" dirty="0">
                <a:solidFill>
                  <a:srgbClr val="002060"/>
                </a:solidFill>
                <a:latin typeface="Arial" panose="020B0604020202020204" pitchFamily="34" charset="0"/>
                <a:cs typeface="Arial" panose="020B0604020202020204" pitchFamily="34" charset="0"/>
              </a:rPr>
              <a:t> </a:t>
            </a:r>
            <a:r>
              <a:rPr lang="en-US" sz="2900" b="1" dirty="0" err="1">
                <a:solidFill>
                  <a:srgbClr val="002060"/>
                </a:solidFill>
                <a:latin typeface="Arial" panose="020B0604020202020204" pitchFamily="34" charset="0"/>
                <a:cs typeface="Arial" panose="020B0604020202020204" pitchFamily="34" charset="0"/>
              </a:rPr>
              <a:t>crisi</a:t>
            </a:r>
            <a:r>
              <a:rPr lang="en-US" sz="2900" b="1" dirty="0">
                <a:solidFill>
                  <a:srgbClr val="002060"/>
                </a:solidFill>
                <a:latin typeface="Arial" panose="020B0604020202020204" pitchFamily="34" charset="0"/>
                <a:cs typeface="Arial" panose="020B0604020202020204" pitchFamily="34" charset="0"/>
              </a:rPr>
              <a:t> </a:t>
            </a:r>
          </a:p>
        </p:txBody>
      </p:sp>
      <p:sp>
        <p:nvSpPr>
          <p:cNvPr id="3" name="Segnaposto contenuto 2"/>
          <p:cNvSpPr>
            <a:spLocks noGrp="1"/>
          </p:cNvSpPr>
          <p:nvPr>
            <p:ph idx="4294967295"/>
          </p:nvPr>
        </p:nvSpPr>
        <p:spPr>
          <a:xfrm>
            <a:off x="551384" y="1484784"/>
            <a:ext cx="10945216" cy="4022725"/>
          </a:xfrm>
        </p:spPr>
        <p:txBody>
          <a:bodyPr/>
          <a:lstStyle/>
          <a:p>
            <a:pPr algn="just">
              <a:lnSpc>
                <a:spcPct val="150000"/>
              </a:lnSpc>
            </a:pPr>
            <a:r>
              <a:rPr lang="it-IT" sz="2400" dirty="0" smtClean="0"/>
              <a:t>Con </a:t>
            </a:r>
            <a:r>
              <a:rPr lang="it-IT" sz="2400" dirty="0"/>
              <a:t>il recepimento della direttiva sul risanamento e sulla risoluzione delle crisi nel settore bancario (</a:t>
            </a:r>
            <a:r>
              <a:rPr lang="it-IT" sz="2400" dirty="0" err="1"/>
              <a:t>Bank</a:t>
            </a:r>
            <a:r>
              <a:rPr lang="it-IT" sz="2400" dirty="0"/>
              <a:t> </a:t>
            </a:r>
            <a:r>
              <a:rPr lang="it-IT" sz="2400" dirty="0" err="1"/>
              <a:t>Recovery</a:t>
            </a:r>
            <a:r>
              <a:rPr lang="it-IT" sz="2400" dirty="0"/>
              <a:t> and </a:t>
            </a:r>
            <a:r>
              <a:rPr lang="it-IT" sz="2400" dirty="0" err="1"/>
              <a:t>Resolution</a:t>
            </a:r>
            <a:r>
              <a:rPr lang="it-IT" sz="2400" dirty="0"/>
              <a:t> Directive, BRRD) nel diritto nazionale, la BCE, in veste di autorità di vigilanza delle banche, potrà reagire tempestivamente nel caso in cui un ente creditizio non soddisfi, o rischi di violare, i requisiti di cui alla CRD IV e assicurare che gli enti creditizi definiscano piani di risanamento affidabili </a:t>
            </a:r>
          </a:p>
          <a:p>
            <a:pPr>
              <a:lnSpc>
                <a:spcPct val="150000"/>
              </a:lnSpc>
            </a:pPr>
            <a:endParaRPr lang="en-US" sz="2400" dirty="0"/>
          </a:p>
        </p:txBody>
      </p:sp>
    </p:spTree>
    <p:extLst>
      <p:ext uri="{BB962C8B-B14F-4D97-AF65-F5344CB8AC3E}">
        <p14:creationId xmlns:p14="http://schemas.microsoft.com/office/powerpoint/2010/main" val="287814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58143F-3D64-442E-BAB0-0EDF04E6AAD9}" type="slidenum">
              <a:rPr lang="en-US" sz="1200">
                <a:latin typeface="Garamond" pitchFamily="18" charset="0"/>
              </a:rPr>
              <a:pPr eaLnBrk="1" hangingPunct="1"/>
              <a:t>25</a:t>
            </a:fld>
            <a:endParaRPr lang="en-US" sz="1200">
              <a:latin typeface="Garamond" pitchFamily="18" charset="0"/>
            </a:endParaRPr>
          </a:p>
        </p:txBody>
      </p:sp>
      <p:sp>
        <p:nvSpPr>
          <p:cNvPr id="157698" name="Rectangle 2"/>
          <p:cNvSpPr>
            <a:spLocks noGrp="1" noChangeArrowheads="1"/>
          </p:cNvSpPr>
          <p:nvPr>
            <p:ph type="ctrTitle" idx="4294967295"/>
          </p:nvPr>
        </p:nvSpPr>
        <p:spPr>
          <a:xfrm>
            <a:off x="1123545" y="1020365"/>
            <a:ext cx="9432925" cy="3560763"/>
          </a:xfr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algn="ctr" eaLnBrk="1" hangingPunct="1"/>
            <a:r>
              <a:rPr lang="it-IT" sz="5400" b="1" dirty="0" smtClean="0">
                <a:solidFill>
                  <a:schemeClr val="bg1"/>
                </a:solidFill>
                <a:cs typeface="+mj-cs"/>
              </a:rPr>
              <a:t>La normativa in tema di </a:t>
            </a:r>
            <a:r>
              <a:rPr lang="it-IT" sz="5400" b="1" dirty="0" err="1" smtClean="0">
                <a:solidFill>
                  <a:schemeClr val="bg1"/>
                </a:solidFill>
                <a:cs typeface="+mj-cs"/>
              </a:rPr>
              <a:t>Bail</a:t>
            </a:r>
            <a:r>
              <a:rPr lang="it-IT" sz="5400" b="1" dirty="0" smtClean="0">
                <a:solidFill>
                  <a:schemeClr val="bg1"/>
                </a:solidFill>
                <a:cs typeface="+mj-cs"/>
              </a:rPr>
              <a:t>-in</a:t>
            </a:r>
            <a:endParaRPr lang="en-US" sz="5400" b="1" dirty="0">
              <a:solidFill>
                <a:schemeClr val="bg1"/>
              </a:solidFill>
              <a:cs typeface="+mj-cs"/>
            </a:endParaRPr>
          </a:p>
        </p:txBody>
      </p:sp>
    </p:spTree>
    <p:extLst>
      <p:ext uri="{BB962C8B-B14F-4D97-AF65-F5344CB8AC3E}">
        <p14:creationId xmlns:p14="http://schemas.microsoft.com/office/powerpoint/2010/main" val="875375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26</a:t>
            </a:fld>
            <a:endParaRPr lang="it-IT"/>
          </a:p>
        </p:txBody>
      </p:sp>
      <p:sp>
        <p:nvSpPr>
          <p:cNvPr id="2" name="Titolo 1"/>
          <p:cNvSpPr>
            <a:spLocks noGrp="1"/>
          </p:cNvSpPr>
          <p:nvPr>
            <p:ph type="title" idx="4294967295"/>
          </p:nvPr>
        </p:nvSpPr>
        <p:spPr>
          <a:xfrm>
            <a:off x="344007" y="166531"/>
            <a:ext cx="11233150" cy="849312"/>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La riforma europea delle regole di gestione delle crisi bancarie</a:t>
            </a:r>
          </a:p>
        </p:txBody>
      </p:sp>
      <p:sp>
        <p:nvSpPr>
          <p:cNvPr id="5" name="CasellaDiTesto 4"/>
          <p:cNvSpPr txBox="1"/>
          <p:nvPr/>
        </p:nvSpPr>
        <p:spPr>
          <a:xfrm>
            <a:off x="879424" y="1449422"/>
            <a:ext cx="340776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sz="5400" dirty="0" smtClean="0"/>
              <a:t>Perché? </a:t>
            </a:r>
            <a:endParaRPr lang="it-IT" sz="5400" dirty="0"/>
          </a:p>
        </p:txBody>
      </p:sp>
      <p:pic>
        <p:nvPicPr>
          <p:cNvPr id="6" name="Immagine 5"/>
          <p:cNvPicPr>
            <a:picLocks noChangeAspect="1"/>
          </p:cNvPicPr>
          <p:nvPr/>
        </p:nvPicPr>
        <p:blipFill rotWithShape="1">
          <a:blip r:embed="rId2" cstate="print"/>
          <a:srcRect l="10191"/>
          <a:stretch/>
        </p:blipFill>
        <p:spPr>
          <a:xfrm>
            <a:off x="5663952" y="1326145"/>
            <a:ext cx="5738955" cy="3760489"/>
          </a:xfrm>
          <a:prstGeom prst="rect">
            <a:avLst/>
          </a:prstGeom>
        </p:spPr>
      </p:pic>
      <p:sp>
        <p:nvSpPr>
          <p:cNvPr id="7" name="CasellaDiTesto 6"/>
          <p:cNvSpPr txBox="1"/>
          <p:nvPr/>
        </p:nvSpPr>
        <p:spPr>
          <a:xfrm>
            <a:off x="329784" y="2594586"/>
            <a:ext cx="4706911" cy="263200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600" dirty="0" smtClean="0"/>
              <a:t>Evitare intervento tramite bilancio pubblico (cioè contribuenti) per il salvataggio di una banca*.</a:t>
            </a:r>
          </a:p>
          <a:p>
            <a:pPr marL="285750" indent="-285750" algn="just">
              <a:lnSpc>
                <a:spcPct val="150000"/>
              </a:lnSpc>
              <a:buFont typeface="Arial" panose="020B0604020202020204" pitchFamily="34" charset="0"/>
              <a:buChar char="•"/>
            </a:pPr>
            <a:r>
              <a:rPr lang="it-IT" sz="1600" dirty="0" smtClean="0"/>
              <a:t>Intervento pubblico solo come ultima possibilità</a:t>
            </a:r>
          </a:p>
          <a:p>
            <a:pPr marL="285750" indent="-285750" algn="just">
              <a:lnSpc>
                <a:spcPct val="150000"/>
              </a:lnSpc>
              <a:buFont typeface="Arial" panose="020B0604020202020204" pitchFamily="34" charset="0"/>
              <a:buChar char="•"/>
            </a:pPr>
            <a:r>
              <a:rPr lang="it-IT" sz="1600" dirty="0" smtClean="0"/>
              <a:t>Risoluzione interna in caso di crisi di una banca</a:t>
            </a:r>
            <a:endParaRPr lang="it-IT" sz="1600" dirty="0"/>
          </a:p>
        </p:txBody>
      </p:sp>
      <p:sp>
        <p:nvSpPr>
          <p:cNvPr id="8" name="CasellaDiTesto 7"/>
          <p:cNvSpPr txBox="1"/>
          <p:nvPr/>
        </p:nvSpPr>
        <p:spPr>
          <a:xfrm>
            <a:off x="662066" y="5594381"/>
            <a:ext cx="11127698" cy="646331"/>
          </a:xfrm>
          <a:prstGeom prst="rect">
            <a:avLst/>
          </a:prstGeom>
          <a:noFill/>
        </p:spPr>
        <p:txBody>
          <a:bodyPr wrap="square" rtlCol="0">
            <a:spAutoFit/>
          </a:bodyPr>
          <a:lstStyle/>
          <a:p>
            <a:r>
              <a:rPr lang="it-IT" sz="1200" dirty="0" smtClean="0"/>
              <a:t>* I </a:t>
            </a:r>
            <a:r>
              <a:rPr lang="it-IT" sz="1200" dirty="0"/>
              <a:t>dati </a:t>
            </a:r>
            <a:r>
              <a:rPr lang="it-IT" sz="1200" dirty="0" err="1"/>
              <a:t>Eurostat</a:t>
            </a:r>
            <a:r>
              <a:rPr lang="it-IT" sz="1200" dirty="0"/>
              <a:t> indicano che, alla fine del 2013, gli aiuti ai sistemi finanziari nazionali avevano accresciuto il debito pubblico di quasi 250 miliardi di euro in Germania, quasi 60 in Spagna, 50 in Irlanda e nei Paesi Bassi, poco più di 40 in Grecia, sui 19 in Belgio e Austria e quasi 18 in Portogallo. In Italia, il sostegno pubblico è stato di circa 4 miliardi, tutti ormai restituiti. </a:t>
            </a:r>
          </a:p>
        </p:txBody>
      </p:sp>
    </p:spTree>
    <p:extLst>
      <p:ext uri="{BB962C8B-B14F-4D97-AF65-F5344CB8AC3E}">
        <p14:creationId xmlns:p14="http://schemas.microsoft.com/office/powerpoint/2010/main" val="124678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27</a:t>
            </a:fld>
            <a:endParaRPr lang="it-IT"/>
          </a:p>
        </p:txBody>
      </p:sp>
      <p:sp>
        <p:nvSpPr>
          <p:cNvPr id="2" name="Titolo 1"/>
          <p:cNvSpPr>
            <a:spLocks noGrp="1"/>
          </p:cNvSpPr>
          <p:nvPr>
            <p:ph type="title" idx="4294967295"/>
          </p:nvPr>
        </p:nvSpPr>
        <p:spPr>
          <a:xfrm>
            <a:off x="239683" y="112623"/>
            <a:ext cx="10972800" cy="711200"/>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fontScale="90000"/>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La riforma europea delle regole di gestione delle crisi bancarie</a:t>
            </a:r>
          </a:p>
        </p:txBody>
      </p:sp>
      <p:sp>
        <p:nvSpPr>
          <p:cNvPr id="5" name="CasellaDiTesto 4"/>
          <p:cNvSpPr txBox="1"/>
          <p:nvPr/>
        </p:nvSpPr>
        <p:spPr>
          <a:xfrm>
            <a:off x="609600" y="1244184"/>
            <a:ext cx="2704892"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2400" dirty="0" smtClean="0"/>
              <a:t>Corpo normativo</a:t>
            </a:r>
            <a:endParaRPr lang="it-IT" sz="2400" dirty="0"/>
          </a:p>
        </p:txBody>
      </p:sp>
      <p:sp>
        <p:nvSpPr>
          <p:cNvPr id="6" name="CasellaDiTesto 5"/>
          <p:cNvSpPr txBox="1"/>
          <p:nvPr/>
        </p:nvSpPr>
        <p:spPr>
          <a:xfrm>
            <a:off x="4223792" y="1244184"/>
            <a:ext cx="7809874" cy="1169551"/>
          </a:xfrm>
          <a:prstGeom prst="rect">
            <a:avLst/>
          </a:prstGeom>
          <a:noFill/>
        </p:spPr>
        <p:txBody>
          <a:bodyPr wrap="square" rtlCol="0">
            <a:spAutoFit/>
          </a:bodyPr>
          <a:lstStyle/>
          <a:p>
            <a:pPr marL="285750" indent="-285750" algn="just">
              <a:buFont typeface="Arial" panose="020B0604020202020204" pitchFamily="34" charset="0"/>
              <a:buChar char="•"/>
            </a:pPr>
            <a:r>
              <a:rPr lang="it-IT" sz="1400" b="1" dirty="0" smtClean="0"/>
              <a:t>Direttiva </a:t>
            </a:r>
            <a:r>
              <a:rPr lang="it-IT" sz="1400" b="1" dirty="0"/>
              <a:t>n. 2014/59/UE </a:t>
            </a:r>
            <a:r>
              <a:rPr lang="it-IT" sz="1400" dirty="0"/>
              <a:t>del Parlamento Europeo e del Consiglio del 15 maggio 2014 che istituisce un quadro di risanamento e risoluzione degli enti creditizi e delle imprese di investimento (</a:t>
            </a:r>
            <a:r>
              <a:rPr lang="it-IT" sz="1400" i="1" dirty="0" err="1"/>
              <a:t>Bank</a:t>
            </a:r>
            <a:r>
              <a:rPr lang="it-IT" sz="1400" i="1" dirty="0"/>
              <a:t> </a:t>
            </a:r>
            <a:r>
              <a:rPr lang="it-IT" sz="1400" i="1" dirty="0" err="1"/>
              <a:t>Recovery</a:t>
            </a:r>
            <a:r>
              <a:rPr lang="it-IT" sz="1400" i="1" dirty="0"/>
              <a:t> and </a:t>
            </a:r>
            <a:r>
              <a:rPr lang="it-IT" sz="1400" i="1" dirty="0" err="1"/>
              <a:t>Resolution</a:t>
            </a:r>
            <a:r>
              <a:rPr lang="it-IT" sz="1400" i="1" dirty="0"/>
              <a:t> Directive</a:t>
            </a:r>
            <a:r>
              <a:rPr lang="it-IT" sz="1400" dirty="0"/>
              <a:t>, di seguito, «</a:t>
            </a:r>
            <a:r>
              <a:rPr lang="it-IT" sz="1400" b="1" i="1" dirty="0"/>
              <a:t>BRRD</a:t>
            </a:r>
            <a:r>
              <a:rPr lang="it-IT" sz="1400" dirty="0"/>
              <a:t>»); </a:t>
            </a:r>
          </a:p>
          <a:p>
            <a:pPr marL="285750" indent="-285750">
              <a:buFont typeface="Arial" panose="020B0604020202020204" pitchFamily="34" charset="0"/>
              <a:buChar char="•"/>
            </a:pPr>
            <a:r>
              <a:rPr lang="it-IT" sz="1400" dirty="0" smtClean="0"/>
              <a:t>Documenti EBA</a:t>
            </a:r>
          </a:p>
          <a:p>
            <a:pPr marL="285750" indent="-285750">
              <a:buFont typeface="Arial" panose="020B0604020202020204" pitchFamily="34" charset="0"/>
              <a:buChar char="•"/>
            </a:pPr>
            <a:r>
              <a:rPr lang="it-IT" sz="1400" dirty="0" smtClean="0"/>
              <a:t>DLGS 180-181per recepimento in Italia</a:t>
            </a:r>
            <a:endParaRPr lang="it-IT" sz="1400" dirty="0"/>
          </a:p>
        </p:txBody>
      </p:sp>
      <p:sp>
        <p:nvSpPr>
          <p:cNvPr id="7" name="CasellaDiTesto 6"/>
          <p:cNvSpPr txBox="1"/>
          <p:nvPr/>
        </p:nvSpPr>
        <p:spPr>
          <a:xfrm>
            <a:off x="329783" y="2908573"/>
            <a:ext cx="11482465" cy="3108543"/>
          </a:xfrm>
          <a:prstGeom prst="rect">
            <a:avLst/>
          </a:prstGeom>
          <a:noFill/>
        </p:spPr>
        <p:txBody>
          <a:bodyPr wrap="square" rtlCol="0">
            <a:spAutoFit/>
          </a:bodyPr>
          <a:lstStyle/>
          <a:p>
            <a:pPr algn="just">
              <a:lnSpc>
                <a:spcPct val="150000"/>
              </a:lnSpc>
            </a:pPr>
            <a:r>
              <a:rPr lang="it-IT" sz="1600" dirty="0" smtClean="0"/>
              <a:t>Avendo </a:t>
            </a:r>
            <a:r>
              <a:rPr lang="it-IT" sz="1600" dirty="0"/>
              <a:t>particolare riguardo alla Direttiva BRRD, è noto che essa sia sorta dall’esigenza di elaborare per </a:t>
            </a:r>
            <a:r>
              <a:rPr lang="it-IT" sz="1600" b="1" dirty="0"/>
              <a:t>gli enti creditizi e le imprese di investimento </a:t>
            </a:r>
            <a:r>
              <a:rPr lang="it-IT" sz="1600" dirty="0"/>
              <a:t>meccanismi in grado di: </a:t>
            </a:r>
          </a:p>
          <a:p>
            <a:pPr marL="285750" indent="-285750" algn="just">
              <a:lnSpc>
                <a:spcPct val="150000"/>
              </a:lnSpc>
              <a:buFont typeface="Arial" panose="020B0604020202020204" pitchFamily="34" charset="0"/>
              <a:buChar char="•"/>
            </a:pPr>
            <a:r>
              <a:rPr lang="it-IT" sz="1600" b="1" dirty="0" smtClean="0"/>
              <a:t>mantenere </a:t>
            </a:r>
            <a:r>
              <a:rPr lang="it-IT" sz="1600" b="1" dirty="0"/>
              <a:t>la continuità delle funzioni finanziarie ed economiche essenziali degli stessi; </a:t>
            </a:r>
            <a:endParaRPr lang="it-IT" sz="1600" dirty="0"/>
          </a:p>
          <a:p>
            <a:pPr marL="285750" indent="-285750" algn="just">
              <a:lnSpc>
                <a:spcPct val="150000"/>
              </a:lnSpc>
              <a:buFont typeface="Arial" panose="020B0604020202020204" pitchFamily="34" charset="0"/>
              <a:buChar char="•"/>
            </a:pPr>
            <a:r>
              <a:rPr lang="it-IT" sz="1600" b="1" dirty="0" smtClean="0"/>
              <a:t>ridurre </a:t>
            </a:r>
            <a:r>
              <a:rPr lang="it-IT" sz="1600" b="1" dirty="0"/>
              <a:t>al minimo l’impatto sul sistema finanziario e sull’economia reale di un eventuale loro dissesto</a:t>
            </a:r>
            <a:r>
              <a:rPr lang="it-IT" sz="1600" dirty="0"/>
              <a:t>, prevenendo l’uso di risorse finanziarie pubbliche</a:t>
            </a:r>
            <a:r>
              <a:rPr lang="it-IT" sz="1600" dirty="0" smtClean="0"/>
              <a:t>. </a:t>
            </a:r>
          </a:p>
          <a:p>
            <a:pPr algn="just"/>
            <a:endParaRPr lang="it-IT" sz="1600" dirty="0" smtClean="0"/>
          </a:p>
          <a:p>
            <a:pPr algn="just"/>
            <a:r>
              <a:rPr lang="it-IT" sz="1200" dirty="0" smtClean="0"/>
              <a:t>Questi </a:t>
            </a:r>
            <a:r>
              <a:rPr lang="it-IT" sz="1200" dirty="0"/>
              <a:t>obiettivi risultano esplicitamente enunciati nel Considerando n. 5 della BRRD, ove si esprime l’esigenza di introdurre </a:t>
            </a:r>
            <a:r>
              <a:rPr lang="it-IT" sz="1200" i="1" dirty="0"/>
              <a:t>«un regime che fornisca alle autorità </a:t>
            </a:r>
            <a:r>
              <a:rPr lang="it-IT" sz="1200" b="1" i="1" dirty="0"/>
              <a:t>un insieme credibile di strumenti per un intervento sufficientemente precoce e rapido in un ente in crisi o in dissesto</a:t>
            </a:r>
            <a:r>
              <a:rPr lang="it-IT" sz="1200" i="1" dirty="0"/>
              <a:t>, al fine di garantire la continuità delle funzioni finanziarie ed economiche essenziali dell’ente, riducendo al minimo l’impatto del dissesto sull’economia e sul sistema finanziario»</a:t>
            </a:r>
            <a:r>
              <a:rPr lang="it-IT" sz="1200" dirty="0"/>
              <a:t>. </a:t>
            </a:r>
            <a:r>
              <a:rPr lang="it-IT" sz="1200" i="1" dirty="0"/>
              <a:t>«Tali strumenti»</a:t>
            </a:r>
            <a:r>
              <a:rPr lang="it-IT" sz="1200" dirty="0"/>
              <a:t>, secondo il Considerando n. 1, assolverebbero ad una duplice funzione, risultando necessari, in particolare, </a:t>
            </a:r>
            <a:r>
              <a:rPr lang="it-IT" sz="1200" b="1" dirty="0"/>
              <a:t>«</a:t>
            </a:r>
            <a:r>
              <a:rPr lang="it-IT" sz="1200" b="1" i="1" dirty="0"/>
              <a:t>per prevenire stati di insolvenza </a:t>
            </a:r>
            <a:r>
              <a:rPr lang="it-IT" sz="1200" i="1" dirty="0"/>
              <a:t>o, in caso di insolvenza, </a:t>
            </a:r>
            <a:r>
              <a:rPr lang="it-IT" sz="1200" b="1" i="1" dirty="0"/>
              <a:t>per ridurre al minimo le ripercussioni negative, preservando le funzioni dell’ente interessato aventi rilevanza sistemica</a:t>
            </a:r>
            <a:r>
              <a:rPr lang="it-IT" sz="1200" i="1" dirty="0"/>
              <a:t>»</a:t>
            </a:r>
            <a:r>
              <a:rPr lang="it-IT" sz="1200" dirty="0"/>
              <a:t>. </a:t>
            </a:r>
          </a:p>
        </p:txBody>
      </p:sp>
      <p:sp>
        <p:nvSpPr>
          <p:cNvPr id="8" name="CasellaDiTesto 7"/>
          <p:cNvSpPr txBox="1"/>
          <p:nvPr/>
        </p:nvSpPr>
        <p:spPr>
          <a:xfrm>
            <a:off x="579620" y="1993694"/>
            <a:ext cx="3018020"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2400" dirty="0" smtClean="0"/>
              <a:t>Obiettivi</a:t>
            </a:r>
          </a:p>
        </p:txBody>
      </p:sp>
    </p:spTree>
    <p:extLst>
      <p:ext uri="{BB962C8B-B14F-4D97-AF65-F5344CB8AC3E}">
        <p14:creationId xmlns:p14="http://schemas.microsoft.com/office/powerpoint/2010/main" val="1450730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28</a:t>
            </a:fld>
            <a:endParaRPr lang="it-IT"/>
          </a:p>
        </p:txBody>
      </p:sp>
      <p:sp>
        <p:nvSpPr>
          <p:cNvPr id="5" name="Titolo 1"/>
          <p:cNvSpPr>
            <a:spLocks noGrp="1"/>
          </p:cNvSpPr>
          <p:nvPr>
            <p:ph type="title" idx="4294967295"/>
          </p:nvPr>
        </p:nvSpPr>
        <p:spPr>
          <a:xfrm>
            <a:off x="335360" y="0"/>
            <a:ext cx="10972800" cy="1139825"/>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La riforma europea delle regole di gestione delle crisi bancarie</a:t>
            </a:r>
          </a:p>
        </p:txBody>
      </p:sp>
      <p:graphicFrame>
        <p:nvGraphicFramePr>
          <p:cNvPr id="7" name="Diagramma 6"/>
          <p:cNvGraphicFramePr/>
          <p:nvPr>
            <p:extLst>
              <p:ext uri="{D42A27DB-BD31-4B8C-83A1-F6EECF244321}">
                <p14:modId xmlns:p14="http://schemas.microsoft.com/office/powerpoint/2010/main" val="3404307826"/>
              </p:ext>
            </p:extLst>
          </p:nvPr>
        </p:nvGraphicFramePr>
        <p:xfrm>
          <a:off x="899410" y="2428407"/>
          <a:ext cx="10656342" cy="353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731186" y="1300747"/>
            <a:ext cx="343441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5400" dirty="0" smtClean="0"/>
              <a:t>Le fasi</a:t>
            </a:r>
            <a:endParaRPr lang="it-IT" sz="5400" dirty="0"/>
          </a:p>
        </p:txBody>
      </p:sp>
    </p:spTree>
    <p:extLst>
      <p:ext uri="{BB962C8B-B14F-4D97-AF65-F5344CB8AC3E}">
        <p14:creationId xmlns:p14="http://schemas.microsoft.com/office/powerpoint/2010/main" val="7153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29</a:t>
            </a:fld>
            <a:endParaRPr lang="it-IT"/>
          </a:p>
        </p:txBody>
      </p:sp>
      <p:sp>
        <p:nvSpPr>
          <p:cNvPr id="2" name="Titolo 1"/>
          <p:cNvSpPr>
            <a:spLocks noGrp="1"/>
          </p:cNvSpPr>
          <p:nvPr>
            <p:ph type="title" idx="4294967295"/>
          </p:nvPr>
        </p:nvSpPr>
        <p:spPr>
          <a:xfrm>
            <a:off x="712032" y="250899"/>
            <a:ext cx="10058400" cy="809658"/>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Pianificazione</a:t>
            </a:r>
          </a:p>
        </p:txBody>
      </p:sp>
      <p:sp>
        <p:nvSpPr>
          <p:cNvPr id="5" name="CasellaDiTesto 4"/>
          <p:cNvSpPr txBox="1"/>
          <p:nvPr/>
        </p:nvSpPr>
        <p:spPr>
          <a:xfrm>
            <a:off x="609600" y="1417639"/>
            <a:ext cx="4781862" cy="166199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it-IT" sz="3400" dirty="0" smtClean="0"/>
              <a:t>Piani di risanamento (</a:t>
            </a:r>
            <a:r>
              <a:rPr lang="it-IT" sz="3400" i="1" dirty="0" err="1" smtClean="0"/>
              <a:t>recovery</a:t>
            </a:r>
            <a:r>
              <a:rPr lang="it-IT" sz="3400" i="1" dirty="0" smtClean="0"/>
              <a:t> </a:t>
            </a:r>
            <a:r>
              <a:rPr lang="it-IT" sz="3400" i="1" dirty="0" err="1" smtClean="0"/>
              <a:t>plans</a:t>
            </a:r>
            <a:r>
              <a:rPr lang="it-IT" sz="3400" dirty="0" smtClean="0"/>
              <a:t>)</a:t>
            </a:r>
            <a:endParaRPr lang="it-IT" sz="3400" dirty="0"/>
          </a:p>
        </p:txBody>
      </p:sp>
      <p:sp>
        <p:nvSpPr>
          <p:cNvPr id="6" name="CasellaDiTesto 5"/>
          <p:cNvSpPr txBox="1"/>
          <p:nvPr/>
        </p:nvSpPr>
        <p:spPr>
          <a:xfrm>
            <a:off x="609600" y="3755410"/>
            <a:ext cx="4781862" cy="166199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150000"/>
              </a:lnSpc>
            </a:pPr>
            <a:r>
              <a:rPr lang="it-IT" sz="3400" dirty="0" smtClean="0"/>
              <a:t>Piani di risoluzione (</a:t>
            </a:r>
            <a:r>
              <a:rPr lang="it-IT" sz="3400" i="1" dirty="0" err="1" smtClean="0"/>
              <a:t>resolution</a:t>
            </a:r>
            <a:r>
              <a:rPr lang="it-IT" sz="3400" i="1" dirty="0" smtClean="0"/>
              <a:t> </a:t>
            </a:r>
            <a:r>
              <a:rPr lang="it-IT" sz="3400" i="1" dirty="0" err="1" smtClean="0"/>
              <a:t>plans</a:t>
            </a:r>
            <a:r>
              <a:rPr lang="it-IT" sz="3400" dirty="0" smtClean="0"/>
              <a:t>)</a:t>
            </a:r>
            <a:endParaRPr lang="it-IT" sz="3400" dirty="0"/>
          </a:p>
        </p:txBody>
      </p:sp>
      <p:grpSp>
        <p:nvGrpSpPr>
          <p:cNvPr id="11" name="Gruppo 10"/>
          <p:cNvGrpSpPr/>
          <p:nvPr/>
        </p:nvGrpSpPr>
        <p:grpSpPr>
          <a:xfrm>
            <a:off x="5741233" y="605109"/>
            <a:ext cx="6056026" cy="3046988"/>
            <a:chOff x="5741233" y="605109"/>
            <a:chExt cx="6056026" cy="3046988"/>
          </a:xfrm>
        </p:grpSpPr>
        <p:sp>
          <p:nvSpPr>
            <p:cNvPr id="7" name="Freccia a destra 6"/>
            <p:cNvSpPr/>
            <p:nvPr/>
          </p:nvSpPr>
          <p:spPr>
            <a:xfrm>
              <a:off x="5741233" y="1813810"/>
              <a:ext cx="674557" cy="629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415789" y="605109"/>
              <a:ext cx="5381470" cy="304698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600" dirty="0" smtClean="0"/>
                <a:t>Sono elaborati dagli intermediari e aggiornati annualmente (sia a livello individuale che a livello di gruppo)</a:t>
              </a:r>
            </a:p>
            <a:p>
              <a:pPr marL="285750" indent="-285750" algn="just">
                <a:lnSpc>
                  <a:spcPct val="150000"/>
                </a:lnSpc>
                <a:buFont typeface="Arial" panose="020B0604020202020204" pitchFamily="34" charset="0"/>
                <a:buChar char="•"/>
              </a:pPr>
              <a:r>
                <a:rPr lang="it-IT" sz="1600" dirty="0"/>
                <a:t>S</a:t>
              </a:r>
              <a:r>
                <a:rPr lang="it-IT" sz="1600" dirty="0" smtClean="0"/>
                <a:t>ono sottoposti alla Autorità di Vigilanza e presentati ad Autorità di Risoluzione</a:t>
              </a:r>
            </a:p>
            <a:p>
              <a:pPr marL="285750" indent="-285750" algn="just">
                <a:lnSpc>
                  <a:spcPct val="150000"/>
                </a:lnSpc>
                <a:buFont typeface="Arial" panose="020B0604020202020204" pitchFamily="34" charset="0"/>
                <a:buChar char="•"/>
              </a:pPr>
              <a:r>
                <a:rPr lang="it-IT" sz="1600" b="1" u="sng" dirty="0" smtClean="0"/>
                <a:t>Definiscono le misure predisposte dalle banche o che esse adotterebbero in caso di deterioramento significativo della propria situazione finanziaria</a:t>
              </a:r>
              <a:endParaRPr lang="it-IT" sz="1600" b="1" u="sng" dirty="0"/>
            </a:p>
          </p:txBody>
        </p:sp>
      </p:grpSp>
      <p:grpSp>
        <p:nvGrpSpPr>
          <p:cNvPr id="12" name="Gruppo 11"/>
          <p:cNvGrpSpPr/>
          <p:nvPr/>
        </p:nvGrpSpPr>
        <p:grpSpPr>
          <a:xfrm>
            <a:off x="5741232" y="4009180"/>
            <a:ext cx="6195935" cy="1938992"/>
            <a:chOff x="5741232" y="4009180"/>
            <a:chExt cx="6195935" cy="1938992"/>
          </a:xfrm>
        </p:grpSpPr>
        <p:sp>
          <p:nvSpPr>
            <p:cNvPr id="8" name="Freccia a destra 7"/>
            <p:cNvSpPr/>
            <p:nvPr/>
          </p:nvSpPr>
          <p:spPr>
            <a:xfrm>
              <a:off x="5741232" y="4271612"/>
              <a:ext cx="674557" cy="629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555697" y="4009180"/>
              <a:ext cx="5381470" cy="193899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600" dirty="0" smtClean="0"/>
                <a:t>Sono elaborati dalla Autorità di Risoluzione (in cooperazione con l’Autorità di Vigilanza)</a:t>
              </a:r>
            </a:p>
            <a:p>
              <a:pPr marL="285750" indent="-285750" algn="just">
                <a:lnSpc>
                  <a:spcPct val="150000"/>
                </a:lnSpc>
                <a:buFont typeface="Arial" panose="020B0604020202020204" pitchFamily="34" charset="0"/>
                <a:buChar char="•"/>
              </a:pPr>
              <a:r>
                <a:rPr lang="it-IT" sz="1600" b="1" u="sng" dirty="0" smtClean="0"/>
                <a:t>Contengono le azioni da intraprendere tempestivamente nell’ipotesi che una banca entri in uno stato di crisi irreversibile </a:t>
              </a:r>
              <a:endParaRPr lang="it-IT" sz="1600" b="1" u="sng" dirty="0"/>
            </a:p>
          </p:txBody>
        </p:sp>
      </p:grpSp>
    </p:spTree>
    <p:extLst>
      <p:ext uri="{BB962C8B-B14F-4D97-AF65-F5344CB8AC3E}">
        <p14:creationId xmlns:p14="http://schemas.microsoft.com/office/powerpoint/2010/main" val="26047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08000" y="181772"/>
            <a:ext cx="8229600" cy="703262"/>
          </a:xfrm>
        </p:spPr>
        <p:txBody>
          <a:bodyPr/>
          <a:lstStyle/>
          <a:p>
            <a:pPr eaLnBrk="1" hangingPunct="1">
              <a:defRPr/>
            </a:pPr>
            <a:r>
              <a:rPr lang="en-US" sz="3900" b="1" dirty="0" err="1">
                <a:solidFill>
                  <a:srgbClr val="002060"/>
                </a:solidFill>
                <a:cs typeface="+mj-cs"/>
              </a:rPr>
              <a:t>Argomenti</a:t>
            </a:r>
            <a:r>
              <a:rPr lang="en-US" sz="3900" b="1" dirty="0">
                <a:solidFill>
                  <a:srgbClr val="002060"/>
                </a:solidFill>
                <a:cs typeface="+mj-cs"/>
              </a:rPr>
              <a:t> </a:t>
            </a:r>
          </a:p>
        </p:txBody>
      </p:sp>
      <p:sp>
        <p:nvSpPr>
          <p:cNvPr id="200707" name="Rectangle 3"/>
          <p:cNvSpPr>
            <a:spLocks noGrp="1" noChangeArrowheads="1"/>
          </p:cNvSpPr>
          <p:nvPr>
            <p:ph idx="1"/>
          </p:nvPr>
        </p:nvSpPr>
        <p:spPr>
          <a:xfrm>
            <a:off x="623392" y="1988840"/>
            <a:ext cx="11204624" cy="3667424"/>
          </a:xfrm>
        </p:spPr>
        <p:txBody>
          <a:bodyPr>
            <a:normAutofit fontScale="77500" lnSpcReduction="20000"/>
          </a:bodyPr>
          <a:lstStyle/>
          <a:p>
            <a:pPr algn="just" eaLnBrk="1" hangingPunct="1">
              <a:lnSpc>
                <a:spcPct val="150000"/>
              </a:lnSpc>
              <a:buFont typeface="Wingdings" panose="05000000000000000000" pitchFamily="2" charset="2"/>
              <a:buChar char="§"/>
            </a:pPr>
            <a:r>
              <a:rPr lang="en-US" sz="3400" dirty="0"/>
              <a:t>La </a:t>
            </a:r>
            <a:r>
              <a:rPr lang="en-US" sz="3400" dirty="0" err="1"/>
              <a:t>vigilanza</a:t>
            </a:r>
            <a:r>
              <a:rPr lang="en-US" sz="3400" dirty="0"/>
              <a:t> del </a:t>
            </a:r>
            <a:r>
              <a:rPr lang="en-US" sz="3400" dirty="0" err="1"/>
              <a:t>sistema</a:t>
            </a:r>
            <a:r>
              <a:rPr lang="en-US" sz="3400" dirty="0"/>
              <a:t> </a:t>
            </a:r>
            <a:r>
              <a:rPr lang="en-US" sz="3400" dirty="0" err="1"/>
              <a:t>finanziario</a:t>
            </a:r>
            <a:r>
              <a:rPr lang="en-US" sz="3400" dirty="0"/>
              <a:t>: prime </a:t>
            </a:r>
            <a:r>
              <a:rPr lang="en-US" sz="3400" dirty="0" err="1"/>
              <a:t>osservazioni</a:t>
            </a:r>
            <a:endParaRPr lang="en-US" sz="3400" dirty="0"/>
          </a:p>
          <a:p>
            <a:pPr algn="just" eaLnBrk="1" hangingPunct="1">
              <a:lnSpc>
                <a:spcPct val="150000"/>
              </a:lnSpc>
              <a:buFont typeface="Wingdings" panose="05000000000000000000" pitchFamily="2" charset="2"/>
              <a:buChar char="§"/>
            </a:pPr>
            <a:r>
              <a:rPr lang="en-US" sz="3400" dirty="0"/>
              <a:t>La </a:t>
            </a:r>
            <a:r>
              <a:rPr lang="en-US" sz="3400" dirty="0" err="1"/>
              <a:t>vigilanza</a:t>
            </a:r>
            <a:r>
              <a:rPr lang="en-US" sz="3400" dirty="0"/>
              <a:t> a </a:t>
            </a:r>
            <a:r>
              <a:rPr lang="en-US" sz="3400" dirty="0" err="1"/>
              <a:t>livello</a:t>
            </a:r>
            <a:r>
              <a:rPr lang="en-US" sz="3400" dirty="0"/>
              <a:t> </a:t>
            </a:r>
            <a:r>
              <a:rPr lang="en-US" sz="3400" dirty="0" err="1"/>
              <a:t>europeo</a:t>
            </a:r>
            <a:endParaRPr lang="en-US" sz="3400" dirty="0"/>
          </a:p>
          <a:p>
            <a:pPr algn="just" eaLnBrk="1" hangingPunct="1">
              <a:lnSpc>
                <a:spcPct val="150000"/>
              </a:lnSpc>
              <a:buFont typeface="Wingdings" panose="05000000000000000000" pitchFamily="2" charset="2"/>
              <a:buChar char="§"/>
            </a:pPr>
            <a:r>
              <a:rPr lang="en-US" sz="3400" dirty="0"/>
              <a:t>La </a:t>
            </a:r>
            <a:r>
              <a:rPr lang="en-US" sz="3400" dirty="0" err="1"/>
              <a:t>normativa</a:t>
            </a:r>
            <a:r>
              <a:rPr lang="en-US" sz="3400" dirty="0"/>
              <a:t> </a:t>
            </a:r>
            <a:r>
              <a:rPr lang="en-US" sz="3400" dirty="0" smtClean="0"/>
              <a:t>in </a:t>
            </a:r>
            <a:r>
              <a:rPr lang="en-US" sz="3400" dirty="0" err="1" smtClean="0"/>
              <a:t>tema</a:t>
            </a:r>
            <a:r>
              <a:rPr lang="en-US" sz="3400" dirty="0" smtClean="0"/>
              <a:t> di </a:t>
            </a:r>
            <a:r>
              <a:rPr lang="en-US" sz="3400" dirty="0"/>
              <a:t>Bail In</a:t>
            </a:r>
          </a:p>
          <a:p>
            <a:pPr algn="just" eaLnBrk="1" hangingPunct="1">
              <a:lnSpc>
                <a:spcPct val="150000"/>
              </a:lnSpc>
              <a:buFont typeface="Wingdings" panose="05000000000000000000" pitchFamily="2" charset="2"/>
              <a:buChar char="§"/>
            </a:pPr>
            <a:r>
              <a:rPr lang="en-US" sz="3400" dirty="0"/>
              <a:t>Le </a:t>
            </a:r>
            <a:r>
              <a:rPr lang="en-US" sz="3400" dirty="0" err="1"/>
              <a:t>Autorità</a:t>
            </a:r>
            <a:r>
              <a:rPr lang="en-US" sz="3400" dirty="0"/>
              <a:t> di </a:t>
            </a:r>
            <a:r>
              <a:rPr lang="en-US" sz="3400" dirty="0" err="1"/>
              <a:t>Vigilanza</a:t>
            </a:r>
            <a:r>
              <a:rPr lang="en-US" sz="3400" dirty="0"/>
              <a:t> </a:t>
            </a:r>
            <a:r>
              <a:rPr lang="en-US" sz="3400" dirty="0" err="1"/>
              <a:t>nel</a:t>
            </a:r>
            <a:r>
              <a:rPr lang="en-US" sz="3400" dirty="0"/>
              <a:t> </a:t>
            </a:r>
            <a:r>
              <a:rPr lang="en-US" sz="3400" dirty="0" err="1"/>
              <a:t>sistema</a:t>
            </a:r>
            <a:r>
              <a:rPr lang="en-US" sz="3400" dirty="0"/>
              <a:t> </a:t>
            </a:r>
            <a:r>
              <a:rPr lang="en-US" sz="3400" dirty="0" err="1"/>
              <a:t>finanziario</a:t>
            </a:r>
            <a:r>
              <a:rPr lang="en-US" sz="3400" dirty="0"/>
              <a:t> </a:t>
            </a:r>
            <a:r>
              <a:rPr lang="en-US" sz="3400" dirty="0" err="1"/>
              <a:t>italiano</a:t>
            </a:r>
            <a:endParaRPr lang="en-US" sz="3400" dirty="0"/>
          </a:p>
          <a:p>
            <a:pPr algn="just" eaLnBrk="1" hangingPunct="1">
              <a:lnSpc>
                <a:spcPct val="150000"/>
              </a:lnSpc>
              <a:buFont typeface="Wingdings" panose="05000000000000000000" pitchFamily="2" charset="2"/>
              <a:buChar char="§"/>
              <a:defRPr/>
            </a:pPr>
            <a:r>
              <a:rPr lang="it-IT" sz="3400" dirty="0" smtClean="0"/>
              <a:t>La BCE e la politica monetaria</a:t>
            </a:r>
            <a:endParaRPr lang="en-US" sz="3400" dirty="0"/>
          </a:p>
        </p:txBody>
      </p:sp>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8141F85-ADF1-4F0B-A86A-40D41961FADB}" type="slidenum">
              <a:rPr lang="en-US" sz="1200">
                <a:latin typeface="Garamond" pitchFamily="18" charset="0"/>
              </a:rPr>
              <a:pPr eaLnBrk="1" hangingPunct="1"/>
              <a:t>3</a:t>
            </a:fld>
            <a:endParaRPr lang="en-US" sz="120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30</a:t>
            </a:fld>
            <a:endParaRPr lang="it-IT"/>
          </a:p>
        </p:txBody>
      </p:sp>
      <p:sp>
        <p:nvSpPr>
          <p:cNvPr id="2" name="Titolo 1"/>
          <p:cNvSpPr>
            <a:spLocks noGrp="1"/>
          </p:cNvSpPr>
          <p:nvPr>
            <p:ph type="title" idx="4294967295"/>
          </p:nvPr>
        </p:nvSpPr>
        <p:spPr>
          <a:xfrm>
            <a:off x="407368" y="325846"/>
            <a:ext cx="2747963" cy="149066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lnSpc>
                <a:spcPct val="150000"/>
              </a:lnSpc>
            </a:pPr>
            <a:r>
              <a:rPr lang="it-IT" sz="2900" b="1" dirty="0">
                <a:solidFill>
                  <a:srgbClr val="002060"/>
                </a:solidFill>
                <a:latin typeface="Arial" panose="020B0604020202020204" pitchFamily="34" charset="0"/>
                <a:cs typeface="Arial" panose="020B0604020202020204" pitchFamily="34" charset="0"/>
              </a:rPr>
              <a:t>Intervento precoce</a:t>
            </a:r>
          </a:p>
        </p:txBody>
      </p:sp>
      <p:sp>
        <p:nvSpPr>
          <p:cNvPr id="5" name="CasellaDiTesto 4"/>
          <p:cNvSpPr txBox="1"/>
          <p:nvPr/>
        </p:nvSpPr>
        <p:spPr>
          <a:xfrm>
            <a:off x="3882452" y="382926"/>
            <a:ext cx="811217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dirty="0" smtClean="0"/>
              <a:t>Misure volte </a:t>
            </a:r>
            <a:r>
              <a:rPr lang="it-IT" sz="1600" dirty="0"/>
              <a:t>a rendere possibile il risanamento di un ente in dissesto, per il quale </a:t>
            </a:r>
            <a:r>
              <a:rPr lang="it-IT" sz="1600" b="1" dirty="0"/>
              <a:t>non si siano ancora verificate le condizioni richieste per l’avvio di una procedura di risoluzione</a:t>
            </a:r>
            <a:r>
              <a:rPr lang="it-IT" sz="1600" dirty="0"/>
              <a:t>, evitando che il peggioramento della situazione finanziaria di tale ente sia tale da non lasciare alternative all’attivazione degli strumenti di </a:t>
            </a:r>
            <a:r>
              <a:rPr lang="it-IT" sz="1600" dirty="0" smtClean="0"/>
              <a:t>risoluzione</a:t>
            </a:r>
            <a:endParaRPr lang="it-IT" sz="1600" dirty="0"/>
          </a:p>
        </p:txBody>
      </p:sp>
      <p:sp>
        <p:nvSpPr>
          <p:cNvPr id="6" name="CasellaDiTesto 5"/>
          <p:cNvSpPr txBox="1"/>
          <p:nvPr/>
        </p:nvSpPr>
        <p:spPr>
          <a:xfrm>
            <a:off x="609600" y="2203555"/>
            <a:ext cx="3048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it-IT"/>
            </a:defPPr>
            <a:lvl1pPr algn="ctr">
              <a:defRPr sz="5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Quando? </a:t>
            </a:r>
          </a:p>
        </p:txBody>
      </p:sp>
      <p:grpSp>
        <p:nvGrpSpPr>
          <p:cNvPr id="9" name="Gruppo 8"/>
          <p:cNvGrpSpPr/>
          <p:nvPr/>
        </p:nvGrpSpPr>
        <p:grpSpPr>
          <a:xfrm>
            <a:off x="4165600" y="2249721"/>
            <a:ext cx="7656642" cy="1200329"/>
            <a:chOff x="5291528" y="2833141"/>
            <a:chExt cx="6515724" cy="1200329"/>
          </a:xfrm>
        </p:grpSpPr>
        <p:sp>
          <p:nvSpPr>
            <p:cNvPr id="7" name="Freccia a destra 6"/>
            <p:cNvSpPr/>
            <p:nvPr/>
          </p:nvSpPr>
          <p:spPr>
            <a:xfrm>
              <a:off x="5291528" y="3072984"/>
              <a:ext cx="494675" cy="434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6096000" y="2833141"/>
              <a:ext cx="5711252"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600" dirty="0" smtClean="0"/>
                <a:t>Violazione o rischio di violazione di requisiti prudenziali</a:t>
              </a:r>
            </a:p>
            <a:p>
              <a:pPr marL="285750" indent="-285750">
                <a:lnSpc>
                  <a:spcPct val="150000"/>
                </a:lnSpc>
                <a:buFont typeface="Arial" panose="020B0604020202020204" pitchFamily="34" charset="0"/>
                <a:buChar char="•"/>
              </a:pPr>
              <a:r>
                <a:rPr lang="it-IT" sz="1600" dirty="0" smtClean="0"/>
                <a:t>Rapido deterioramento della situazione finanziaria</a:t>
              </a:r>
            </a:p>
            <a:p>
              <a:pPr marL="285750" indent="-285750">
                <a:lnSpc>
                  <a:spcPct val="150000"/>
                </a:lnSpc>
                <a:buFont typeface="Arial" panose="020B0604020202020204" pitchFamily="34" charset="0"/>
                <a:buChar char="•"/>
              </a:pPr>
              <a:r>
                <a:rPr lang="it-IT" sz="1600" dirty="0" smtClean="0"/>
                <a:t>Aumento del </a:t>
              </a:r>
              <a:r>
                <a:rPr lang="it-IT" sz="1600" dirty="0" err="1" smtClean="0"/>
                <a:t>leverage</a:t>
              </a:r>
              <a:r>
                <a:rPr lang="it-IT" sz="1600" dirty="0" smtClean="0"/>
                <a:t> o dei crediti in sofferenza …. </a:t>
              </a:r>
              <a:endParaRPr lang="it-IT" sz="1600" dirty="0"/>
            </a:p>
          </p:txBody>
        </p:sp>
      </p:grpSp>
      <p:sp>
        <p:nvSpPr>
          <p:cNvPr id="10" name="CasellaDiTesto 9"/>
          <p:cNvSpPr txBox="1"/>
          <p:nvPr/>
        </p:nvSpPr>
        <p:spPr>
          <a:xfrm>
            <a:off x="609600" y="4259263"/>
            <a:ext cx="30480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it-IT"/>
            </a:defPPr>
            <a:lvl1pPr algn="ctr">
              <a:defRPr sz="5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smtClean="0">
                <a:solidFill>
                  <a:schemeClr val="bg1"/>
                </a:solidFill>
              </a:rPr>
              <a:t>Cosa? </a:t>
            </a:r>
            <a:endParaRPr lang="it-IT" dirty="0">
              <a:solidFill>
                <a:schemeClr val="bg1"/>
              </a:solidFill>
            </a:endParaRPr>
          </a:p>
        </p:txBody>
      </p:sp>
      <p:grpSp>
        <p:nvGrpSpPr>
          <p:cNvPr id="11" name="Gruppo 10"/>
          <p:cNvGrpSpPr/>
          <p:nvPr/>
        </p:nvGrpSpPr>
        <p:grpSpPr>
          <a:xfrm>
            <a:off x="4165600" y="3789933"/>
            <a:ext cx="7656642" cy="2308324"/>
            <a:chOff x="5291528" y="2833141"/>
            <a:chExt cx="6515724" cy="2308324"/>
          </a:xfrm>
        </p:grpSpPr>
        <p:sp>
          <p:nvSpPr>
            <p:cNvPr id="12" name="Freccia a destra 11"/>
            <p:cNvSpPr/>
            <p:nvPr/>
          </p:nvSpPr>
          <p:spPr>
            <a:xfrm>
              <a:off x="5291528" y="3683577"/>
              <a:ext cx="494675" cy="628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p>
          </p:txBody>
        </p:sp>
        <p:sp>
          <p:nvSpPr>
            <p:cNvPr id="13" name="CasellaDiTesto 12"/>
            <p:cNvSpPr txBox="1"/>
            <p:nvPr/>
          </p:nvSpPr>
          <p:spPr>
            <a:xfrm>
              <a:off x="6096000" y="2833141"/>
              <a:ext cx="5711252" cy="23083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600" dirty="0" smtClean="0"/>
                <a:t>Richiesta agli organi della banca di assumere iniziative per aumentare il patrimonio, destinare profitti a capitale, richiedere sostegno della capogruppo, attuare misure previste da piano di risanamento, convocare assemblea, </a:t>
              </a:r>
              <a:r>
                <a:rPr lang="it-IT" sz="1600" b="1" u="sng" dirty="0" smtClean="0"/>
                <a:t>ristrutturare debito</a:t>
              </a:r>
            </a:p>
            <a:p>
              <a:pPr marL="285750" indent="-285750" algn="just">
                <a:lnSpc>
                  <a:spcPct val="150000"/>
                </a:lnSpc>
                <a:buFont typeface="Arial" panose="020B0604020202020204" pitchFamily="34" charset="0"/>
                <a:buChar char="•"/>
              </a:pPr>
              <a:r>
                <a:rPr lang="it-IT" sz="1600" dirty="0" smtClean="0"/>
                <a:t>Rimozione alta dirigenza e amministratori</a:t>
              </a:r>
            </a:p>
            <a:p>
              <a:pPr marL="285750" indent="-285750" algn="just">
                <a:lnSpc>
                  <a:spcPct val="150000"/>
                </a:lnSpc>
                <a:buFont typeface="Arial" panose="020B0604020202020204" pitchFamily="34" charset="0"/>
                <a:buChar char="•"/>
              </a:pPr>
              <a:r>
                <a:rPr lang="it-IT" sz="1600" dirty="0" smtClean="0"/>
                <a:t>Nomina di un </a:t>
              </a:r>
              <a:r>
                <a:rPr lang="it-IT" sz="1600" i="1" dirty="0" err="1" smtClean="0"/>
                <a:t>temporary</a:t>
              </a:r>
              <a:r>
                <a:rPr lang="it-IT" sz="1600" i="1" dirty="0" smtClean="0"/>
                <a:t> </a:t>
              </a:r>
              <a:r>
                <a:rPr lang="it-IT" sz="1600" i="1" dirty="0" err="1" smtClean="0"/>
                <a:t>administrator</a:t>
              </a:r>
              <a:endParaRPr lang="it-IT" sz="1600" i="1" dirty="0"/>
            </a:p>
          </p:txBody>
        </p:sp>
      </p:grpSp>
    </p:spTree>
    <p:extLst>
      <p:ext uri="{BB962C8B-B14F-4D97-AF65-F5344CB8AC3E}">
        <p14:creationId xmlns:p14="http://schemas.microsoft.com/office/powerpoint/2010/main" val="35334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31</a:t>
            </a:fld>
            <a:endParaRPr lang="it-IT"/>
          </a:p>
        </p:txBody>
      </p:sp>
      <p:sp>
        <p:nvSpPr>
          <p:cNvPr id="2" name="Titolo 1"/>
          <p:cNvSpPr>
            <a:spLocks noGrp="1"/>
          </p:cNvSpPr>
          <p:nvPr>
            <p:ph type="title" idx="4294967295"/>
          </p:nvPr>
        </p:nvSpPr>
        <p:spPr>
          <a:xfrm>
            <a:off x="562130" y="277813"/>
            <a:ext cx="2927350" cy="1139825"/>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Risoluzione</a:t>
            </a:r>
          </a:p>
        </p:txBody>
      </p:sp>
      <p:sp>
        <p:nvSpPr>
          <p:cNvPr id="5" name="CasellaDiTesto 4"/>
          <p:cNvSpPr txBox="1"/>
          <p:nvPr/>
        </p:nvSpPr>
        <p:spPr>
          <a:xfrm>
            <a:off x="609600" y="1709293"/>
            <a:ext cx="3077980" cy="8771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it-IT" sz="3400" dirty="0" smtClean="0"/>
              <a:t>Obiettivi</a:t>
            </a:r>
            <a:endParaRPr lang="it-IT" sz="3400" dirty="0"/>
          </a:p>
        </p:txBody>
      </p:sp>
      <p:sp>
        <p:nvSpPr>
          <p:cNvPr id="7" name="Freccia in giù 6"/>
          <p:cNvSpPr/>
          <p:nvPr/>
        </p:nvSpPr>
        <p:spPr>
          <a:xfrm>
            <a:off x="1736360" y="2727244"/>
            <a:ext cx="674557" cy="47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43109" y="3301780"/>
            <a:ext cx="11094386" cy="2534027"/>
          </a:xfrm>
          <a:prstGeom prst="rect">
            <a:avLst/>
          </a:prstGeom>
          <a:noFill/>
        </p:spPr>
        <p:txBody>
          <a:bodyPr wrap="square" rtlCol="0">
            <a:spAutoFit/>
          </a:bodyPr>
          <a:lstStyle/>
          <a:p>
            <a:pPr marL="179388" indent="-179388" algn="just">
              <a:lnSpc>
                <a:spcPct val="150000"/>
              </a:lnSpc>
              <a:buFont typeface="Arial" panose="020B0604020202020204" pitchFamily="34" charset="0"/>
              <a:buChar char="•"/>
            </a:pPr>
            <a:r>
              <a:rPr lang="it-IT" sz="1800" dirty="0" smtClean="0"/>
              <a:t>garantire </a:t>
            </a:r>
            <a:r>
              <a:rPr lang="it-IT" sz="1800" dirty="0"/>
              <a:t>la continuità delle funzioni essenziali; </a:t>
            </a:r>
            <a:endParaRPr lang="it-IT" sz="1800" dirty="0" smtClean="0"/>
          </a:p>
          <a:p>
            <a:pPr marL="179388" indent="-179388" algn="just">
              <a:lnSpc>
                <a:spcPct val="150000"/>
              </a:lnSpc>
              <a:buFont typeface="Arial" panose="020B0604020202020204" pitchFamily="34" charset="0"/>
              <a:buChar char="•"/>
            </a:pPr>
            <a:r>
              <a:rPr lang="it-IT" sz="1800" dirty="0" smtClean="0"/>
              <a:t>evitare </a:t>
            </a:r>
            <a:r>
              <a:rPr lang="it-IT" sz="1800" dirty="0"/>
              <a:t>effetti negativi significativi sulla stabilità finanziaria, in particolare attraverso la prevenzione del contagio, anche delle infrastrutture di mercato, e con il mantenimento della disciplina di mercato; </a:t>
            </a:r>
            <a:endParaRPr lang="it-IT" sz="1800" dirty="0" smtClean="0"/>
          </a:p>
          <a:p>
            <a:pPr marL="179388" indent="-179388" algn="just">
              <a:lnSpc>
                <a:spcPct val="150000"/>
              </a:lnSpc>
              <a:buFont typeface="Arial" panose="020B0604020202020204" pitchFamily="34" charset="0"/>
              <a:buChar char="•"/>
            </a:pPr>
            <a:r>
              <a:rPr lang="it-IT" sz="1800" dirty="0" smtClean="0"/>
              <a:t>salvaguardare </a:t>
            </a:r>
            <a:r>
              <a:rPr lang="it-IT" sz="1800" dirty="0"/>
              <a:t>i fondi pubblici riducendo al minimo il ricorso al sostegno finanziario pubblico straordinario; </a:t>
            </a:r>
            <a:endParaRPr lang="it-IT" sz="1800" dirty="0" smtClean="0"/>
          </a:p>
          <a:p>
            <a:pPr marL="179388" indent="-179388" algn="just">
              <a:lnSpc>
                <a:spcPct val="150000"/>
              </a:lnSpc>
              <a:buFont typeface="Arial" panose="020B0604020202020204" pitchFamily="34" charset="0"/>
              <a:buChar char="•"/>
            </a:pPr>
            <a:r>
              <a:rPr lang="it-IT" sz="1800" dirty="0" smtClean="0"/>
              <a:t>tutelare </a:t>
            </a:r>
            <a:r>
              <a:rPr lang="it-IT" sz="1800" dirty="0"/>
              <a:t>i depositanti contemplati dalla </a:t>
            </a:r>
            <a:r>
              <a:rPr lang="it-IT" sz="1800" dirty="0" smtClean="0"/>
              <a:t>direttiva </a:t>
            </a:r>
            <a:r>
              <a:rPr lang="it-IT" sz="1800" dirty="0"/>
              <a:t>e gli investitori contemplati dalla </a:t>
            </a:r>
            <a:r>
              <a:rPr lang="it-IT" sz="1800" dirty="0" smtClean="0"/>
              <a:t>direttiva </a:t>
            </a:r>
            <a:endParaRPr lang="it-IT" sz="1800" dirty="0"/>
          </a:p>
          <a:p>
            <a:pPr marL="179388" indent="-179388" algn="just">
              <a:lnSpc>
                <a:spcPct val="150000"/>
              </a:lnSpc>
              <a:buFont typeface="Arial" panose="020B0604020202020204" pitchFamily="34" charset="0"/>
              <a:buChar char="•"/>
            </a:pPr>
            <a:r>
              <a:rPr lang="it-IT" sz="1800" dirty="0" smtClean="0"/>
              <a:t>tutelare </a:t>
            </a:r>
            <a:r>
              <a:rPr lang="it-IT" sz="1800" dirty="0"/>
              <a:t>i fondi e le attività dei </a:t>
            </a:r>
            <a:r>
              <a:rPr lang="it-IT" sz="1800" dirty="0" smtClean="0"/>
              <a:t>clienti </a:t>
            </a:r>
            <a:endParaRPr lang="it-IT" sz="1800" dirty="0"/>
          </a:p>
        </p:txBody>
      </p:sp>
      <p:sp>
        <p:nvSpPr>
          <p:cNvPr id="9" name="CasellaDiTesto 8"/>
          <p:cNvSpPr txBox="1"/>
          <p:nvPr/>
        </p:nvSpPr>
        <p:spPr>
          <a:xfrm>
            <a:off x="4295800" y="632808"/>
            <a:ext cx="7686156" cy="1569660"/>
          </a:xfrm>
          <a:prstGeom prst="rect">
            <a:avLst/>
          </a:prstGeom>
          <a:noFill/>
        </p:spPr>
        <p:txBody>
          <a:bodyPr wrap="square" rtlCol="0">
            <a:spAutoFit/>
          </a:bodyPr>
          <a:lstStyle/>
          <a:p>
            <a:pPr algn="just"/>
            <a:r>
              <a:rPr lang="it-IT" dirty="0" smtClean="0"/>
              <a:t>Non è la liquidazione … anzi, la risoluzione mira proprio ad evitare la liquidazione. Pe risoluzione può quindi intendersi </a:t>
            </a:r>
            <a:r>
              <a:rPr lang="it-IT" b="1" u="sng" dirty="0" smtClean="0"/>
              <a:t>l’insieme degli strumenti</a:t>
            </a:r>
            <a:r>
              <a:rPr lang="it-IT" dirty="0" smtClean="0"/>
              <a:t> volti alla riorganizzazione e ristrutturazione della banca</a:t>
            </a:r>
            <a:endParaRPr lang="it-IT" dirty="0"/>
          </a:p>
        </p:txBody>
      </p:sp>
    </p:spTree>
    <p:extLst>
      <p:ext uri="{BB962C8B-B14F-4D97-AF65-F5344CB8AC3E}">
        <p14:creationId xmlns:p14="http://schemas.microsoft.com/office/powerpoint/2010/main" val="424293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32</a:t>
            </a:fld>
            <a:endParaRPr lang="it-IT"/>
          </a:p>
        </p:txBody>
      </p:sp>
      <p:sp>
        <p:nvSpPr>
          <p:cNvPr id="2" name="Titolo 1"/>
          <p:cNvSpPr>
            <a:spLocks noGrp="1"/>
          </p:cNvSpPr>
          <p:nvPr>
            <p:ph type="title" idx="4294967295"/>
          </p:nvPr>
        </p:nvSpPr>
        <p:spPr>
          <a:xfrm>
            <a:off x="684915" y="301339"/>
            <a:ext cx="2927350" cy="1139825"/>
          </a:xfrm>
        </p:spPr>
        <p:txBody>
          <a:bodyPr anchor="t"/>
          <a:lstStyle/>
          <a:p>
            <a:r>
              <a:rPr lang="it-IT" b="1" dirty="0" smtClean="0"/>
              <a:t>Risoluzione</a:t>
            </a:r>
            <a:endParaRPr lang="it-IT" b="1" dirty="0"/>
          </a:p>
        </p:txBody>
      </p:sp>
      <p:sp>
        <p:nvSpPr>
          <p:cNvPr id="5" name="CasellaDiTesto 4"/>
          <p:cNvSpPr txBox="1"/>
          <p:nvPr/>
        </p:nvSpPr>
        <p:spPr>
          <a:xfrm>
            <a:off x="609600" y="1619353"/>
            <a:ext cx="3077980" cy="78021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it-IT" sz="3400" dirty="0" smtClean="0"/>
              <a:t>Quando</a:t>
            </a:r>
            <a:endParaRPr lang="it-IT" sz="3400" dirty="0"/>
          </a:p>
        </p:txBody>
      </p:sp>
      <p:sp>
        <p:nvSpPr>
          <p:cNvPr id="7" name="Freccia in giù 6"/>
          <p:cNvSpPr/>
          <p:nvPr/>
        </p:nvSpPr>
        <p:spPr>
          <a:xfrm>
            <a:off x="1736360" y="2727244"/>
            <a:ext cx="674557" cy="47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43109" y="3301780"/>
            <a:ext cx="11094386" cy="2631490"/>
          </a:xfrm>
          <a:prstGeom prst="rect">
            <a:avLst/>
          </a:prstGeom>
          <a:noFill/>
        </p:spPr>
        <p:txBody>
          <a:bodyPr wrap="square" rtlCol="0">
            <a:spAutoFit/>
          </a:bodyPr>
          <a:lstStyle/>
          <a:p>
            <a:pPr marL="179388" indent="-179388" algn="just">
              <a:lnSpc>
                <a:spcPct val="150000"/>
              </a:lnSpc>
              <a:buFont typeface="Arial" panose="020B0604020202020204" pitchFamily="34" charset="0"/>
              <a:buChar char="•"/>
            </a:pPr>
            <a:r>
              <a:rPr lang="it-IT" sz="2200" dirty="0" smtClean="0"/>
              <a:t>La banca è in dissesto o a rischio di dissesto (valutazione effettuata dalla Autorità di Vigilanza)</a:t>
            </a:r>
          </a:p>
          <a:p>
            <a:pPr marL="179388" indent="-179388" algn="just">
              <a:lnSpc>
                <a:spcPct val="150000"/>
              </a:lnSpc>
              <a:buFont typeface="Arial" panose="020B0604020202020204" pitchFamily="34" charset="0"/>
              <a:buChar char="•"/>
            </a:pPr>
            <a:r>
              <a:rPr lang="it-IT" sz="2200" dirty="0" smtClean="0"/>
              <a:t>Non si può ragionevolmente prospettare che una azione alternativa del settore privato o di vigilanza consenta di evitare il dissesto in tempi ragionevoli</a:t>
            </a:r>
          </a:p>
          <a:p>
            <a:pPr marL="179388" indent="-179388" algn="just">
              <a:lnSpc>
                <a:spcPct val="150000"/>
              </a:lnSpc>
              <a:buFont typeface="Arial" panose="020B0604020202020204" pitchFamily="34" charset="0"/>
              <a:buChar char="•"/>
            </a:pPr>
            <a:r>
              <a:rPr lang="it-IT" sz="2200" dirty="0" smtClean="0"/>
              <a:t>L’azione di risoluzione è necessaria nell’interesse pubblico</a:t>
            </a:r>
          </a:p>
        </p:txBody>
      </p:sp>
      <p:sp>
        <p:nvSpPr>
          <p:cNvPr id="9" name="CasellaDiTesto 8"/>
          <p:cNvSpPr txBox="1"/>
          <p:nvPr/>
        </p:nvSpPr>
        <p:spPr>
          <a:xfrm>
            <a:off x="4165600" y="277814"/>
            <a:ext cx="7699948" cy="1200329"/>
          </a:xfrm>
          <a:prstGeom prst="rect">
            <a:avLst/>
          </a:prstGeom>
          <a:noFill/>
        </p:spPr>
        <p:txBody>
          <a:bodyPr wrap="square" rtlCol="0">
            <a:spAutoFit/>
          </a:bodyPr>
          <a:lstStyle/>
          <a:p>
            <a:pPr algn="just"/>
            <a:r>
              <a:rPr lang="it-IT" dirty="0" smtClean="0"/>
              <a:t>L’avvio </a:t>
            </a:r>
            <a:r>
              <a:rPr lang="it-IT" dirty="0"/>
              <a:t>di una procedura di risoluzione richiede una serie di </a:t>
            </a:r>
            <a:r>
              <a:rPr lang="it-IT" b="1" dirty="0"/>
              <a:t>condizioni necessarie</a:t>
            </a:r>
            <a:r>
              <a:rPr lang="it-IT" dirty="0"/>
              <a:t>, che devono sussistere </a:t>
            </a:r>
            <a:r>
              <a:rPr lang="it-IT" b="1" dirty="0"/>
              <a:t>congiuntamente</a:t>
            </a:r>
            <a:r>
              <a:rPr lang="it-IT" dirty="0"/>
              <a:t>, e sono specificate al fine di restringere la discrezionalità delle autorità di risoluzione interessate </a:t>
            </a:r>
          </a:p>
        </p:txBody>
      </p:sp>
    </p:spTree>
    <p:extLst>
      <p:ext uri="{BB962C8B-B14F-4D97-AF65-F5344CB8AC3E}">
        <p14:creationId xmlns:p14="http://schemas.microsoft.com/office/powerpoint/2010/main" val="1713333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33</a:t>
            </a:fld>
            <a:endParaRPr lang="it-IT"/>
          </a:p>
        </p:txBody>
      </p:sp>
      <p:sp>
        <p:nvSpPr>
          <p:cNvPr id="2" name="Titolo 1"/>
          <p:cNvSpPr>
            <a:spLocks noGrp="1"/>
          </p:cNvSpPr>
          <p:nvPr>
            <p:ph type="title" idx="4294967295"/>
          </p:nvPr>
        </p:nvSpPr>
        <p:spPr>
          <a:xfrm>
            <a:off x="1127448" y="277812"/>
            <a:ext cx="2927350" cy="1139825"/>
          </a:xfrm>
        </p:spPr>
        <p:txBody>
          <a:bodyPr anchor="t"/>
          <a:lstStyle/>
          <a:p>
            <a:r>
              <a:rPr lang="it-IT" b="1" dirty="0" smtClean="0"/>
              <a:t>Risoluzione</a:t>
            </a:r>
            <a:endParaRPr lang="it-IT" b="1" dirty="0"/>
          </a:p>
        </p:txBody>
      </p:sp>
      <p:sp>
        <p:nvSpPr>
          <p:cNvPr id="5" name="CasellaDiTesto 4"/>
          <p:cNvSpPr txBox="1"/>
          <p:nvPr/>
        </p:nvSpPr>
        <p:spPr>
          <a:xfrm>
            <a:off x="6037705" y="409144"/>
            <a:ext cx="3977390" cy="8771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50000"/>
              </a:lnSpc>
            </a:pPr>
            <a:r>
              <a:rPr lang="it-IT" sz="3400" dirty="0" smtClean="0"/>
              <a:t>Principi generali</a:t>
            </a:r>
            <a:endParaRPr lang="it-IT" sz="3400" dirty="0"/>
          </a:p>
        </p:txBody>
      </p:sp>
      <p:sp>
        <p:nvSpPr>
          <p:cNvPr id="7" name="Freccia in giù 6"/>
          <p:cNvSpPr/>
          <p:nvPr/>
        </p:nvSpPr>
        <p:spPr>
          <a:xfrm>
            <a:off x="8063043" y="1522157"/>
            <a:ext cx="674557" cy="47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732853" y="2008424"/>
            <a:ext cx="11094386" cy="383181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it-IT" sz="1800" dirty="0" smtClean="0"/>
              <a:t>gli </a:t>
            </a:r>
            <a:r>
              <a:rPr lang="it-IT" sz="1800" dirty="0"/>
              <a:t>azionisti dell'ente sottoposto a risoluzione devono sopportare per primi le </a:t>
            </a:r>
            <a:r>
              <a:rPr lang="it-IT" sz="1800" dirty="0" smtClean="0"/>
              <a:t>perdite </a:t>
            </a:r>
          </a:p>
          <a:p>
            <a:pPr marL="342900" indent="-342900" algn="just">
              <a:lnSpc>
                <a:spcPct val="150000"/>
              </a:lnSpc>
              <a:buFont typeface="Arial" panose="020B0604020202020204" pitchFamily="34" charset="0"/>
              <a:buChar char="•"/>
            </a:pPr>
            <a:r>
              <a:rPr lang="it-IT" sz="1800" dirty="0" smtClean="0"/>
              <a:t>i </a:t>
            </a:r>
            <a:r>
              <a:rPr lang="it-IT" sz="1800" dirty="0"/>
              <a:t>creditori dell'ente in risoluzione devono sopportare le perdite successivamente agli azionisti, secondo l'ordine di priorità individuato dalle procedure ordinarie di insolvenza o dalla direttiva </a:t>
            </a:r>
            <a:r>
              <a:rPr lang="it-IT" sz="1800" dirty="0" smtClean="0"/>
              <a:t>stessa </a:t>
            </a:r>
          </a:p>
          <a:p>
            <a:pPr marL="342900" indent="-342900" algn="just">
              <a:lnSpc>
                <a:spcPct val="150000"/>
              </a:lnSpc>
              <a:buFont typeface="Arial" panose="020B0604020202020204" pitchFamily="34" charset="0"/>
              <a:buChar char="•"/>
            </a:pPr>
            <a:r>
              <a:rPr lang="it-IT" sz="1800" dirty="0" smtClean="0"/>
              <a:t>gli </a:t>
            </a:r>
            <a:r>
              <a:rPr lang="it-IT" sz="1800" dirty="0"/>
              <a:t>organi di amministrazione e l'alta dirigenza devono essere rimossi, salve particolari circostanze, e devono fornire tutta l'assistenza necessaria al perseguimento degli obiettivi della </a:t>
            </a:r>
            <a:r>
              <a:rPr lang="it-IT" sz="1800" dirty="0" smtClean="0"/>
              <a:t>risoluzione </a:t>
            </a:r>
          </a:p>
          <a:p>
            <a:pPr marL="342900" indent="-342900" algn="just">
              <a:lnSpc>
                <a:spcPct val="150000"/>
              </a:lnSpc>
              <a:buFont typeface="Arial" panose="020B0604020202020204" pitchFamily="34" charset="0"/>
              <a:buChar char="•"/>
            </a:pPr>
            <a:r>
              <a:rPr lang="it-IT" sz="1800" dirty="0" smtClean="0"/>
              <a:t>i </a:t>
            </a:r>
            <a:r>
              <a:rPr lang="it-IT" sz="1800" dirty="0"/>
              <a:t>creditori di una stessa classe devono essere trattati in maniera </a:t>
            </a:r>
            <a:r>
              <a:rPr lang="it-IT" sz="1800" dirty="0" smtClean="0"/>
              <a:t>uguale </a:t>
            </a:r>
          </a:p>
          <a:p>
            <a:pPr marL="342900" indent="-342900" algn="just">
              <a:lnSpc>
                <a:spcPct val="150000"/>
              </a:lnSpc>
              <a:buFont typeface="Arial" panose="020B0604020202020204" pitchFamily="34" charset="0"/>
              <a:buChar char="•"/>
            </a:pPr>
            <a:r>
              <a:rPr lang="it-IT" sz="1800" b="1" u="sng" dirty="0" smtClean="0"/>
              <a:t>nessun </a:t>
            </a:r>
            <a:r>
              <a:rPr lang="it-IT" sz="1800" b="1" u="sng" dirty="0"/>
              <a:t>creditore può sostenere perdite più ingenti di quelle che avrebbe sostenuto ove l'ente fosse stato liquidato secondo una procedura ordinaria di </a:t>
            </a:r>
            <a:r>
              <a:rPr lang="it-IT" sz="1800" b="1" u="sng" dirty="0" smtClean="0"/>
              <a:t>insolvenza </a:t>
            </a:r>
          </a:p>
          <a:p>
            <a:pPr marL="342900" indent="-342900" algn="just">
              <a:lnSpc>
                <a:spcPct val="150000"/>
              </a:lnSpc>
              <a:buFont typeface="Arial" panose="020B0604020202020204" pitchFamily="34" charset="0"/>
              <a:buChar char="•"/>
            </a:pPr>
            <a:r>
              <a:rPr lang="it-IT" sz="1800" dirty="0" smtClean="0"/>
              <a:t>le </a:t>
            </a:r>
            <a:r>
              <a:rPr lang="it-IT" sz="1800" dirty="0"/>
              <a:t>autorità di risoluzione devono rispettare le salvaguardie fissate dalla direttiva </a:t>
            </a:r>
            <a:r>
              <a:rPr lang="it-IT" sz="1800" dirty="0" smtClean="0"/>
              <a:t>stessa</a:t>
            </a:r>
            <a:endParaRPr lang="it-IT" sz="1800" dirty="0"/>
          </a:p>
        </p:txBody>
      </p:sp>
    </p:spTree>
    <p:extLst>
      <p:ext uri="{BB962C8B-B14F-4D97-AF65-F5344CB8AC3E}">
        <p14:creationId xmlns:p14="http://schemas.microsoft.com/office/powerpoint/2010/main" val="2054125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34</a:t>
            </a:fld>
            <a:endParaRPr lang="it-IT"/>
          </a:p>
        </p:txBody>
      </p:sp>
      <p:sp>
        <p:nvSpPr>
          <p:cNvPr id="2" name="Titolo 1"/>
          <p:cNvSpPr>
            <a:spLocks noGrp="1"/>
          </p:cNvSpPr>
          <p:nvPr>
            <p:ph type="title" idx="4294967295"/>
          </p:nvPr>
        </p:nvSpPr>
        <p:spPr>
          <a:xfrm>
            <a:off x="520023" y="146482"/>
            <a:ext cx="2927350" cy="1139825"/>
          </a:xfrm>
        </p:spPr>
        <p:txBody>
          <a:bodyPr anchor="t"/>
          <a:lstStyle/>
          <a:p>
            <a:r>
              <a:rPr lang="it-IT" b="1" dirty="0" smtClean="0"/>
              <a:t>Risoluzione</a:t>
            </a:r>
            <a:endParaRPr lang="it-IT" b="1" dirty="0"/>
          </a:p>
        </p:txBody>
      </p:sp>
      <p:sp>
        <p:nvSpPr>
          <p:cNvPr id="5" name="CasellaDiTesto 4"/>
          <p:cNvSpPr txBox="1"/>
          <p:nvPr/>
        </p:nvSpPr>
        <p:spPr>
          <a:xfrm>
            <a:off x="4465403" y="409144"/>
            <a:ext cx="6957101"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4400" dirty="0" smtClean="0"/>
              <a:t>Gli strumenti</a:t>
            </a:r>
            <a:endParaRPr lang="it-IT" sz="4400" dirty="0"/>
          </a:p>
        </p:txBody>
      </p:sp>
      <p:graphicFrame>
        <p:nvGraphicFramePr>
          <p:cNvPr id="9" name="Diagramma 8"/>
          <p:cNvGraphicFramePr/>
          <p:nvPr>
            <p:extLst>
              <p:ext uri="{D42A27DB-BD31-4B8C-83A1-F6EECF244321}">
                <p14:modId xmlns:p14="http://schemas.microsoft.com/office/powerpoint/2010/main" val="2927440290"/>
              </p:ext>
            </p:extLst>
          </p:nvPr>
        </p:nvGraphicFramePr>
        <p:xfrm>
          <a:off x="1012668" y="1543806"/>
          <a:ext cx="10569731" cy="4452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p:cNvSpPr txBox="1"/>
          <p:nvPr/>
        </p:nvSpPr>
        <p:spPr>
          <a:xfrm>
            <a:off x="1983698" y="4781863"/>
            <a:ext cx="9598702" cy="738664"/>
          </a:xfrm>
          <a:prstGeom prst="rect">
            <a:avLst/>
          </a:prstGeom>
          <a:noFill/>
        </p:spPr>
        <p:txBody>
          <a:bodyPr wrap="square" rtlCol="0">
            <a:spAutoFit/>
          </a:bodyPr>
          <a:lstStyle/>
          <a:p>
            <a:pPr algn="just">
              <a:buFont typeface="Arial" panose="020B0604020202020204" pitchFamily="34" charset="0"/>
              <a:buChar char="•"/>
            </a:pPr>
            <a:r>
              <a:rPr lang="it-IT" sz="1400" b="1" dirty="0" smtClean="0"/>
              <a:t> Meccanismo </a:t>
            </a:r>
            <a:r>
              <a:rPr lang="it-IT" sz="1400" b="1" dirty="0"/>
              <a:t>consistente nel potere di svalutare, convertire o cancellare azioni e strumenti di capitale di un ente in risoluzione (banca), atto a ripristinare la consistenza patrimoniale dello stesso, a fini di riorganizzazione delle relative attività. </a:t>
            </a:r>
            <a:endParaRPr lang="it-IT" sz="1400" dirty="0"/>
          </a:p>
        </p:txBody>
      </p:sp>
    </p:spTree>
    <p:extLst>
      <p:ext uri="{BB962C8B-B14F-4D97-AF65-F5344CB8AC3E}">
        <p14:creationId xmlns:p14="http://schemas.microsoft.com/office/powerpoint/2010/main" val="1284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9" grpId="0">
        <p:bldAsOne/>
      </p:bldGraphic>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35</a:t>
            </a:fld>
            <a:endParaRPr lang="it-IT"/>
          </a:p>
        </p:txBody>
      </p:sp>
      <p:sp>
        <p:nvSpPr>
          <p:cNvPr id="2" name="Titolo 1"/>
          <p:cNvSpPr>
            <a:spLocks noGrp="1"/>
          </p:cNvSpPr>
          <p:nvPr>
            <p:ph type="title" idx="4294967295"/>
          </p:nvPr>
        </p:nvSpPr>
        <p:spPr>
          <a:xfrm>
            <a:off x="737979" y="449705"/>
            <a:ext cx="2043113" cy="1139825"/>
          </a:xfrm>
        </p:spPr>
        <p:txBody>
          <a:bodyPr anchor="t"/>
          <a:lstStyle/>
          <a:p>
            <a:r>
              <a:rPr lang="it-IT" b="1" dirty="0" err="1" smtClean="0"/>
              <a:t>Bail</a:t>
            </a:r>
            <a:r>
              <a:rPr lang="it-IT" b="1" dirty="0" smtClean="0"/>
              <a:t>-in</a:t>
            </a:r>
            <a:endParaRPr lang="it-IT" b="1" dirty="0"/>
          </a:p>
        </p:txBody>
      </p:sp>
      <p:sp>
        <p:nvSpPr>
          <p:cNvPr id="5" name="CasellaDiTesto 4"/>
          <p:cNvSpPr txBox="1"/>
          <p:nvPr/>
        </p:nvSpPr>
        <p:spPr>
          <a:xfrm>
            <a:off x="3072984" y="449705"/>
            <a:ext cx="8509416" cy="1631216"/>
          </a:xfrm>
          <a:prstGeom prst="rect">
            <a:avLst/>
          </a:prstGeom>
          <a:noFill/>
        </p:spPr>
        <p:txBody>
          <a:bodyPr wrap="square" rtlCol="0">
            <a:spAutoFit/>
          </a:bodyPr>
          <a:lstStyle/>
          <a:p>
            <a:pPr algn="just"/>
            <a:r>
              <a:rPr lang="it-IT" sz="2000" dirty="0" smtClean="0"/>
              <a:t>L’obiettivo principale del </a:t>
            </a:r>
            <a:r>
              <a:rPr lang="it-IT" sz="2000" dirty="0" err="1" smtClean="0"/>
              <a:t>Bail</a:t>
            </a:r>
            <a:r>
              <a:rPr lang="it-IT" sz="2000" dirty="0" smtClean="0"/>
              <a:t>-in è la ricapitalizzazione della banca allo scopo di consentire a quest’ultima di continuare ad operare. L’operazione può però anche essere funzionale al trasferimento di una attività di impresa, alla separazione delle attività o alla cessione ad una banca-ponte delle attività</a:t>
            </a:r>
            <a:endParaRPr lang="it-IT" sz="2000" dirty="0"/>
          </a:p>
        </p:txBody>
      </p:sp>
      <p:sp>
        <p:nvSpPr>
          <p:cNvPr id="6" name="CasellaDiTesto 5"/>
          <p:cNvSpPr txBox="1"/>
          <p:nvPr/>
        </p:nvSpPr>
        <p:spPr>
          <a:xfrm>
            <a:off x="3072984" y="2427413"/>
            <a:ext cx="4901784" cy="78021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it-IT"/>
            </a:defPPr>
            <a:lvl1pPr algn="ctr">
              <a:lnSpc>
                <a:spcPct val="150000"/>
              </a:lnSpc>
              <a:defRPr sz="3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Attenzione</a:t>
            </a:r>
          </a:p>
        </p:txBody>
      </p:sp>
      <p:sp>
        <p:nvSpPr>
          <p:cNvPr id="7" name="CasellaDiTesto 6"/>
          <p:cNvSpPr txBox="1"/>
          <p:nvPr/>
        </p:nvSpPr>
        <p:spPr>
          <a:xfrm>
            <a:off x="764498" y="3672590"/>
            <a:ext cx="10817902" cy="1754326"/>
          </a:xfrm>
          <a:prstGeom prst="rect">
            <a:avLst/>
          </a:prstGeom>
          <a:noFill/>
        </p:spPr>
        <p:txBody>
          <a:bodyPr wrap="square" rtlCol="0">
            <a:spAutoFit/>
          </a:bodyPr>
          <a:lstStyle/>
          <a:p>
            <a:pPr algn="ctr">
              <a:lnSpc>
                <a:spcPct val="150000"/>
              </a:lnSpc>
            </a:pPr>
            <a:r>
              <a:rPr lang="it-IT" sz="2400" dirty="0" smtClean="0"/>
              <a:t>Le Autorità di risoluzione hanno comunque il potere di disporre la svalutazione o la conversione degli </a:t>
            </a:r>
            <a:r>
              <a:rPr lang="it-IT" sz="2400" b="1" u="sng" dirty="0" smtClean="0"/>
              <a:t>strumenti di capitale</a:t>
            </a:r>
            <a:r>
              <a:rPr lang="it-IT" sz="2400" dirty="0" smtClean="0"/>
              <a:t> (azioni e obbligazioni subordinate) indipendentemente da una azione di risoluzione</a:t>
            </a:r>
            <a:endParaRPr lang="it-IT" sz="2400" dirty="0"/>
          </a:p>
        </p:txBody>
      </p:sp>
    </p:spTree>
    <p:extLst>
      <p:ext uri="{BB962C8B-B14F-4D97-AF65-F5344CB8AC3E}">
        <p14:creationId xmlns:p14="http://schemas.microsoft.com/office/powerpoint/2010/main" val="2255653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36</a:t>
            </a:fld>
            <a:endParaRPr lang="it-IT"/>
          </a:p>
        </p:txBody>
      </p:sp>
      <p:sp>
        <p:nvSpPr>
          <p:cNvPr id="2" name="Titolo 1"/>
          <p:cNvSpPr>
            <a:spLocks noGrp="1"/>
          </p:cNvSpPr>
          <p:nvPr>
            <p:ph type="title" idx="4294967295"/>
          </p:nvPr>
        </p:nvSpPr>
        <p:spPr>
          <a:xfrm>
            <a:off x="335360" y="293562"/>
            <a:ext cx="2043113" cy="1139825"/>
          </a:xfrm>
        </p:spPr>
        <p:txBody>
          <a:bodyPr anchor="t"/>
          <a:lstStyle/>
          <a:p>
            <a:r>
              <a:rPr lang="it-IT" b="1" dirty="0" err="1" smtClean="0"/>
              <a:t>Bail</a:t>
            </a:r>
            <a:r>
              <a:rPr lang="it-IT" b="1" dirty="0" smtClean="0"/>
              <a:t>-in</a:t>
            </a:r>
            <a:endParaRPr lang="it-IT" b="1" dirty="0"/>
          </a:p>
        </p:txBody>
      </p:sp>
      <p:sp>
        <p:nvSpPr>
          <p:cNvPr id="6" name="CasellaDiTesto 5"/>
          <p:cNvSpPr txBox="1"/>
          <p:nvPr/>
        </p:nvSpPr>
        <p:spPr>
          <a:xfrm>
            <a:off x="202367" y="1921938"/>
            <a:ext cx="3185410" cy="8771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it-IT"/>
            </a:defPPr>
            <a:lvl1pPr algn="ctr">
              <a:lnSpc>
                <a:spcPct val="150000"/>
              </a:lnSpc>
              <a:defRPr sz="3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smtClean="0"/>
              <a:t>Come funziona</a:t>
            </a:r>
            <a:endParaRPr lang="it-IT" dirty="0"/>
          </a:p>
        </p:txBody>
      </p:sp>
      <p:sp>
        <p:nvSpPr>
          <p:cNvPr id="8" name="CasellaDiTesto 7"/>
          <p:cNvSpPr txBox="1"/>
          <p:nvPr/>
        </p:nvSpPr>
        <p:spPr>
          <a:xfrm>
            <a:off x="2999656" y="386420"/>
            <a:ext cx="8764249" cy="954107"/>
          </a:xfrm>
          <a:prstGeom prst="rect">
            <a:avLst/>
          </a:prstGeom>
          <a:noFill/>
        </p:spPr>
        <p:txBody>
          <a:bodyPr wrap="square" rtlCol="0">
            <a:spAutoFit/>
          </a:bodyPr>
          <a:lstStyle/>
          <a:p>
            <a:pPr algn="just"/>
            <a:r>
              <a:rPr lang="it-IT" sz="1400" dirty="0" smtClean="0"/>
              <a:t>Il </a:t>
            </a:r>
            <a:r>
              <a:rPr lang="it-IT" sz="1400" dirty="0"/>
              <a:t>Capo del Dipartimento Vigilanza Bancaria e Finanziaria di Banca d’Italia, Dott. Barbagallo, nel suo esame del disegno di Legge di delegazione europea 2014, ha evidenziato come il </a:t>
            </a:r>
            <a:r>
              <a:rPr lang="it-IT" sz="1400" i="1" dirty="0" err="1"/>
              <a:t>bail</a:t>
            </a:r>
            <a:r>
              <a:rPr lang="it-IT" sz="1400" i="1" dirty="0"/>
              <a:t>-in </a:t>
            </a:r>
            <a:r>
              <a:rPr lang="it-IT" sz="1400" i="1" dirty="0" smtClean="0"/>
              <a:t>«… </a:t>
            </a:r>
            <a:r>
              <a:rPr lang="it-IT" sz="1400" b="1" i="1" u="sng" dirty="0"/>
              <a:t>consiste nella riduzione forzosa </a:t>
            </a:r>
            <a:r>
              <a:rPr lang="it-IT" sz="1400" i="1" dirty="0"/>
              <a:t>del valore delle azioni e del debito della banca in crisi, e/o nella conversione di quest’ultimo in capitale</a:t>
            </a:r>
            <a:endParaRPr lang="it-IT" sz="1400" dirty="0"/>
          </a:p>
        </p:txBody>
      </p:sp>
      <p:graphicFrame>
        <p:nvGraphicFramePr>
          <p:cNvPr id="9" name="Diagramma 8"/>
          <p:cNvGraphicFramePr/>
          <p:nvPr>
            <p:extLst/>
          </p:nvPr>
        </p:nvGraphicFramePr>
        <p:xfrm>
          <a:off x="3695908" y="1921938"/>
          <a:ext cx="7561705" cy="392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p:cNvSpPr txBox="1"/>
          <p:nvPr/>
        </p:nvSpPr>
        <p:spPr>
          <a:xfrm>
            <a:off x="202367" y="3497004"/>
            <a:ext cx="3185410" cy="2308324"/>
          </a:xfrm>
          <a:prstGeom prst="rect">
            <a:avLst/>
          </a:prstGeom>
          <a:noFill/>
        </p:spPr>
        <p:txBody>
          <a:bodyPr wrap="square" rtlCol="0">
            <a:spAutoFit/>
          </a:bodyPr>
          <a:lstStyle/>
          <a:p>
            <a:pPr algn="just"/>
            <a:r>
              <a:rPr lang="it-IT" sz="1200" dirty="0"/>
              <a:t>E</a:t>
            </a:r>
            <a:r>
              <a:rPr lang="it-IT" sz="1200" dirty="0" smtClean="0"/>
              <a:t>ventuale </a:t>
            </a:r>
            <a:r>
              <a:rPr lang="it-IT" sz="1200" dirty="0"/>
              <a:t>utilizzo – come </a:t>
            </a:r>
            <a:r>
              <a:rPr lang="it-IT" sz="1200" b="1" dirty="0"/>
              <a:t>estremo rimedio</a:t>
            </a:r>
            <a:r>
              <a:rPr lang="it-IT" sz="1200" dirty="0"/>
              <a:t>, da utilizzarsi solo qualora le procedure previste </a:t>
            </a:r>
            <a:r>
              <a:rPr lang="it-IT" sz="1200" dirty="0" smtClean="0"/>
              <a:t>non </a:t>
            </a:r>
            <a:r>
              <a:rPr lang="it-IT" sz="1200" dirty="0"/>
              <a:t>siano sufficienti a risolvere la crisi e a prevenire effetti dannosi all’economia – da parte di Banca d’Italia, anche delle risorse del </a:t>
            </a:r>
            <a:r>
              <a:rPr lang="it-IT" sz="1200" b="1" dirty="0"/>
              <a:t>Fondo nazionale di risoluzione</a:t>
            </a:r>
            <a:r>
              <a:rPr lang="it-IT" sz="1200" dirty="0"/>
              <a:t>, tenendo così indenni talune categorie di creditori, purché sia soddisfatta la condizione che </a:t>
            </a:r>
            <a:r>
              <a:rPr lang="it-IT" sz="1200" b="1" dirty="0"/>
              <a:t>azionisti e creditori abbiano assorbito le perdite per un ammontare pari almeno all’8% del totale passivo</a:t>
            </a:r>
            <a:r>
              <a:rPr lang="it-IT" sz="1200" dirty="0"/>
              <a:t>. </a:t>
            </a:r>
          </a:p>
        </p:txBody>
      </p:sp>
    </p:spTree>
    <p:extLst>
      <p:ext uri="{BB962C8B-B14F-4D97-AF65-F5344CB8AC3E}">
        <p14:creationId xmlns:p14="http://schemas.microsoft.com/office/powerpoint/2010/main" val="2381400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37</a:t>
            </a:fld>
            <a:endParaRPr lang="it-IT"/>
          </a:p>
        </p:txBody>
      </p:sp>
      <p:sp>
        <p:nvSpPr>
          <p:cNvPr id="2" name="Titolo 1"/>
          <p:cNvSpPr>
            <a:spLocks noGrp="1"/>
          </p:cNvSpPr>
          <p:nvPr>
            <p:ph type="title" idx="4294967295"/>
          </p:nvPr>
        </p:nvSpPr>
        <p:spPr>
          <a:xfrm>
            <a:off x="327286" y="172607"/>
            <a:ext cx="5281613" cy="899437"/>
          </a:xfrm>
        </p:spPr>
        <p:txBody>
          <a:bodyPr anchor="t">
            <a:normAutofit fontScale="90000"/>
          </a:bodyPr>
          <a:lstStyle/>
          <a:p>
            <a:r>
              <a:rPr lang="it-IT" b="1" dirty="0" smtClean="0"/>
              <a:t>Le esclusioni dal </a:t>
            </a:r>
            <a:r>
              <a:rPr lang="it-IT" b="1" dirty="0" err="1" smtClean="0"/>
              <a:t>Bail</a:t>
            </a:r>
            <a:r>
              <a:rPr lang="it-IT" b="1" dirty="0" smtClean="0"/>
              <a:t>-in</a:t>
            </a:r>
            <a:endParaRPr lang="it-IT" b="1" dirty="0"/>
          </a:p>
        </p:txBody>
      </p:sp>
      <p:sp>
        <p:nvSpPr>
          <p:cNvPr id="6" name="CasellaDiTesto 5"/>
          <p:cNvSpPr txBox="1"/>
          <p:nvPr/>
        </p:nvSpPr>
        <p:spPr>
          <a:xfrm>
            <a:off x="474689" y="1072044"/>
            <a:ext cx="564129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2800" b="1" dirty="0" smtClean="0"/>
              <a:t>Esclusioni permanenti</a:t>
            </a:r>
            <a:endParaRPr lang="it-IT" sz="2800" b="1" dirty="0"/>
          </a:p>
        </p:txBody>
      </p:sp>
      <p:sp>
        <p:nvSpPr>
          <p:cNvPr id="7" name="CasellaDiTesto 6"/>
          <p:cNvSpPr txBox="1"/>
          <p:nvPr/>
        </p:nvSpPr>
        <p:spPr>
          <a:xfrm>
            <a:off x="6910466" y="1072044"/>
            <a:ext cx="5009213"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t-IT" sz="2800" b="1" dirty="0" smtClean="0"/>
              <a:t>Esclusioni facoltative</a:t>
            </a:r>
            <a:endParaRPr lang="it-IT" sz="2800" b="1" dirty="0"/>
          </a:p>
        </p:txBody>
      </p:sp>
      <p:sp>
        <p:nvSpPr>
          <p:cNvPr id="8" name="CasellaDiTesto 7"/>
          <p:cNvSpPr txBox="1"/>
          <p:nvPr/>
        </p:nvSpPr>
        <p:spPr>
          <a:xfrm>
            <a:off x="327286" y="1639614"/>
            <a:ext cx="6001062" cy="4253537"/>
          </a:xfrm>
          <a:prstGeom prst="rect">
            <a:avLst/>
          </a:prstGeom>
          <a:noFill/>
        </p:spPr>
        <p:txBody>
          <a:bodyPr wrap="square" rtlCol="0">
            <a:spAutoFit/>
          </a:bodyPr>
          <a:lstStyle/>
          <a:p>
            <a:pPr marL="179388" lvl="0" indent="-179388" algn="just">
              <a:lnSpc>
                <a:spcPct val="150000"/>
              </a:lnSpc>
              <a:buFont typeface="Arial" panose="020B0604020202020204" pitchFamily="34" charset="0"/>
              <a:buChar char="•"/>
            </a:pPr>
            <a:r>
              <a:rPr lang="it-IT" sz="1400" dirty="0" smtClean="0"/>
              <a:t>i </a:t>
            </a:r>
            <a:r>
              <a:rPr lang="it-IT" sz="1400" b="1" u="sng" dirty="0" smtClean="0"/>
              <a:t>depositi protetti</a:t>
            </a:r>
            <a:r>
              <a:rPr lang="it-IT" sz="1400" b="1" dirty="0" smtClean="0"/>
              <a:t> </a:t>
            </a:r>
            <a:r>
              <a:rPr lang="it-IT" sz="1400" dirty="0" smtClean="0"/>
              <a:t>(cioè i depositi ammessi al rimborso da parte di un sistema di garanzia dei depositi, fino a 100.000 euro)</a:t>
            </a:r>
          </a:p>
          <a:p>
            <a:pPr marL="179388" lvl="0" indent="-179388" algn="just">
              <a:lnSpc>
                <a:spcPct val="150000"/>
              </a:lnSpc>
              <a:buFont typeface="Arial" panose="020B0604020202020204" pitchFamily="34" charset="0"/>
              <a:buChar char="•"/>
            </a:pPr>
            <a:r>
              <a:rPr lang="it-IT" sz="1400" dirty="0" smtClean="0"/>
              <a:t>le passività garantite (</a:t>
            </a:r>
            <a:r>
              <a:rPr lang="it-IT" sz="1400" dirty="0" err="1" smtClean="0"/>
              <a:t>covered</a:t>
            </a:r>
            <a:r>
              <a:rPr lang="it-IT" sz="1400" dirty="0" smtClean="0"/>
              <a:t> bonds e altre passività sotto forma di strumenti finanziari utilizzati a fini di copertura e garantiti)</a:t>
            </a:r>
          </a:p>
          <a:p>
            <a:pPr marL="179388" lvl="0" indent="-179388" algn="just">
              <a:lnSpc>
                <a:spcPct val="150000"/>
              </a:lnSpc>
              <a:buFont typeface="Arial" panose="020B0604020202020204" pitchFamily="34" charset="0"/>
              <a:buChar char="•"/>
            </a:pPr>
            <a:r>
              <a:rPr lang="it-IT" sz="1400" dirty="0" smtClean="0"/>
              <a:t>le disponibilità detenute dalla banca per conto del cliente o in virtù di una relazione fiduciaria (per esempio il contenuto della cassetta di sicurezza o i titoli depositati in un conto apposito) = </a:t>
            </a:r>
            <a:r>
              <a:rPr lang="it-IT" sz="1400" b="1" u="sng" dirty="0" smtClean="0"/>
              <a:t>Prodotti di risparmio gestito</a:t>
            </a:r>
          </a:p>
          <a:p>
            <a:pPr marL="179388" lvl="0" indent="-179388" algn="just">
              <a:lnSpc>
                <a:spcPct val="150000"/>
              </a:lnSpc>
              <a:buFont typeface="Arial" panose="020B0604020202020204" pitchFamily="34" charset="0"/>
              <a:buChar char="•"/>
            </a:pPr>
            <a:r>
              <a:rPr lang="it-IT" sz="1400" dirty="0" smtClean="0"/>
              <a:t>le passività interbancarie (con scadenza inferiore a 7 giorni)</a:t>
            </a:r>
          </a:p>
          <a:p>
            <a:pPr marL="179388" lvl="0" indent="-179388" algn="just">
              <a:lnSpc>
                <a:spcPct val="150000"/>
              </a:lnSpc>
              <a:buFont typeface="Arial" panose="020B0604020202020204" pitchFamily="34" charset="0"/>
              <a:buChar char="•"/>
            </a:pPr>
            <a:r>
              <a:rPr lang="it-IT" sz="1400" dirty="0" smtClean="0"/>
              <a:t>i crediti da lavoro</a:t>
            </a:r>
          </a:p>
          <a:p>
            <a:pPr marL="179388" lvl="0" indent="-179388" algn="just">
              <a:lnSpc>
                <a:spcPct val="150000"/>
              </a:lnSpc>
              <a:buFont typeface="Arial" panose="020B0604020202020204" pitchFamily="34" charset="0"/>
              <a:buChar char="•"/>
            </a:pPr>
            <a:r>
              <a:rPr lang="it-IT" sz="1400" dirty="0" smtClean="0"/>
              <a:t>i crediti per la fornitura di beni o servizi </a:t>
            </a:r>
          </a:p>
          <a:p>
            <a:pPr marL="179388" lvl="0" indent="-179388" algn="just">
              <a:lnSpc>
                <a:spcPct val="150000"/>
              </a:lnSpc>
              <a:buFont typeface="Arial" panose="020B0604020202020204" pitchFamily="34" charset="0"/>
              <a:buChar char="•"/>
            </a:pPr>
            <a:r>
              <a:rPr lang="it-IT" sz="1400" dirty="0" smtClean="0"/>
              <a:t>crediti nei confronti di autorità tributarie e previdenziali, a condizione che si tratti di passività privilegiate ai sensi del diritto applicabile</a:t>
            </a:r>
            <a:endParaRPr lang="it-IT" sz="1400" dirty="0"/>
          </a:p>
        </p:txBody>
      </p:sp>
      <p:sp>
        <p:nvSpPr>
          <p:cNvPr id="9" name="CasellaDiTesto 8"/>
          <p:cNvSpPr txBox="1"/>
          <p:nvPr/>
        </p:nvSpPr>
        <p:spPr>
          <a:xfrm>
            <a:off x="6760564" y="1735768"/>
            <a:ext cx="5159115" cy="4293483"/>
          </a:xfrm>
          <a:prstGeom prst="rect">
            <a:avLst/>
          </a:prstGeom>
          <a:noFill/>
        </p:spPr>
        <p:txBody>
          <a:bodyPr wrap="square" rtlCol="0">
            <a:spAutoFit/>
          </a:bodyPr>
          <a:lstStyle/>
          <a:p>
            <a:pPr algn="just">
              <a:lnSpc>
                <a:spcPct val="150000"/>
              </a:lnSpc>
            </a:pPr>
            <a:r>
              <a:rPr lang="it-IT" sz="1400" dirty="0" smtClean="0"/>
              <a:t>In circostanza eccezionali le Autorità di risoluzione possono escludere, anche parzialmente, altre passività tra quelle assoggettabili (</a:t>
            </a:r>
            <a:r>
              <a:rPr lang="it-IT" sz="1400" dirty="0" err="1" smtClean="0"/>
              <a:t>eligible</a:t>
            </a:r>
            <a:r>
              <a:rPr lang="it-IT" sz="1400" dirty="0" smtClean="0"/>
              <a:t>):</a:t>
            </a:r>
          </a:p>
          <a:p>
            <a:pPr marL="179388" indent="-179388" algn="just">
              <a:lnSpc>
                <a:spcPct val="150000"/>
              </a:lnSpc>
              <a:buFont typeface="Arial" panose="020B0604020202020204" pitchFamily="34" charset="0"/>
              <a:buChar char="•"/>
            </a:pPr>
            <a:r>
              <a:rPr lang="it-IT" sz="1400" dirty="0" smtClean="0"/>
              <a:t>Se non possono essere assoggettate in tempi rapidi</a:t>
            </a:r>
          </a:p>
          <a:p>
            <a:pPr marL="179388" indent="-179388" algn="just">
              <a:lnSpc>
                <a:spcPct val="150000"/>
              </a:lnSpc>
              <a:buFont typeface="Arial" panose="020B0604020202020204" pitchFamily="34" charset="0"/>
              <a:buChar char="•"/>
            </a:pPr>
            <a:r>
              <a:rPr lang="it-IT" sz="1400" dirty="0" smtClean="0"/>
              <a:t>Se necessario per assicurare la continuità delle funzioni essenziali</a:t>
            </a:r>
          </a:p>
          <a:p>
            <a:pPr marL="179388" indent="-179388" algn="just">
              <a:lnSpc>
                <a:spcPct val="150000"/>
              </a:lnSpc>
              <a:buFont typeface="Arial" panose="020B0604020202020204" pitchFamily="34" charset="0"/>
              <a:buChar char="•"/>
            </a:pPr>
            <a:r>
              <a:rPr lang="it-IT" sz="1400" dirty="0" smtClean="0"/>
              <a:t>Se necessario per evitare contagio, </a:t>
            </a:r>
            <a:r>
              <a:rPr lang="it-IT" sz="1400" b="1" u="sng" dirty="0" smtClean="0"/>
              <a:t>in particolare con riferimento a depositi </a:t>
            </a:r>
            <a:r>
              <a:rPr lang="it-IT" sz="1400" b="1" u="sng" dirty="0" err="1" smtClean="0"/>
              <a:t>eligible</a:t>
            </a:r>
            <a:r>
              <a:rPr lang="it-IT" sz="1400" b="1" u="sng" dirty="0" smtClean="0"/>
              <a:t> (cioè sopra i 100.000 euro) di persone fisiche e di micro, piccole e medie imprese</a:t>
            </a:r>
          </a:p>
          <a:p>
            <a:pPr marL="179388" indent="-179388" algn="just">
              <a:lnSpc>
                <a:spcPct val="150000"/>
              </a:lnSpc>
              <a:buFont typeface="Arial" panose="020B0604020202020204" pitchFamily="34" charset="0"/>
              <a:buChar char="•"/>
            </a:pPr>
            <a:r>
              <a:rPr lang="it-IT" sz="1400" dirty="0" smtClean="0"/>
              <a:t>Qualora applicazione del </a:t>
            </a:r>
            <a:r>
              <a:rPr lang="it-IT" sz="1400" dirty="0" err="1" smtClean="0"/>
              <a:t>bail</a:t>
            </a:r>
            <a:r>
              <a:rPr lang="it-IT" sz="1400" dirty="0" smtClean="0"/>
              <a:t>-in a tali passività determini distruzione di valore tale da imporre a carico di altri creditori perdite maggiori rispetto al caso in cui le passività in oggetto siano escluse</a:t>
            </a:r>
          </a:p>
        </p:txBody>
      </p:sp>
    </p:spTree>
    <p:extLst>
      <p:ext uri="{BB962C8B-B14F-4D97-AF65-F5344CB8AC3E}">
        <p14:creationId xmlns:p14="http://schemas.microsoft.com/office/powerpoint/2010/main" val="3780377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38</a:t>
            </a:fld>
            <a:endParaRPr lang="it-IT"/>
          </a:p>
        </p:txBody>
      </p:sp>
      <p:sp>
        <p:nvSpPr>
          <p:cNvPr id="2" name="Titolo 1"/>
          <p:cNvSpPr>
            <a:spLocks noGrp="1"/>
          </p:cNvSpPr>
          <p:nvPr>
            <p:ph type="title" idx="4294967295"/>
          </p:nvPr>
        </p:nvSpPr>
        <p:spPr>
          <a:xfrm>
            <a:off x="268620" y="32853"/>
            <a:ext cx="10972800" cy="892175"/>
          </a:xfrm>
        </p:spPr>
        <p:txBody>
          <a:bodyPr anchor="t"/>
          <a:lstStyle/>
          <a:p>
            <a:r>
              <a:rPr lang="it-IT" sz="3200" b="1" dirty="0" smtClean="0"/>
              <a:t>La priorità attribuita ai depositanti (</a:t>
            </a:r>
            <a:r>
              <a:rPr lang="it-IT" sz="3200" b="1" i="1" dirty="0" err="1" smtClean="0"/>
              <a:t>depositor</a:t>
            </a:r>
            <a:r>
              <a:rPr lang="it-IT" sz="3200" b="1" i="1" dirty="0" smtClean="0"/>
              <a:t> </a:t>
            </a:r>
            <a:r>
              <a:rPr lang="it-IT" sz="3200" b="1" i="1" dirty="0" err="1" smtClean="0"/>
              <a:t>preference</a:t>
            </a:r>
            <a:r>
              <a:rPr lang="it-IT" sz="3200" b="1" dirty="0" smtClean="0"/>
              <a:t>)</a:t>
            </a:r>
            <a:endParaRPr lang="it-IT" sz="3200" b="1" dirty="0"/>
          </a:p>
        </p:txBody>
      </p:sp>
      <p:graphicFrame>
        <p:nvGraphicFramePr>
          <p:cNvPr id="5" name="Diagramma 4"/>
          <p:cNvGraphicFramePr/>
          <p:nvPr>
            <p:extLst/>
          </p:nvPr>
        </p:nvGraphicFramePr>
        <p:xfrm>
          <a:off x="1069297" y="1271970"/>
          <a:ext cx="10203305" cy="361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404735" y="5043309"/>
            <a:ext cx="11482466" cy="1015663"/>
          </a:xfrm>
          <a:prstGeom prst="rect">
            <a:avLst/>
          </a:prstGeom>
          <a:noFill/>
        </p:spPr>
        <p:txBody>
          <a:bodyPr wrap="square" rtlCol="0">
            <a:spAutoFit/>
          </a:bodyPr>
          <a:lstStyle/>
          <a:p>
            <a:pPr algn="just"/>
            <a:r>
              <a:rPr lang="it-IT" sz="1200" dirty="0" smtClean="0"/>
              <a:t>Per </a:t>
            </a:r>
            <a:r>
              <a:rPr lang="it-IT" sz="1200" dirty="0"/>
              <a:t>«</a:t>
            </a:r>
            <a:r>
              <a:rPr lang="it-IT" sz="1200" b="1" i="1" dirty="0"/>
              <a:t>piccole e medie imprese</a:t>
            </a:r>
            <a:r>
              <a:rPr lang="it-IT" sz="1200" dirty="0"/>
              <a:t>» devono intendersi ai sensi dell’art. 2, par. 1, punto 107 della BRRD, le «</a:t>
            </a:r>
            <a:r>
              <a:rPr lang="it-IT" sz="1200" i="1" dirty="0"/>
              <a:t>piccole e medie imprese quali definite in base al criterio del fatturato annuo di cui all’articolo 2, paragrafo 1, dell’allegato della raccomandazione della Commissione n. 2003/361/CE</a:t>
            </a:r>
            <a:r>
              <a:rPr lang="it-IT" sz="1200" dirty="0"/>
              <a:t>», ovverosia </a:t>
            </a:r>
            <a:r>
              <a:rPr lang="it-IT" sz="1200" b="1" dirty="0"/>
              <a:t>le «</a:t>
            </a:r>
            <a:r>
              <a:rPr lang="it-IT" sz="1200" b="1" i="1" dirty="0"/>
              <a:t>imprese che occupano meno di 250 persone, il cui fatturato annuo non supera i 50 milioni di EUR oppure il cui totale di bilancio annuo non supera i 43 milioni di euro</a:t>
            </a:r>
            <a:r>
              <a:rPr lang="it-IT" sz="1200" dirty="0"/>
              <a:t>», tenendo conto che «</a:t>
            </a:r>
            <a:r>
              <a:rPr lang="it-IT" sz="1200" i="1" dirty="0"/>
              <a:t>nella categoria delle PMI si definisce </a:t>
            </a:r>
            <a:r>
              <a:rPr lang="it-IT" sz="1200" b="1" i="1" dirty="0"/>
              <a:t>piccola impresa un'impresa che occupa meno di 50 persone e realizza un fatturato annuo o un totale di bilancio annuo non superiori a 10 milioni di euro</a:t>
            </a:r>
            <a:r>
              <a:rPr lang="it-IT" sz="1200" dirty="0"/>
              <a:t>». </a:t>
            </a:r>
          </a:p>
        </p:txBody>
      </p:sp>
    </p:spTree>
    <p:extLst>
      <p:ext uri="{BB962C8B-B14F-4D97-AF65-F5344CB8AC3E}">
        <p14:creationId xmlns:p14="http://schemas.microsoft.com/office/powerpoint/2010/main" val="1466382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F0087AD-4681-4C3E-B355-3EF200C21424}" type="slidenum">
              <a:rPr lang="it-IT" smtClean="0"/>
              <a:pPr/>
              <a:t>39</a:t>
            </a:fld>
            <a:endParaRPr lang="it-IT"/>
          </a:p>
        </p:txBody>
      </p:sp>
      <p:sp>
        <p:nvSpPr>
          <p:cNvPr id="2" name="Titolo 1"/>
          <p:cNvSpPr>
            <a:spLocks noGrp="1"/>
          </p:cNvSpPr>
          <p:nvPr>
            <p:ph type="title" idx="4294967295"/>
          </p:nvPr>
        </p:nvSpPr>
        <p:spPr>
          <a:xfrm>
            <a:off x="335360" y="204467"/>
            <a:ext cx="7585023" cy="1139825"/>
          </a:xfrm>
        </p:spPr>
        <p:txBody>
          <a:bodyPr anchor="t">
            <a:normAutofit/>
          </a:bodyPr>
          <a:lstStyle/>
          <a:p>
            <a:r>
              <a:rPr lang="it-IT" dirty="0" smtClean="0"/>
              <a:t>E se tutto ciò non bastasse?</a:t>
            </a:r>
            <a:endParaRPr lang="it-IT" dirty="0"/>
          </a:p>
        </p:txBody>
      </p:sp>
      <p:sp>
        <p:nvSpPr>
          <p:cNvPr id="6" name="CasellaDiTesto 5"/>
          <p:cNvSpPr txBox="1"/>
          <p:nvPr/>
        </p:nvSpPr>
        <p:spPr>
          <a:xfrm>
            <a:off x="122419" y="4206412"/>
            <a:ext cx="11947161" cy="203132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sz="1400" dirty="0" smtClean="0"/>
              <a:t>Il ricorso a tali misure deve rappresentare una soluzione di ultima istanza, nella situazione eccezionale di una crisi sistemica, assunta dal ministero competente o dal governo in consultazione con Autorità di risoluzione, </a:t>
            </a:r>
            <a:r>
              <a:rPr lang="it-IT" sz="1400" b="1" u="sng" dirty="0" smtClean="0"/>
              <a:t>dopo aver utilizzato tutti gli altri strumenti della risoluzione nella misura massima possibile</a:t>
            </a:r>
            <a:r>
              <a:rPr lang="it-IT" sz="1400" dirty="0" smtClean="0"/>
              <a:t>.</a:t>
            </a:r>
          </a:p>
          <a:p>
            <a:pPr marL="285750" indent="-285750" algn="just">
              <a:lnSpc>
                <a:spcPct val="150000"/>
              </a:lnSpc>
              <a:buFont typeface="Arial" panose="020B0604020202020204" pitchFamily="34" charset="0"/>
              <a:buChar char="•"/>
            </a:pPr>
            <a:r>
              <a:rPr lang="it-IT" sz="1400" dirty="0" smtClean="0"/>
              <a:t>In ogni caso, il ricorso a strumenti pubblici di stabilizzazione presuppone che vi sia stato il preventivo contributo all’assorbimento delle perdite e alla ricapitalizzazione della banca in dissesto da parte degli azionisti e dei creditori titolari di altre passività ammissibili per un importo non inferiore all’8% delle passività totali della banca </a:t>
            </a:r>
          </a:p>
        </p:txBody>
      </p:sp>
      <p:grpSp>
        <p:nvGrpSpPr>
          <p:cNvPr id="12" name="Gruppo 11"/>
          <p:cNvGrpSpPr/>
          <p:nvPr/>
        </p:nvGrpSpPr>
        <p:grpSpPr>
          <a:xfrm>
            <a:off x="709534" y="1237908"/>
            <a:ext cx="10872866" cy="615553"/>
            <a:chOff x="709534" y="1237908"/>
            <a:chExt cx="10872866" cy="615553"/>
          </a:xfrm>
        </p:grpSpPr>
        <p:sp>
          <p:nvSpPr>
            <p:cNvPr id="7" name="CasellaDiTesto 6"/>
            <p:cNvSpPr txBox="1"/>
            <p:nvPr/>
          </p:nvSpPr>
          <p:spPr>
            <a:xfrm>
              <a:off x="709534" y="1237908"/>
              <a:ext cx="5846164" cy="61555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it-IT" sz="3400" dirty="0" smtClean="0"/>
                <a:t>Fondo di risoluzione</a:t>
              </a:r>
              <a:endParaRPr lang="it-IT" sz="3400" dirty="0"/>
            </a:p>
          </p:txBody>
        </p:sp>
        <p:sp>
          <p:nvSpPr>
            <p:cNvPr id="8" name="Freccia a destra 7"/>
            <p:cNvSpPr/>
            <p:nvPr/>
          </p:nvSpPr>
          <p:spPr>
            <a:xfrm>
              <a:off x="7000406" y="1313690"/>
              <a:ext cx="584617" cy="463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7779895" y="1237908"/>
              <a:ext cx="3802505" cy="584775"/>
            </a:xfrm>
            <a:prstGeom prst="rect">
              <a:avLst/>
            </a:prstGeom>
            <a:noFill/>
          </p:spPr>
          <p:txBody>
            <a:bodyPr wrap="square" rtlCol="0">
              <a:spAutoFit/>
            </a:bodyPr>
            <a:lstStyle/>
            <a:p>
              <a:pPr algn="ctr"/>
              <a:r>
                <a:rPr lang="it-IT" sz="3200" dirty="0" err="1" smtClean="0"/>
                <a:t>Bail</a:t>
              </a:r>
              <a:r>
                <a:rPr lang="it-IT" sz="3200" dirty="0" smtClean="0"/>
                <a:t>-out privato</a:t>
              </a:r>
              <a:endParaRPr lang="it-IT" sz="3200" dirty="0"/>
            </a:p>
          </p:txBody>
        </p:sp>
      </p:grpSp>
      <p:grpSp>
        <p:nvGrpSpPr>
          <p:cNvPr id="13" name="Gruppo 12"/>
          <p:cNvGrpSpPr/>
          <p:nvPr/>
        </p:nvGrpSpPr>
        <p:grpSpPr>
          <a:xfrm>
            <a:off x="709534" y="2353853"/>
            <a:ext cx="10887858" cy="1569660"/>
            <a:chOff x="709534" y="2353853"/>
            <a:chExt cx="10887858" cy="1569660"/>
          </a:xfrm>
        </p:grpSpPr>
        <p:sp>
          <p:nvSpPr>
            <p:cNvPr id="5" name="CasellaDiTesto 4"/>
            <p:cNvSpPr txBox="1"/>
            <p:nvPr/>
          </p:nvSpPr>
          <p:spPr>
            <a:xfrm>
              <a:off x="709534" y="2353853"/>
              <a:ext cx="5846164" cy="113877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sz="3400" dirty="0" smtClean="0"/>
                <a:t>Strumenti di stabilizzazione pubblica</a:t>
              </a:r>
              <a:endParaRPr lang="it-IT" sz="3400" dirty="0"/>
            </a:p>
          </p:txBody>
        </p:sp>
        <p:sp>
          <p:nvSpPr>
            <p:cNvPr id="10" name="Freccia a destra 9"/>
            <p:cNvSpPr/>
            <p:nvPr/>
          </p:nvSpPr>
          <p:spPr>
            <a:xfrm>
              <a:off x="6882984" y="2616307"/>
              <a:ext cx="584617" cy="463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7794887" y="2353853"/>
              <a:ext cx="3802505" cy="1569660"/>
            </a:xfrm>
            <a:prstGeom prst="rect">
              <a:avLst/>
            </a:prstGeom>
            <a:noFill/>
          </p:spPr>
          <p:txBody>
            <a:bodyPr wrap="square" rtlCol="0">
              <a:spAutoFit/>
            </a:bodyPr>
            <a:lstStyle/>
            <a:p>
              <a:pPr algn="ctr"/>
              <a:r>
                <a:rPr lang="it-IT" sz="2400" dirty="0" smtClean="0"/>
                <a:t>Supporto con capitale pubblico o acquisizione temporanea della proprietà</a:t>
              </a:r>
              <a:endParaRPr lang="it-IT" sz="2400" dirty="0"/>
            </a:p>
          </p:txBody>
        </p:sp>
      </p:grpSp>
    </p:spTree>
    <p:extLst>
      <p:ext uri="{BB962C8B-B14F-4D97-AF65-F5344CB8AC3E}">
        <p14:creationId xmlns:p14="http://schemas.microsoft.com/office/powerpoint/2010/main" val="29004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807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B6A440C3-EF4B-45DA-A97C-25476B8808F3}" type="slidenum">
              <a:rPr lang="it-IT" sz="1200">
                <a:latin typeface="Garamond" pitchFamily="18" charset="0"/>
              </a:rPr>
              <a:pPr algn="r" eaLnBrk="1" hangingPunct="1">
                <a:defRPr/>
              </a:pPr>
              <a:t>4</a:t>
            </a:fld>
            <a:endParaRPr lang="it-IT" sz="1200">
              <a:latin typeface="Garamond" pitchFamily="18" charset="0"/>
            </a:endParaRPr>
          </a:p>
        </p:txBody>
      </p:sp>
      <p:sp>
        <p:nvSpPr>
          <p:cNvPr id="26626" name="Rectangle 2"/>
          <p:cNvSpPr>
            <a:spLocks noGrp="1" noChangeArrowheads="1"/>
          </p:cNvSpPr>
          <p:nvPr>
            <p:ph type="ctrTitle" idx="4294967295"/>
          </p:nvPr>
        </p:nvSpPr>
        <p:spPr>
          <a:xfrm>
            <a:off x="479376" y="1628800"/>
            <a:ext cx="11089232" cy="2952328"/>
          </a:xfr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lnSpc>
                <a:spcPct val="150000"/>
              </a:lnSpc>
            </a:pPr>
            <a:r>
              <a:rPr lang="it-IT" sz="5400" b="1" dirty="0">
                <a:solidFill>
                  <a:schemeClr val="bg1"/>
                </a:solidFill>
                <a:cs typeface="+mj-cs"/>
              </a:rPr>
              <a:t>La vigilanza del sistema finanziario: prime osservazioni</a:t>
            </a:r>
          </a:p>
        </p:txBody>
      </p:sp>
      <p:sp>
        <p:nvSpPr>
          <p:cNvPr id="2" name="Segnaposto numero diapositiva 1"/>
          <p:cNvSpPr>
            <a:spLocks noGrp="1"/>
          </p:cNvSpPr>
          <p:nvPr>
            <p:ph type="sldNum" sz="quarter" idx="12"/>
          </p:nvPr>
        </p:nvSpPr>
        <p:spPr/>
        <p:txBody>
          <a:bodyPr/>
          <a:lstStyle/>
          <a:p>
            <a:fld id="{378B9B6C-E156-4333-BB7E-2EBCD95F5877}" type="slidenum">
              <a:rPr lang="en-US" smtClean="0"/>
              <a:pPr/>
              <a:t>4</a:t>
            </a:fld>
            <a:endParaRPr lang="en-US"/>
          </a:p>
        </p:txBody>
      </p:sp>
    </p:spTree>
    <p:extLst>
      <p:ext uri="{BB962C8B-B14F-4D97-AF65-F5344CB8AC3E}">
        <p14:creationId xmlns:p14="http://schemas.microsoft.com/office/powerpoint/2010/main" val="4108758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58143F-3D64-442E-BAB0-0EDF04E6AAD9}" type="slidenum">
              <a:rPr lang="en-US" sz="1200">
                <a:latin typeface="Garamond" pitchFamily="18" charset="0"/>
              </a:rPr>
              <a:pPr eaLnBrk="1" hangingPunct="1"/>
              <a:t>40</a:t>
            </a:fld>
            <a:endParaRPr lang="en-US" sz="1200">
              <a:latin typeface="Garamond" pitchFamily="18" charset="0"/>
            </a:endParaRPr>
          </a:p>
        </p:txBody>
      </p:sp>
      <p:sp>
        <p:nvSpPr>
          <p:cNvPr id="157698" name="Rectangle 2"/>
          <p:cNvSpPr>
            <a:spLocks noGrp="1" noChangeArrowheads="1"/>
          </p:cNvSpPr>
          <p:nvPr>
            <p:ph type="ctrTitle" idx="4294967295"/>
          </p:nvPr>
        </p:nvSpPr>
        <p:spPr>
          <a:xfrm>
            <a:off x="911424" y="1052736"/>
            <a:ext cx="10441160" cy="4032448"/>
          </a:xfr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algn="ctr" eaLnBrk="1" hangingPunct="1">
              <a:lnSpc>
                <a:spcPct val="150000"/>
              </a:lnSpc>
            </a:pPr>
            <a:r>
              <a:rPr lang="en-US" sz="5400" b="1" dirty="0">
                <a:solidFill>
                  <a:schemeClr val="bg1"/>
                </a:solidFill>
                <a:cs typeface="+mj-cs"/>
              </a:rPr>
              <a:t>Le </a:t>
            </a:r>
            <a:r>
              <a:rPr lang="en-US" sz="5400" b="1" dirty="0" err="1">
                <a:solidFill>
                  <a:schemeClr val="bg1"/>
                </a:solidFill>
                <a:cs typeface="+mj-cs"/>
              </a:rPr>
              <a:t>Autorità</a:t>
            </a:r>
            <a:r>
              <a:rPr lang="en-US" sz="5400" b="1" dirty="0">
                <a:solidFill>
                  <a:schemeClr val="bg1"/>
                </a:solidFill>
                <a:cs typeface="+mj-cs"/>
              </a:rPr>
              <a:t> di </a:t>
            </a:r>
            <a:r>
              <a:rPr lang="en-US" sz="5400" b="1" dirty="0" err="1">
                <a:solidFill>
                  <a:schemeClr val="bg1"/>
                </a:solidFill>
                <a:cs typeface="+mj-cs"/>
              </a:rPr>
              <a:t>Vigilanza</a:t>
            </a:r>
            <a:r>
              <a:rPr lang="en-US" sz="5400" b="1" dirty="0">
                <a:solidFill>
                  <a:schemeClr val="bg1"/>
                </a:solidFill>
                <a:cs typeface="+mj-cs"/>
              </a:rPr>
              <a:t> </a:t>
            </a:r>
            <a:r>
              <a:rPr lang="en-US" sz="5400" b="1" dirty="0" err="1">
                <a:solidFill>
                  <a:schemeClr val="bg1"/>
                </a:solidFill>
                <a:cs typeface="+mj-cs"/>
              </a:rPr>
              <a:t>nel</a:t>
            </a:r>
            <a:r>
              <a:rPr lang="en-US" sz="5400" b="1" dirty="0">
                <a:solidFill>
                  <a:schemeClr val="bg1"/>
                </a:solidFill>
                <a:cs typeface="+mj-cs"/>
              </a:rPr>
              <a:t> </a:t>
            </a:r>
            <a:r>
              <a:rPr lang="en-US" sz="5400" b="1" dirty="0" err="1">
                <a:solidFill>
                  <a:schemeClr val="bg1"/>
                </a:solidFill>
                <a:cs typeface="+mj-cs"/>
              </a:rPr>
              <a:t>sistema</a:t>
            </a:r>
            <a:r>
              <a:rPr lang="en-US" sz="5400" b="1" dirty="0">
                <a:solidFill>
                  <a:schemeClr val="bg1"/>
                </a:solidFill>
                <a:cs typeface="+mj-cs"/>
              </a:rPr>
              <a:t> </a:t>
            </a:r>
            <a:r>
              <a:rPr lang="en-US" sz="5400" b="1" dirty="0" err="1">
                <a:solidFill>
                  <a:schemeClr val="bg1"/>
                </a:solidFill>
                <a:cs typeface="+mj-cs"/>
              </a:rPr>
              <a:t>finanziario</a:t>
            </a:r>
            <a:r>
              <a:rPr lang="en-US" sz="5400" b="1" dirty="0">
                <a:solidFill>
                  <a:schemeClr val="bg1"/>
                </a:solidFill>
                <a:cs typeface="+mj-cs"/>
              </a:rPr>
              <a:t> </a:t>
            </a:r>
            <a:r>
              <a:rPr lang="en-US" sz="5400" b="1" dirty="0" err="1">
                <a:solidFill>
                  <a:schemeClr val="bg1"/>
                </a:solidFill>
                <a:cs typeface="+mj-cs"/>
              </a:rPr>
              <a:t>italiano</a:t>
            </a:r>
            <a:endParaRPr lang="en-US" sz="5400" b="1" dirty="0">
              <a:solidFill>
                <a:schemeClr val="bg1"/>
              </a:solidFill>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6"/>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34CF52-AC99-4945-94CC-6F9963F96F5F}" type="slidenum">
              <a:rPr lang="en-US" sz="1200">
                <a:latin typeface="Garamond" pitchFamily="18" charset="0"/>
              </a:rPr>
              <a:pPr eaLnBrk="1" hangingPunct="1"/>
              <a:t>41</a:t>
            </a:fld>
            <a:endParaRPr lang="en-US" sz="1200">
              <a:latin typeface="Garamond" pitchFamily="18" charset="0"/>
            </a:endParaRPr>
          </a:p>
        </p:txBody>
      </p:sp>
      <p:sp>
        <p:nvSpPr>
          <p:cNvPr id="155650" name="Rectangle 2"/>
          <p:cNvSpPr>
            <a:spLocks noGrp="1" noChangeArrowheads="1"/>
          </p:cNvSpPr>
          <p:nvPr>
            <p:ph type="title" idx="4294967295"/>
          </p:nvPr>
        </p:nvSpPr>
        <p:spPr>
          <a:xfrm>
            <a:off x="839416" y="370057"/>
            <a:ext cx="10058400" cy="898703"/>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pPr>
              <a:lnSpc>
                <a:spcPct val="150000"/>
              </a:lnSpc>
            </a:pPr>
            <a:r>
              <a:rPr lang="it-IT" sz="2900" b="1" dirty="0">
                <a:solidFill>
                  <a:srgbClr val="002060"/>
                </a:solidFill>
                <a:latin typeface="Arial" panose="020B0604020202020204" pitchFamily="34" charset="0"/>
                <a:cs typeface="Arial" panose="020B0604020202020204" pitchFamily="34" charset="0"/>
              </a:rPr>
              <a:t>Le Autorità di Vigilanza</a:t>
            </a:r>
          </a:p>
        </p:txBody>
      </p:sp>
      <p:sp>
        <p:nvSpPr>
          <p:cNvPr id="155651" name="Rectangle 3"/>
          <p:cNvSpPr>
            <a:spLocks noGrp="1" noChangeArrowheads="1"/>
          </p:cNvSpPr>
          <p:nvPr>
            <p:ph sz="half" idx="4294967295"/>
          </p:nvPr>
        </p:nvSpPr>
        <p:spPr>
          <a:xfrm>
            <a:off x="839416" y="1412776"/>
            <a:ext cx="9807575" cy="4459287"/>
          </a:xfrm>
        </p:spPr>
        <p:txBody>
          <a:bodyPr/>
          <a:lstStyle/>
          <a:p>
            <a:pPr algn="just" eaLnBrk="1" hangingPunct="1">
              <a:lnSpc>
                <a:spcPct val="140000"/>
              </a:lnSpc>
              <a:buSzTx/>
              <a:buFont typeface="Wingdings" pitchFamily="2" charset="2"/>
              <a:buChar char="§"/>
            </a:pPr>
            <a:r>
              <a:rPr lang="it-IT" sz="2200" dirty="0"/>
              <a:t>Comitato per la salvaguardia della stabilità finanziaria (CSSF) </a:t>
            </a:r>
          </a:p>
          <a:p>
            <a:pPr algn="just" eaLnBrk="1" hangingPunct="1">
              <a:lnSpc>
                <a:spcPct val="140000"/>
              </a:lnSpc>
              <a:buSzTx/>
              <a:buFont typeface="Wingdings" pitchFamily="2" charset="2"/>
              <a:buChar char="§"/>
            </a:pPr>
            <a:r>
              <a:rPr lang="it-IT" sz="2200" dirty="0"/>
              <a:t>CICR = Comitato Interministeriale per il credito e per il risparmio</a:t>
            </a:r>
          </a:p>
          <a:p>
            <a:pPr algn="just" eaLnBrk="1" hangingPunct="1">
              <a:lnSpc>
                <a:spcPct val="140000"/>
              </a:lnSpc>
              <a:buSzTx/>
              <a:buFont typeface="Wingdings" pitchFamily="2" charset="2"/>
              <a:buChar char="§"/>
            </a:pPr>
            <a:r>
              <a:rPr lang="it-IT" sz="2200" dirty="0"/>
              <a:t>Ministero dell</a:t>
            </a:r>
            <a:r>
              <a:rPr lang="it-IT" altLang="it-IT" sz="2200" dirty="0"/>
              <a:t>’</a:t>
            </a:r>
            <a:r>
              <a:rPr lang="it-IT" sz="2200" dirty="0"/>
              <a:t>Economia e delle Finanze </a:t>
            </a:r>
          </a:p>
          <a:p>
            <a:pPr algn="just" eaLnBrk="1" hangingPunct="1">
              <a:lnSpc>
                <a:spcPct val="140000"/>
              </a:lnSpc>
              <a:buSzTx/>
              <a:buFont typeface="Wingdings" pitchFamily="2" charset="2"/>
              <a:buChar char="§"/>
            </a:pPr>
            <a:r>
              <a:rPr lang="it-IT" sz="2200" dirty="0"/>
              <a:t>Banca d</a:t>
            </a:r>
            <a:r>
              <a:rPr lang="it-IT" altLang="it-IT" sz="2200" dirty="0"/>
              <a:t>’</a:t>
            </a:r>
            <a:r>
              <a:rPr lang="it-IT" sz="2200" dirty="0"/>
              <a:t>Italia + IVASS</a:t>
            </a:r>
          </a:p>
          <a:p>
            <a:pPr algn="just" eaLnBrk="1" hangingPunct="1">
              <a:lnSpc>
                <a:spcPct val="140000"/>
              </a:lnSpc>
              <a:buSzTx/>
              <a:buFont typeface="Wingdings" pitchFamily="2" charset="2"/>
              <a:buChar char="§"/>
            </a:pPr>
            <a:r>
              <a:rPr lang="it-IT" sz="2200" dirty="0" err="1"/>
              <a:t>Consob</a:t>
            </a:r>
            <a:r>
              <a:rPr lang="it-IT" sz="2200" dirty="0"/>
              <a:t> (commissione nazionale per le società e la borsa)</a:t>
            </a:r>
          </a:p>
          <a:p>
            <a:pPr algn="just" eaLnBrk="1" hangingPunct="1">
              <a:lnSpc>
                <a:spcPct val="140000"/>
              </a:lnSpc>
              <a:buSzTx/>
              <a:buFont typeface="Wingdings" pitchFamily="2" charset="2"/>
              <a:buChar char="§"/>
            </a:pPr>
            <a:r>
              <a:rPr lang="it-IT" sz="2200" dirty="0" err="1"/>
              <a:t>Covip</a:t>
            </a:r>
            <a:r>
              <a:rPr lang="it-IT" sz="2200" dirty="0"/>
              <a:t> (Commissione di vigilanza sui fondi pensione)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91DD2B-3CB1-4083-8092-9D47D68B52A3}" type="slidenum">
              <a:rPr lang="en-US" sz="1200">
                <a:latin typeface="Garamond" pitchFamily="18" charset="0"/>
              </a:rPr>
              <a:pPr eaLnBrk="1" hangingPunct="1"/>
              <a:t>42</a:t>
            </a:fld>
            <a:endParaRPr lang="en-US" sz="1200">
              <a:latin typeface="Garamond" pitchFamily="18" charset="0"/>
            </a:endParaRPr>
          </a:p>
        </p:txBody>
      </p:sp>
      <p:sp>
        <p:nvSpPr>
          <p:cNvPr id="187394" name="Rectangle 2"/>
          <p:cNvSpPr>
            <a:spLocks noGrp="1" noChangeArrowheads="1"/>
          </p:cNvSpPr>
          <p:nvPr>
            <p:ph type="title" idx="4294967295"/>
          </p:nvPr>
        </p:nvSpPr>
        <p:spPr>
          <a:xfrm>
            <a:off x="504292" y="260648"/>
            <a:ext cx="10058400" cy="1449387"/>
          </a:xfrm>
        </p:spPr>
        <p:txBody>
          <a:bodyPr anchor="t"/>
          <a:lstStyle/>
          <a:p>
            <a:pPr algn="just" eaLnBrk="1" hangingPunct="1"/>
            <a:r>
              <a:rPr lang="it-IT" sz="2800" b="1" dirty="0"/>
              <a:t>Comitato per la salvaguardia della stabilità finanziaria (CSSF) </a:t>
            </a:r>
            <a:endParaRPr lang="en-US" sz="2800" b="1" dirty="0"/>
          </a:p>
        </p:txBody>
      </p:sp>
      <p:sp>
        <p:nvSpPr>
          <p:cNvPr id="187395" name="Rectangle 3"/>
          <p:cNvSpPr>
            <a:spLocks noGrp="1" noChangeArrowheads="1"/>
          </p:cNvSpPr>
          <p:nvPr>
            <p:ph idx="4294967295"/>
          </p:nvPr>
        </p:nvSpPr>
        <p:spPr>
          <a:xfrm>
            <a:off x="695400" y="911547"/>
            <a:ext cx="10801200" cy="150934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eaLnBrk="1" hangingPunct="1">
              <a:lnSpc>
                <a:spcPct val="150000"/>
              </a:lnSpc>
              <a:spcBef>
                <a:spcPts val="0"/>
              </a:spcBef>
              <a:spcAft>
                <a:spcPts val="0"/>
              </a:spcAft>
            </a:pPr>
            <a:r>
              <a:rPr lang="en-US" sz="1800" dirty="0" err="1"/>
              <a:t>Composto</a:t>
            </a:r>
            <a:r>
              <a:rPr lang="en-US" sz="1800" dirty="0"/>
              <a:t> dal </a:t>
            </a:r>
            <a:r>
              <a:rPr lang="en-US" sz="1800" b="1" dirty="0" err="1"/>
              <a:t>Ministro</a:t>
            </a:r>
            <a:r>
              <a:rPr lang="en-US" sz="1800" dirty="0"/>
              <a:t> </a:t>
            </a:r>
            <a:r>
              <a:rPr lang="en-US" sz="1800" dirty="0" err="1"/>
              <a:t>dell'Economia</a:t>
            </a:r>
            <a:r>
              <a:rPr lang="en-US" sz="1800" dirty="0"/>
              <a:t> e </a:t>
            </a:r>
            <a:r>
              <a:rPr lang="en-US" sz="1800" dirty="0" err="1"/>
              <a:t>delle</a:t>
            </a:r>
            <a:r>
              <a:rPr lang="en-US" sz="1800" dirty="0"/>
              <a:t> </a:t>
            </a:r>
            <a:r>
              <a:rPr lang="en-US" sz="1800" dirty="0" err="1"/>
              <a:t>Finanze</a:t>
            </a:r>
            <a:r>
              <a:rPr lang="en-US" sz="1800" dirty="0"/>
              <a:t>, </a:t>
            </a:r>
            <a:r>
              <a:rPr lang="en-US" sz="1800" dirty="0" err="1"/>
              <a:t>che</a:t>
            </a:r>
            <a:r>
              <a:rPr lang="en-US" sz="1800" dirty="0"/>
              <a:t> lo </a:t>
            </a:r>
            <a:r>
              <a:rPr lang="en-US" sz="1800" dirty="0" err="1"/>
              <a:t>presiede</a:t>
            </a:r>
            <a:r>
              <a:rPr lang="en-US" sz="1800" dirty="0"/>
              <a:t>, dal </a:t>
            </a:r>
            <a:r>
              <a:rPr lang="en-US" sz="1800" b="1" dirty="0" err="1"/>
              <a:t>Governatore</a:t>
            </a:r>
            <a:r>
              <a:rPr lang="en-US" sz="1800" b="1" dirty="0"/>
              <a:t> </a:t>
            </a:r>
            <a:r>
              <a:rPr lang="en-US" sz="1800" dirty="0" err="1"/>
              <a:t>della</a:t>
            </a:r>
            <a:r>
              <a:rPr lang="en-US" sz="1800" dirty="0"/>
              <a:t> </a:t>
            </a:r>
            <a:r>
              <a:rPr lang="en-US" sz="1800" b="1" dirty="0" err="1"/>
              <a:t>Banca</a:t>
            </a:r>
            <a:r>
              <a:rPr lang="en-US" sz="1800" b="1" dirty="0"/>
              <a:t> </a:t>
            </a:r>
            <a:r>
              <a:rPr lang="en-US" sz="1800" b="1" dirty="0" err="1"/>
              <a:t>d'Italia</a:t>
            </a:r>
            <a:r>
              <a:rPr lang="en-US" sz="1800" dirty="0"/>
              <a:t>, dal </a:t>
            </a:r>
            <a:r>
              <a:rPr lang="en-US" sz="1800" dirty="0" err="1"/>
              <a:t>Presidente</a:t>
            </a:r>
            <a:r>
              <a:rPr lang="en-US" sz="1800" dirty="0"/>
              <a:t> </a:t>
            </a:r>
            <a:r>
              <a:rPr lang="en-US" sz="1800" dirty="0" err="1"/>
              <a:t>della</a:t>
            </a:r>
            <a:r>
              <a:rPr lang="en-US" sz="1800" dirty="0"/>
              <a:t> </a:t>
            </a:r>
            <a:r>
              <a:rPr lang="en-US" sz="1800" b="1" dirty="0" err="1"/>
              <a:t>Consob</a:t>
            </a:r>
            <a:r>
              <a:rPr lang="en-US" sz="1800" b="1" dirty="0"/>
              <a:t> </a:t>
            </a:r>
            <a:r>
              <a:rPr lang="en-US" sz="1800" dirty="0"/>
              <a:t>e dal </a:t>
            </a:r>
            <a:r>
              <a:rPr lang="en-US" sz="1800" dirty="0" err="1"/>
              <a:t>Presidente</a:t>
            </a:r>
            <a:r>
              <a:rPr lang="en-US" sz="1800" dirty="0"/>
              <a:t> </a:t>
            </a:r>
            <a:r>
              <a:rPr lang="en-US" sz="1800" dirty="0" err="1" smtClean="0"/>
              <a:t>dell'</a:t>
            </a:r>
            <a:r>
              <a:rPr lang="en-US" sz="1800" b="1" dirty="0" err="1" smtClean="0"/>
              <a:t>Isvap</a:t>
            </a:r>
            <a:r>
              <a:rPr lang="en-US" sz="1800" dirty="0" smtClean="0"/>
              <a:t>. Tale </a:t>
            </a:r>
            <a:r>
              <a:rPr lang="en-US" sz="1800" dirty="0" err="1"/>
              <a:t>Comitato</a:t>
            </a:r>
            <a:r>
              <a:rPr lang="en-US" sz="1800" dirty="0"/>
              <a:t> è </a:t>
            </a:r>
            <a:r>
              <a:rPr lang="en-US" sz="1800" dirty="0" err="1"/>
              <a:t>chiamato</a:t>
            </a:r>
            <a:r>
              <a:rPr lang="en-US" sz="1800" dirty="0"/>
              <a:t> a </a:t>
            </a:r>
            <a:r>
              <a:rPr lang="en-US" sz="1800" dirty="0" err="1"/>
              <a:t>riunirsi</a:t>
            </a:r>
            <a:r>
              <a:rPr lang="en-US" sz="1800" dirty="0"/>
              <a:t> </a:t>
            </a:r>
            <a:r>
              <a:rPr lang="en-US" sz="1800" dirty="0" err="1"/>
              <a:t>almeno</a:t>
            </a:r>
            <a:r>
              <a:rPr lang="en-US" sz="1800" dirty="0"/>
              <a:t> due volte </a:t>
            </a:r>
            <a:r>
              <a:rPr lang="en-US" sz="1800" dirty="0" err="1"/>
              <a:t>l'anno</a:t>
            </a:r>
            <a:r>
              <a:rPr lang="en-US" sz="1800" dirty="0"/>
              <a:t> e </a:t>
            </a:r>
            <a:r>
              <a:rPr lang="en-US" sz="1800" dirty="0" err="1"/>
              <a:t>comunque</a:t>
            </a:r>
            <a:r>
              <a:rPr lang="en-US" sz="1800" dirty="0"/>
              <a:t> </a:t>
            </a:r>
            <a:r>
              <a:rPr lang="en-US" sz="1800" dirty="0" err="1"/>
              <a:t>ogni</a:t>
            </a:r>
            <a:r>
              <a:rPr lang="en-US" sz="1800" dirty="0"/>
              <a:t> </a:t>
            </a:r>
            <a:r>
              <a:rPr lang="en-US" sz="1800" dirty="0" err="1"/>
              <a:t>volta</a:t>
            </a:r>
            <a:r>
              <a:rPr lang="en-US" sz="1800" dirty="0"/>
              <a:t> </a:t>
            </a:r>
            <a:r>
              <a:rPr lang="en-US" sz="1800" dirty="0" err="1"/>
              <a:t>che</a:t>
            </a:r>
            <a:r>
              <a:rPr lang="en-US" sz="1800" dirty="0"/>
              <a:t> </a:t>
            </a:r>
            <a:r>
              <a:rPr lang="en-US" sz="1800" dirty="0" err="1"/>
              <a:t>si</a:t>
            </a:r>
            <a:r>
              <a:rPr lang="en-US" sz="1800" dirty="0"/>
              <a:t> </a:t>
            </a:r>
            <a:r>
              <a:rPr lang="en-US" sz="1800" dirty="0" err="1"/>
              <a:t>manifesti</a:t>
            </a:r>
            <a:r>
              <a:rPr lang="en-US" sz="1800" dirty="0"/>
              <a:t> un </a:t>
            </a:r>
            <a:r>
              <a:rPr lang="en-US" sz="1800" dirty="0" err="1"/>
              <a:t>caso</a:t>
            </a:r>
            <a:r>
              <a:rPr lang="en-US" sz="1800" dirty="0"/>
              <a:t> </a:t>
            </a:r>
            <a:r>
              <a:rPr lang="en-US" sz="1800" dirty="0" err="1"/>
              <a:t>potenziale</a:t>
            </a:r>
            <a:r>
              <a:rPr lang="en-US" sz="1800" dirty="0"/>
              <a:t> di </a:t>
            </a:r>
            <a:r>
              <a:rPr lang="en-US" sz="1800" dirty="0" err="1"/>
              <a:t>crisi</a:t>
            </a:r>
            <a:r>
              <a:rPr lang="en-US" sz="1800" dirty="0"/>
              <a:t> </a:t>
            </a:r>
            <a:r>
              <a:rPr lang="en-US" sz="1800" dirty="0" err="1"/>
              <a:t>finanziaria</a:t>
            </a:r>
            <a:r>
              <a:rPr lang="en-US" sz="1800" dirty="0"/>
              <a:t> di </a:t>
            </a:r>
            <a:r>
              <a:rPr lang="en-US" sz="1800" dirty="0" err="1"/>
              <a:t>natura</a:t>
            </a:r>
            <a:r>
              <a:rPr lang="en-US" sz="1800" dirty="0"/>
              <a:t> </a:t>
            </a:r>
            <a:r>
              <a:rPr lang="en-US" sz="1800" dirty="0" err="1"/>
              <a:t>sistemica</a:t>
            </a:r>
            <a:r>
              <a:rPr lang="en-US" sz="1800" dirty="0"/>
              <a:t>. </a:t>
            </a:r>
          </a:p>
        </p:txBody>
      </p:sp>
      <p:sp>
        <p:nvSpPr>
          <p:cNvPr id="6" name="Rectangle 2"/>
          <p:cNvSpPr txBox="1">
            <a:spLocks noChangeArrowheads="1"/>
          </p:cNvSpPr>
          <p:nvPr/>
        </p:nvSpPr>
        <p:spPr>
          <a:xfrm>
            <a:off x="695400" y="2708920"/>
            <a:ext cx="10296525" cy="993775"/>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fontAlgn="auto">
              <a:spcAft>
                <a:spcPts val="0"/>
              </a:spcAft>
              <a:defRPr/>
            </a:pPr>
            <a:r>
              <a:rPr lang="it-IT" sz="2800" b="1" dirty="0" smtClean="0"/>
              <a:t>Il Comitato Interministeriale per il Credito e il Risparmio (CICR)</a:t>
            </a:r>
            <a:endParaRPr lang="it-IT" sz="2800" b="1" dirty="0"/>
          </a:p>
        </p:txBody>
      </p:sp>
      <p:sp>
        <p:nvSpPr>
          <p:cNvPr id="7" name="Rectangle 3"/>
          <p:cNvSpPr txBox="1">
            <a:spLocks noChangeArrowheads="1"/>
          </p:cNvSpPr>
          <p:nvPr/>
        </p:nvSpPr>
        <p:spPr>
          <a:xfrm>
            <a:off x="580231" y="3429001"/>
            <a:ext cx="11031538" cy="231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ormAutofit/>
          </a:bodyPr>
          <a:lstStyle>
            <a:lvl1pPr marL="91440" indent="-91440" algn="just" defTabSz="914400" eaLnBrk="1" latinLnBrk="0" hangingPunct="1">
              <a:lnSpc>
                <a:spcPct val="160000"/>
              </a:lnSpc>
              <a:spcBef>
                <a:spcPts val="1200"/>
              </a:spcBef>
              <a:spcAft>
                <a:spcPts val="200"/>
              </a:spcAft>
              <a:buClr>
                <a:schemeClr val="accent1"/>
              </a:buClr>
              <a:buSzPct val="100000"/>
              <a:buFont typeface="Calibri" panose="020F0502020204030204" pitchFamily="34" charset="0"/>
              <a:buChar char=" "/>
              <a:defRPr sz="1800">
                <a:solidFill>
                  <a:schemeClr val="lt1"/>
                </a:solidFill>
                <a:latin typeface="+mn-lt"/>
                <a:ea typeface="+mn-ea"/>
              </a:defRPr>
            </a:lvl1pPr>
            <a:lvl2pPr marL="384048" indent="-182880" defTabSz="914400" eaLnBrk="1" latinLnBrk="0" hangingPunct="1">
              <a:lnSpc>
                <a:spcPct val="90000"/>
              </a:lnSpc>
              <a:spcBef>
                <a:spcPts val="200"/>
              </a:spcBef>
              <a:spcAft>
                <a:spcPts val="400"/>
              </a:spcAft>
              <a:buClr>
                <a:schemeClr val="accent1"/>
              </a:buClr>
              <a:buFont typeface="Calibri" pitchFamily="34" charset="0"/>
              <a:buChar char="◦"/>
              <a:defRPr sz="1800">
                <a:solidFill>
                  <a:schemeClr val="lt1"/>
                </a:solidFill>
                <a:latin typeface="+mn-lt"/>
                <a:ea typeface="+mn-ea"/>
              </a:defRPr>
            </a:lvl2pPr>
            <a:lvl3pPr marL="56692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3pPr>
            <a:lvl4pPr marL="74980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4pPr>
            <a:lvl5pPr marL="932688" indent="-182880" defTabSz="914400" eaLnBrk="1" latinLnBrk="0" hangingPunct="1">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latin typeface="+mn-lt"/>
                <a:ea typeface="+mn-ea"/>
              </a:defRPr>
            </a:lvl9pPr>
          </a:lstStyle>
          <a:p>
            <a:pPr>
              <a:lnSpc>
                <a:spcPct val="150000"/>
              </a:lnSpc>
              <a:spcBef>
                <a:spcPts val="0"/>
              </a:spcBef>
              <a:spcAft>
                <a:spcPts val="0"/>
              </a:spcAft>
            </a:pPr>
            <a:r>
              <a:rPr lang="it-IT" dirty="0"/>
              <a:t>Esercita attività di vigilanza in materia di credito e di tutela del risparmio. </a:t>
            </a:r>
            <a:r>
              <a:rPr lang="it-IT" dirty="0" smtClean="0"/>
              <a:t>Si </a:t>
            </a:r>
            <a:r>
              <a:rPr lang="it-IT" dirty="0"/>
              <a:t>tratta di un organo che dà l</a:t>
            </a:r>
            <a:r>
              <a:rPr lang="it-IT" altLang="it-IT" dirty="0"/>
              <a:t>’</a:t>
            </a:r>
            <a:r>
              <a:rPr lang="it-IT" dirty="0"/>
              <a:t>indirizzo generale e politico al sistema del credito. </a:t>
            </a:r>
            <a:r>
              <a:rPr lang="it-IT" dirty="0" smtClean="0"/>
              <a:t>E</a:t>
            </a:r>
            <a:r>
              <a:rPr lang="it-IT" altLang="it-IT" dirty="0"/>
              <a:t>’</a:t>
            </a:r>
            <a:r>
              <a:rPr lang="it-IT" dirty="0"/>
              <a:t> presieduto dal Ministro dell</a:t>
            </a:r>
            <a:r>
              <a:rPr lang="it-IT" altLang="it-IT" dirty="0"/>
              <a:t>’</a:t>
            </a:r>
            <a:r>
              <a:rPr lang="it-IT" dirty="0"/>
              <a:t>Economia e delle finanze;  alle sue riunioni partecipano i ministri preposti ai principali dicasteri economici, nonché i rappresentanti delle principali autorità di vigilanza (in particolare il Governatore della Banca d</a:t>
            </a:r>
            <a:r>
              <a:rPr lang="it-IT" altLang="it-IT" dirty="0"/>
              <a:t>’</a:t>
            </a:r>
            <a:r>
              <a:rPr lang="it-IT" dirty="0"/>
              <a:t>Italia).</a:t>
            </a:r>
            <a:r>
              <a:rPr lang="en-US" dirty="0"/>
              <a:t> </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C91F66-345D-45A1-AC88-641946E81FD3}" type="slidenum">
              <a:rPr lang="en-US" sz="1200">
                <a:latin typeface="Garamond" pitchFamily="18" charset="0"/>
              </a:rPr>
              <a:pPr eaLnBrk="1" hangingPunct="1"/>
              <a:t>43</a:t>
            </a:fld>
            <a:endParaRPr lang="en-US" sz="1200">
              <a:latin typeface="Garamond" pitchFamily="18" charset="0"/>
            </a:endParaRPr>
          </a:p>
        </p:txBody>
      </p:sp>
      <p:sp>
        <p:nvSpPr>
          <p:cNvPr id="163844" name="Rectangle 4"/>
          <p:cNvSpPr>
            <a:spLocks noGrp="1" noChangeArrowheads="1"/>
          </p:cNvSpPr>
          <p:nvPr>
            <p:ph type="title" idx="4294967295"/>
          </p:nvPr>
        </p:nvSpPr>
        <p:spPr>
          <a:xfrm>
            <a:off x="498070" y="188641"/>
            <a:ext cx="11214554" cy="720080"/>
          </a:xfrm>
        </p:spPr>
        <p:txBody>
          <a:bodyPr vert="horz" lIns="91440" tIns="45720" rIns="91440" bIns="45720" rtlCol="0" anchor="t">
            <a:normAutofit/>
          </a:bodyPr>
          <a:lstStyle/>
          <a:p>
            <a:pPr algn="just"/>
            <a:r>
              <a:rPr lang="en-US" sz="2800" b="1"/>
              <a:t>Il MEF</a:t>
            </a:r>
          </a:p>
        </p:txBody>
      </p:sp>
      <p:sp>
        <p:nvSpPr>
          <p:cNvPr id="163843" name="Rectangle 3"/>
          <p:cNvSpPr>
            <a:spLocks noGrp="1" noChangeArrowheads="1"/>
          </p:cNvSpPr>
          <p:nvPr>
            <p:ph idx="4294967295"/>
          </p:nvPr>
        </p:nvSpPr>
        <p:spPr>
          <a:xfrm>
            <a:off x="465484" y="836712"/>
            <a:ext cx="11017250" cy="4752528"/>
          </a:xfrm>
        </p:spPr>
        <p:txBody>
          <a:bodyPr>
            <a:normAutofit/>
          </a:bodyPr>
          <a:lstStyle/>
          <a:p>
            <a:pPr algn="just" eaLnBrk="1" hangingPunct="1">
              <a:lnSpc>
                <a:spcPct val="150000"/>
              </a:lnSpc>
              <a:spcBef>
                <a:spcPts val="0"/>
              </a:spcBef>
              <a:spcAft>
                <a:spcPts val="0"/>
              </a:spcAft>
              <a:buSzTx/>
              <a:buFont typeface="Wingdings" pitchFamily="2" charset="2"/>
              <a:buChar char="§"/>
            </a:pPr>
            <a:r>
              <a:rPr lang="it-IT" sz="2200" dirty="0"/>
              <a:t>Al Ministero dell</a:t>
            </a:r>
            <a:r>
              <a:rPr lang="it-IT" altLang="it-IT" sz="2200" dirty="0"/>
              <a:t>’</a:t>
            </a:r>
            <a:r>
              <a:rPr lang="it-IT" sz="2200" dirty="0"/>
              <a:t>Economia e delle Finanze sono attribuite </a:t>
            </a:r>
            <a:r>
              <a:rPr lang="it-IT" sz="2200" b="1" u="sng" dirty="0"/>
              <a:t>competenze nei settori della politica economica, finanziaria e di bilancio</a:t>
            </a:r>
            <a:r>
              <a:rPr lang="it-IT" sz="2200" dirty="0"/>
              <a:t>, da esercitare anche in funzione del rispetto dei vincoli di convergenza e di stabilità derivante dall</a:t>
            </a:r>
            <a:r>
              <a:rPr lang="it-IT" altLang="it-IT" sz="2200" dirty="0"/>
              <a:t>’</a:t>
            </a:r>
            <a:r>
              <a:rPr lang="it-IT" sz="2200" dirty="0"/>
              <a:t>appartenenza all</a:t>
            </a:r>
            <a:r>
              <a:rPr lang="it-IT" altLang="it-IT" sz="2200" dirty="0"/>
              <a:t>’</a:t>
            </a:r>
            <a:r>
              <a:rPr lang="it-IT" sz="2200" dirty="0"/>
              <a:t>Unione Europea dell</a:t>
            </a:r>
            <a:r>
              <a:rPr lang="it-IT" altLang="it-IT" sz="2200" dirty="0"/>
              <a:t>’</a:t>
            </a:r>
            <a:r>
              <a:rPr lang="it-IT" sz="2200" dirty="0"/>
              <a:t>Italia.</a:t>
            </a:r>
          </a:p>
          <a:p>
            <a:pPr algn="just" eaLnBrk="1" hangingPunct="1">
              <a:lnSpc>
                <a:spcPct val="150000"/>
              </a:lnSpc>
              <a:spcBef>
                <a:spcPts val="0"/>
              </a:spcBef>
              <a:spcAft>
                <a:spcPts val="0"/>
              </a:spcAft>
              <a:buSzTx/>
              <a:buFont typeface="Wingdings" pitchFamily="2" charset="2"/>
              <a:buChar char="§"/>
            </a:pPr>
            <a:r>
              <a:rPr lang="it-IT" sz="2200" dirty="0"/>
              <a:t>In termini di politica economica e finanziaria il Ministero ha competenze in materia di problemi economici, monetari e finanziari nazionali e internazionali, vigilanza sui sistemi finanziari e sul sistema creditizio</a:t>
            </a:r>
          </a:p>
          <a:p>
            <a:pPr algn="just" eaLnBrk="1" hangingPunct="1">
              <a:lnSpc>
                <a:spcPct val="150000"/>
              </a:lnSpc>
              <a:spcBef>
                <a:spcPts val="0"/>
              </a:spcBef>
              <a:spcAft>
                <a:spcPts val="0"/>
              </a:spcAft>
              <a:buSzTx/>
              <a:buFont typeface="Wingdings" pitchFamily="2" charset="2"/>
              <a:buChar char="§"/>
            </a:pPr>
            <a:r>
              <a:rPr lang="it-IT" sz="2200" dirty="0"/>
              <a:t>In particolare, </a:t>
            </a:r>
            <a:r>
              <a:rPr lang="it-IT" sz="2200" b="1" u="sng" dirty="0"/>
              <a:t>nell</a:t>
            </a:r>
            <a:r>
              <a:rPr lang="it-IT" altLang="it-IT" sz="2200" b="1" u="sng" dirty="0"/>
              <a:t>’</a:t>
            </a:r>
            <a:r>
              <a:rPr lang="it-IT" sz="2200" b="1" u="sng" dirty="0"/>
              <a:t>ambito bancario</a:t>
            </a:r>
            <a:r>
              <a:rPr lang="it-IT" sz="2200" dirty="0"/>
              <a:t>, il Ministro dell</a:t>
            </a:r>
            <a:r>
              <a:rPr lang="it-IT" altLang="it-IT" sz="2200" dirty="0"/>
              <a:t>’</a:t>
            </a:r>
            <a:r>
              <a:rPr lang="it-IT" sz="2200" dirty="0"/>
              <a:t>Economia delle Finanze, oltre a convocare e presiedere il CICR, propone l</a:t>
            </a:r>
            <a:r>
              <a:rPr lang="it-IT" altLang="it-IT" sz="2200" dirty="0"/>
              <a:t>’</a:t>
            </a:r>
            <a:r>
              <a:rPr lang="it-IT" sz="2200" dirty="0"/>
              <a:t>oggetto delle deliberazioni non di esclusiva competenza della Banca d</a:t>
            </a:r>
            <a:r>
              <a:rPr lang="it-IT" altLang="it-IT" sz="2200" dirty="0"/>
              <a:t>’</a:t>
            </a:r>
            <a:r>
              <a:rPr lang="it-IT" sz="2200" dirty="0"/>
              <a:t>Italia e può, in caso di urgenza, sostituirsi al CICR stesso.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7E8A779-98E8-487F-BED9-408696AB0B6F}" type="slidenum">
              <a:rPr lang="en-US" sz="1200">
                <a:latin typeface="Garamond" pitchFamily="18" charset="0"/>
              </a:rPr>
              <a:pPr eaLnBrk="1" hangingPunct="1"/>
              <a:t>44</a:t>
            </a:fld>
            <a:endParaRPr lang="en-US" sz="1200">
              <a:latin typeface="Garamond" pitchFamily="18" charset="0"/>
            </a:endParaRPr>
          </a:p>
        </p:txBody>
      </p:sp>
      <p:sp>
        <p:nvSpPr>
          <p:cNvPr id="165890" name="Rectangle 2"/>
          <p:cNvSpPr>
            <a:spLocks noGrp="1" noChangeArrowheads="1"/>
          </p:cNvSpPr>
          <p:nvPr>
            <p:ph idx="4294967295"/>
          </p:nvPr>
        </p:nvSpPr>
        <p:spPr>
          <a:xfrm>
            <a:off x="623392" y="404664"/>
            <a:ext cx="10815637" cy="5544616"/>
          </a:xfrm>
        </p:spPr>
        <p:txBody>
          <a:bodyPr>
            <a:normAutofit lnSpcReduction="10000"/>
          </a:bodyPr>
          <a:lstStyle/>
          <a:p>
            <a:pPr algn="just" eaLnBrk="1" hangingPunct="1">
              <a:lnSpc>
                <a:spcPct val="150000"/>
              </a:lnSpc>
              <a:spcBef>
                <a:spcPts val="0"/>
              </a:spcBef>
              <a:spcAft>
                <a:spcPts val="0"/>
              </a:spcAft>
              <a:buClr>
                <a:schemeClr val="tx1"/>
              </a:buClr>
              <a:buFont typeface="Wingdings" pitchFamily="2" charset="2"/>
              <a:buNone/>
            </a:pPr>
            <a:r>
              <a:rPr lang="it-IT" sz="1900" b="1" u="sng" dirty="0">
                <a:solidFill>
                  <a:srgbClr val="FF3300"/>
                </a:solidFill>
              </a:rPr>
              <a:t>Più operativi</a:t>
            </a:r>
            <a:r>
              <a:rPr lang="it-IT" sz="1900" dirty="0"/>
              <a:t>, tuttavia, sono gli interventi del Ministero in tema di:</a:t>
            </a:r>
          </a:p>
          <a:p>
            <a:pPr algn="just" eaLnBrk="1" hangingPunct="1">
              <a:lnSpc>
                <a:spcPct val="150000"/>
              </a:lnSpc>
              <a:spcBef>
                <a:spcPts val="0"/>
              </a:spcBef>
              <a:spcAft>
                <a:spcPts val="0"/>
              </a:spcAft>
              <a:buClr>
                <a:schemeClr val="tx1"/>
              </a:buClr>
              <a:buFont typeface="Wingdings" pitchFamily="2" charset="2"/>
              <a:buChar char="Ø"/>
            </a:pPr>
            <a:endParaRPr lang="it-IT" sz="1900" dirty="0"/>
          </a:p>
          <a:p>
            <a:pPr algn="just" eaLnBrk="1" hangingPunct="1">
              <a:lnSpc>
                <a:spcPct val="150000"/>
              </a:lnSpc>
              <a:spcBef>
                <a:spcPts val="0"/>
              </a:spcBef>
              <a:spcAft>
                <a:spcPts val="0"/>
              </a:spcAft>
              <a:buSzTx/>
              <a:buFont typeface="Wingdings" pitchFamily="2" charset="2"/>
              <a:buChar char="§"/>
            </a:pPr>
            <a:r>
              <a:rPr lang="it-IT" sz="1900" dirty="0"/>
              <a:t>determinazione dei </a:t>
            </a:r>
            <a:r>
              <a:rPr lang="it-IT" sz="1900" b="1" u="sng" dirty="0"/>
              <a:t>requisiti di onorabilità</a:t>
            </a:r>
            <a:r>
              <a:rPr lang="it-IT" sz="1900" u="sng" dirty="0"/>
              <a:t> </a:t>
            </a:r>
            <a:r>
              <a:rPr lang="it-IT" sz="1900" b="1" u="sng" dirty="0"/>
              <a:t>e professionalità</a:t>
            </a:r>
            <a:r>
              <a:rPr lang="it-IT" sz="1900" dirty="0"/>
              <a:t> dei soci e degli esponenti aziendali delle banche (art. 25-26 del Testo Unico Bancario), nonché di quelli dei soci e degli esponenti aziendali delle SIM (società di intermediazione mobiliare), delle SGR (società di gestione del risparmio), delle società di gestione dei mercati regolamentati e dei promotori finanziari</a:t>
            </a:r>
          </a:p>
          <a:p>
            <a:pPr algn="just" eaLnBrk="1" hangingPunct="1">
              <a:lnSpc>
                <a:spcPct val="150000"/>
              </a:lnSpc>
              <a:spcBef>
                <a:spcPts val="0"/>
              </a:spcBef>
              <a:spcAft>
                <a:spcPts val="0"/>
              </a:spcAft>
              <a:buSzTx/>
              <a:buFont typeface="Wingdings" pitchFamily="2" charset="2"/>
              <a:buChar char="§"/>
            </a:pPr>
            <a:r>
              <a:rPr lang="it-IT" sz="1900" dirty="0"/>
              <a:t>apertura, con decreto, dei </a:t>
            </a:r>
            <a:r>
              <a:rPr lang="it-IT" sz="1900" b="1" u="sng" dirty="0"/>
              <a:t>procedimenti di amministrazione straordinaria e di liquidazione coatta delle banche</a:t>
            </a:r>
            <a:r>
              <a:rPr lang="it-IT" sz="1900" dirty="0"/>
              <a:t>, nonché delle SIM, delle società di gestione del risparmio e delle </a:t>
            </a:r>
            <a:r>
              <a:rPr lang="it-IT" sz="1900" dirty="0" err="1"/>
              <a:t>Sicav</a:t>
            </a:r>
            <a:endParaRPr lang="it-IT" sz="1900" dirty="0"/>
          </a:p>
          <a:p>
            <a:pPr algn="just" eaLnBrk="1" hangingPunct="1">
              <a:lnSpc>
                <a:spcPct val="150000"/>
              </a:lnSpc>
              <a:spcBef>
                <a:spcPts val="0"/>
              </a:spcBef>
              <a:spcAft>
                <a:spcPts val="0"/>
              </a:spcAft>
              <a:buSzTx/>
              <a:buFont typeface="Wingdings" pitchFamily="2" charset="2"/>
              <a:buChar char="§"/>
            </a:pPr>
            <a:r>
              <a:rPr lang="it-IT" sz="1900" dirty="0"/>
              <a:t>determinazione dei criteri generali cui devono uniformarsi i fondi comuni di investimento con riguardo, all'oggetto dell'investimento; alle categorie di investitori cui è destinata l'offerta delle quote; alle modalità di partecipazione ai fondi aperti e chiusi ….. </a:t>
            </a:r>
          </a:p>
          <a:p>
            <a:pPr algn="just" eaLnBrk="1" hangingPunct="1">
              <a:lnSpc>
                <a:spcPct val="150000"/>
              </a:lnSpc>
              <a:spcBef>
                <a:spcPts val="0"/>
              </a:spcBef>
              <a:spcAft>
                <a:spcPts val="0"/>
              </a:spcAft>
              <a:buSzTx/>
              <a:buFont typeface="Wingdings" pitchFamily="2" charset="2"/>
              <a:buChar char="§"/>
            </a:pPr>
            <a:r>
              <a:rPr lang="it-IT" sz="1900" dirty="0"/>
              <a:t>individuazione di ulteriori soggetti da sottoporre alle norme relative alla trasparenza bancaria (art. 115 Testo Unico Bancario)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613C5FA-173F-47B3-9875-31248B14F65F}" type="slidenum">
              <a:rPr lang="en-US" sz="1200">
                <a:latin typeface="Garamond" pitchFamily="18" charset="0"/>
              </a:rPr>
              <a:pPr eaLnBrk="1" hangingPunct="1"/>
              <a:t>45</a:t>
            </a:fld>
            <a:endParaRPr lang="en-US" sz="1200">
              <a:latin typeface="Garamond" pitchFamily="18" charset="0"/>
            </a:endParaRPr>
          </a:p>
        </p:txBody>
      </p:sp>
      <p:sp>
        <p:nvSpPr>
          <p:cNvPr id="183298" name="Rectangle 2"/>
          <p:cNvSpPr>
            <a:spLocks noGrp="1" noChangeArrowheads="1"/>
          </p:cNvSpPr>
          <p:nvPr>
            <p:ph type="title" idx="4294967295"/>
          </p:nvPr>
        </p:nvSpPr>
        <p:spPr>
          <a:xfrm>
            <a:off x="335360" y="188640"/>
            <a:ext cx="8229600" cy="774700"/>
          </a:xfrm>
        </p:spPr>
        <p:txBody>
          <a:bodyPr/>
          <a:lstStyle/>
          <a:p>
            <a:pPr eaLnBrk="1" hangingPunct="1"/>
            <a:r>
              <a:rPr lang="en-US" dirty="0" smtClean="0"/>
              <a:t>La </a:t>
            </a:r>
            <a:r>
              <a:rPr lang="en-US" dirty="0" err="1" smtClean="0"/>
              <a:t>Banca</a:t>
            </a:r>
            <a:r>
              <a:rPr lang="en-US" dirty="0" smtClean="0"/>
              <a:t> d</a:t>
            </a:r>
            <a:r>
              <a:rPr lang="it-IT" dirty="0" smtClean="0">
                <a:latin typeface="Arial" pitchFamily="34" charset="0"/>
              </a:rPr>
              <a:t>’</a:t>
            </a:r>
            <a:r>
              <a:rPr lang="en-US" altLang="ja-JP" dirty="0" smtClean="0"/>
              <a:t>Italia</a:t>
            </a:r>
            <a:endParaRPr lang="en-US" dirty="0" smtClean="0"/>
          </a:p>
        </p:txBody>
      </p:sp>
      <p:sp>
        <p:nvSpPr>
          <p:cNvPr id="183299" name="Rectangle 3"/>
          <p:cNvSpPr>
            <a:spLocks noGrp="1" noChangeArrowheads="1"/>
          </p:cNvSpPr>
          <p:nvPr>
            <p:ph idx="4294967295"/>
          </p:nvPr>
        </p:nvSpPr>
        <p:spPr>
          <a:xfrm>
            <a:off x="367792" y="1124744"/>
            <a:ext cx="11344832" cy="5005387"/>
          </a:xfrm>
        </p:spPr>
        <p:txBody>
          <a:bodyPr>
            <a:normAutofit/>
          </a:bodyPr>
          <a:lstStyle/>
          <a:p>
            <a:pPr algn="just" eaLnBrk="1" hangingPunct="1">
              <a:lnSpc>
                <a:spcPct val="150000"/>
              </a:lnSpc>
            </a:pPr>
            <a:r>
              <a:rPr lang="it-IT" sz="2000" dirty="0" smtClean="0"/>
              <a:t>La Banca d</a:t>
            </a:r>
            <a:r>
              <a:rPr lang="it-IT" altLang="ja-JP" sz="2000" dirty="0" smtClean="0"/>
              <a:t>’Italia è la banca centrale della Repubblica italiana ed è parte del </a:t>
            </a:r>
            <a:r>
              <a:rPr lang="it-IT" altLang="ja-JP" sz="2000" b="1" dirty="0" smtClean="0"/>
              <a:t>Sistema europeo di banche centrali</a:t>
            </a:r>
            <a:r>
              <a:rPr lang="it-IT" altLang="ja-JP" sz="2000" dirty="0" smtClean="0"/>
              <a:t> (SEBC) e dell'</a:t>
            </a:r>
            <a:r>
              <a:rPr lang="it-IT" altLang="ja-JP" sz="2000" b="1" dirty="0" err="1" smtClean="0"/>
              <a:t>Eurosistema</a:t>
            </a:r>
            <a:r>
              <a:rPr lang="it-IT" altLang="ja-JP" sz="2000" dirty="0" smtClean="0"/>
              <a:t>. E’ un istituto di diritto pubblico. </a:t>
            </a:r>
          </a:p>
          <a:p>
            <a:pPr algn="just" eaLnBrk="1" hangingPunct="1">
              <a:lnSpc>
                <a:spcPct val="150000"/>
              </a:lnSpc>
            </a:pPr>
            <a:r>
              <a:rPr lang="it-IT" sz="2000" dirty="0" smtClean="0"/>
              <a:t>Persegue finalità d</a:t>
            </a:r>
            <a:r>
              <a:rPr lang="it-IT" altLang="ja-JP" sz="2000" dirty="0" smtClean="0"/>
              <a:t>’interesse generale nel settore monetario e finanziario quali: </a:t>
            </a:r>
          </a:p>
          <a:p>
            <a:pPr lvl="1" algn="just" eaLnBrk="1" hangingPunct="1">
              <a:lnSpc>
                <a:spcPct val="150000"/>
              </a:lnSpc>
              <a:buFont typeface="Wingdings" panose="05000000000000000000" pitchFamily="2" charset="2"/>
              <a:buChar char="§"/>
            </a:pPr>
            <a:r>
              <a:rPr lang="it-IT" sz="2000" dirty="0" smtClean="0"/>
              <a:t>il mantenimento della stabilità dei prezzi, obiettivo principale dell</a:t>
            </a:r>
            <a:r>
              <a:rPr lang="it-IT" altLang="ja-JP" sz="2000" dirty="0" smtClean="0"/>
              <a:t>’</a:t>
            </a:r>
            <a:r>
              <a:rPr lang="it-IT" altLang="ja-JP" sz="2000" dirty="0" err="1" smtClean="0"/>
              <a:t>Eurosistema</a:t>
            </a:r>
            <a:r>
              <a:rPr lang="it-IT" altLang="ja-JP" sz="2000" dirty="0" smtClean="0"/>
              <a:t> in conformità del </a:t>
            </a:r>
            <a:r>
              <a:rPr lang="it-IT" altLang="ja-JP" sz="2000" b="1" dirty="0" smtClean="0"/>
              <a:t>Trattato che istituisce la Comunità europea</a:t>
            </a:r>
            <a:r>
              <a:rPr lang="it-IT" altLang="ja-JP" sz="2000" dirty="0" smtClean="0"/>
              <a:t> (Trattato CE); </a:t>
            </a:r>
          </a:p>
          <a:p>
            <a:pPr lvl="1" algn="just" eaLnBrk="1" hangingPunct="1">
              <a:lnSpc>
                <a:spcPct val="150000"/>
              </a:lnSpc>
              <a:buFont typeface="Wingdings" panose="05000000000000000000" pitchFamily="2" charset="2"/>
              <a:buChar char="§"/>
            </a:pPr>
            <a:r>
              <a:rPr lang="it-IT" sz="2000" dirty="0" smtClean="0"/>
              <a:t>la stabilità e l’</a:t>
            </a:r>
            <a:r>
              <a:rPr lang="it-IT" altLang="ja-JP" sz="2000" dirty="0" smtClean="0"/>
              <a:t>efficienza del sistema finanziario, in attuazione del principio della tutela del risparmio sancito dalla </a:t>
            </a:r>
            <a:r>
              <a:rPr lang="it-IT" altLang="ja-JP" sz="2000" b="1" dirty="0" smtClean="0"/>
              <a:t>Costituzione</a:t>
            </a:r>
            <a:r>
              <a:rPr lang="it-IT" altLang="ja-JP" sz="2000" dirty="0" smtClean="0"/>
              <a:t> (Art. 47 – La Repubblica incoraggia e tutela il risparmio in tutte le sue forme; disciplina, coordina e controlla l’esercizio del credito),</a:t>
            </a:r>
          </a:p>
          <a:p>
            <a:pPr lvl="1" algn="just" eaLnBrk="1" hangingPunct="1">
              <a:lnSpc>
                <a:spcPct val="150000"/>
              </a:lnSpc>
              <a:buFont typeface="Wingdings" panose="05000000000000000000" pitchFamily="2" charset="2"/>
              <a:buChar char="§"/>
            </a:pPr>
            <a:r>
              <a:rPr lang="it-IT" sz="2000" dirty="0" smtClean="0"/>
              <a:t>gli altri compiti ad essa affidati dall</a:t>
            </a:r>
            <a:r>
              <a:rPr lang="it-IT" altLang="ja-JP" sz="2000" dirty="0" smtClean="0"/>
              <a:t>’ordinamento nazionale.</a:t>
            </a:r>
            <a:endParaRPr lang="it-IT"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F7AA80-29D7-4EFF-B358-C124B61C80B0}" type="slidenum">
              <a:rPr lang="en-US" sz="1200">
                <a:latin typeface="Garamond" pitchFamily="18" charset="0"/>
              </a:rPr>
              <a:pPr eaLnBrk="1" hangingPunct="1"/>
              <a:t>46</a:t>
            </a:fld>
            <a:endParaRPr lang="en-US" sz="1200">
              <a:latin typeface="Garamond" pitchFamily="18" charset="0"/>
            </a:endParaRPr>
          </a:p>
        </p:txBody>
      </p:sp>
      <p:sp>
        <p:nvSpPr>
          <p:cNvPr id="190466" name="Rectangle 2"/>
          <p:cNvSpPr>
            <a:spLocks noGrp="1" noChangeArrowheads="1"/>
          </p:cNvSpPr>
          <p:nvPr>
            <p:ph type="title" idx="4294967295"/>
          </p:nvPr>
        </p:nvSpPr>
        <p:spPr>
          <a:xfrm>
            <a:off x="506959" y="263773"/>
            <a:ext cx="10058400" cy="860971"/>
          </a:xfrm>
        </p:spPr>
        <p:txBody>
          <a:bodyPr vert="horz" lIns="91440" tIns="45720" rIns="91440" bIns="45720" rtlCol="0" anchor="t">
            <a:normAutofit/>
          </a:bodyPr>
          <a:lstStyle/>
          <a:p>
            <a:r>
              <a:rPr lang="en-US" dirty="0"/>
              <a:t>La </a:t>
            </a:r>
            <a:r>
              <a:rPr lang="en-US" dirty="0" err="1"/>
              <a:t>Banca</a:t>
            </a:r>
            <a:r>
              <a:rPr lang="en-US" dirty="0"/>
              <a:t> </a:t>
            </a:r>
            <a:r>
              <a:rPr lang="en-US" dirty="0" smtClean="0"/>
              <a:t>d</a:t>
            </a:r>
            <a:r>
              <a:rPr lang="it-IT" dirty="0" smtClean="0"/>
              <a:t>’</a:t>
            </a:r>
            <a:r>
              <a:rPr lang="en-US" altLang="ja-JP" dirty="0" smtClean="0"/>
              <a:t>Italia</a:t>
            </a:r>
            <a:r>
              <a:rPr lang="en-US" altLang="ja-JP" dirty="0"/>
              <a:t>: </a:t>
            </a:r>
            <a:r>
              <a:rPr lang="en-US" altLang="ja-JP" dirty="0" err="1"/>
              <a:t>funzioni</a:t>
            </a:r>
            <a:endParaRPr lang="en-US" dirty="0"/>
          </a:p>
        </p:txBody>
      </p:sp>
      <p:sp>
        <p:nvSpPr>
          <p:cNvPr id="190467" name="Rectangle 3"/>
          <p:cNvSpPr>
            <a:spLocks noGrp="1" noChangeArrowheads="1"/>
          </p:cNvSpPr>
          <p:nvPr>
            <p:ph idx="4294967295"/>
          </p:nvPr>
        </p:nvSpPr>
        <p:spPr>
          <a:xfrm>
            <a:off x="500858" y="1124744"/>
            <a:ext cx="11174412" cy="5111750"/>
          </a:xfrm>
        </p:spPr>
        <p:txBody>
          <a:bodyPr/>
          <a:lstStyle/>
          <a:p>
            <a:pPr algn="just" eaLnBrk="1" hangingPunct="1">
              <a:lnSpc>
                <a:spcPct val="140000"/>
              </a:lnSpc>
              <a:buFont typeface="Wingdings" panose="05000000000000000000" pitchFamily="2" charset="2"/>
              <a:buChar char="§"/>
            </a:pPr>
            <a:r>
              <a:rPr lang="en-US" sz="2400" dirty="0"/>
              <a:t>La </a:t>
            </a:r>
            <a:r>
              <a:rPr lang="en-US" sz="2400" dirty="0" err="1"/>
              <a:t>Banca</a:t>
            </a:r>
            <a:r>
              <a:rPr lang="en-US" sz="2400" dirty="0"/>
              <a:t> </a:t>
            </a:r>
            <a:r>
              <a:rPr lang="en-US" sz="2400" dirty="0" err="1"/>
              <a:t>espleta</a:t>
            </a:r>
            <a:r>
              <a:rPr lang="en-US" sz="2400" dirty="0"/>
              <a:t> </a:t>
            </a:r>
            <a:r>
              <a:rPr lang="en-US" sz="2400" dirty="0" err="1"/>
              <a:t>servizi</a:t>
            </a:r>
            <a:r>
              <a:rPr lang="en-US" sz="2400" dirty="0"/>
              <a:t> per </a:t>
            </a:r>
            <a:r>
              <a:rPr lang="en-US" sz="2400" dirty="0" err="1"/>
              <a:t>conto</a:t>
            </a:r>
            <a:r>
              <a:rPr lang="en-US" sz="2400" dirty="0"/>
              <a:t> </a:t>
            </a:r>
            <a:r>
              <a:rPr lang="en-US" sz="2400" dirty="0" err="1"/>
              <a:t>dello</a:t>
            </a:r>
            <a:r>
              <a:rPr lang="en-US" sz="2400" dirty="0"/>
              <a:t> </a:t>
            </a:r>
            <a:r>
              <a:rPr lang="en-US" sz="2400" dirty="0" err="1"/>
              <a:t>Stato</a:t>
            </a:r>
            <a:r>
              <a:rPr lang="en-US" sz="2400" dirty="0"/>
              <a:t> quale </a:t>
            </a:r>
            <a:r>
              <a:rPr lang="en-US" sz="2400" dirty="0" err="1"/>
              <a:t>gestore</a:t>
            </a:r>
            <a:r>
              <a:rPr lang="en-US" sz="2400" dirty="0"/>
              <a:t> </a:t>
            </a:r>
            <a:r>
              <a:rPr lang="en-US" sz="2400" dirty="0" err="1"/>
              <a:t>dei</a:t>
            </a:r>
            <a:r>
              <a:rPr lang="en-US" sz="2400" dirty="0"/>
              <a:t> </a:t>
            </a:r>
            <a:r>
              <a:rPr lang="en-US" sz="2400" dirty="0" err="1"/>
              <a:t>compiti</a:t>
            </a:r>
            <a:r>
              <a:rPr lang="en-US" sz="2400" dirty="0"/>
              <a:t> di </a:t>
            </a:r>
            <a:r>
              <a:rPr lang="en-US" sz="2400" dirty="0" err="1"/>
              <a:t>tesoreria</a:t>
            </a:r>
            <a:r>
              <a:rPr lang="en-US" sz="2400" dirty="0"/>
              <a:t>, per </a:t>
            </a:r>
            <a:r>
              <a:rPr lang="en-US" sz="2400" dirty="0" err="1"/>
              <a:t>gli</a:t>
            </a:r>
            <a:r>
              <a:rPr lang="en-US" sz="2400" dirty="0"/>
              <a:t> </a:t>
            </a:r>
            <a:r>
              <a:rPr lang="en-US" sz="2400" dirty="0" err="1"/>
              <a:t>incassi</a:t>
            </a:r>
            <a:r>
              <a:rPr lang="en-US" sz="2400" dirty="0"/>
              <a:t> e </a:t>
            </a:r>
            <a:r>
              <a:rPr lang="en-US" sz="2400" dirty="0" err="1"/>
              <a:t>pagamenti</a:t>
            </a:r>
            <a:r>
              <a:rPr lang="en-US" sz="2400" dirty="0"/>
              <a:t> del </a:t>
            </a:r>
            <a:r>
              <a:rPr lang="en-US" sz="2400" dirty="0" err="1"/>
              <a:t>settore</a:t>
            </a:r>
            <a:r>
              <a:rPr lang="en-US" sz="2400" dirty="0"/>
              <a:t> </a:t>
            </a:r>
            <a:r>
              <a:rPr lang="en-US" sz="2400" dirty="0" err="1"/>
              <a:t>pubblico</a:t>
            </a:r>
            <a:r>
              <a:rPr lang="en-US" sz="2400" dirty="0"/>
              <a:t>, </a:t>
            </a:r>
            <a:r>
              <a:rPr lang="en-US" sz="2400" dirty="0" err="1"/>
              <a:t>nel</a:t>
            </a:r>
            <a:r>
              <a:rPr lang="en-US" sz="2400" dirty="0"/>
              <a:t> </a:t>
            </a:r>
            <a:r>
              <a:rPr lang="en-US" sz="2400" dirty="0" err="1"/>
              <a:t>comparto</a:t>
            </a:r>
            <a:r>
              <a:rPr lang="en-US" sz="2400" dirty="0"/>
              <a:t> del </a:t>
            </a:r>
            <a:r>
              <a:rPr lang="en-US" sz="2400" dirty="0" err="1"/>
              <a:t>debito</a:t>
            </a:r>
            <a:r>
              <a:rPr lang="en-US" sz="2400" dirty="0"/>
              <a:t> </a:t>
            </a:r>
            <a:r>
              <a:rPr lang="en-US" sz="2400" dirty="0" err="1"/>
              <a:t>pubblico</a:t>
            </a:r>
            <a:r>
              <a:rPr lang="en-US" sz="2400" dirty="0"/>
              <a:t>, </a:t>
            </a:r>
            <a:r>
              <a:rPr lang="en-US" sz="2400" dirty="0" err="1"/>
              <a:t>nell</a:t>
            </a:r>
            <a:r>
              <a:rPr lang="ja-JP" altLang="en-US" sz="2400" dirty="0"/>
              <a:t>’</a:t>
            </a:r>
            <a:r>
              <a:rPr lang="en-US" altLang="ja-JP" sz="2400" dirty="0" err="1"/>
              <a:t>attività</a:t>
            </a:r>
            <a:r>
              <a:rPr lang="en-US" altLang="ja-JP" sz="2400" dirty="0"/>
              <a:t> di </a:t>
            </a:r>
            <a:r>
              <a:rPr lang="en-US" altLang="ja-JP" sz="2400" dirty="0" err="1"/>
              <a:t>contrasto</a:t>
            </a:r>
            <a:r>
              <a:rPr lang="en-US" altLang="ja-JP" sz="2400" dirty="0"/>
              <a:t> dell</a:t>
            </a:r>
            <a:r>
              <a:rPr lang="ja-JP" altLang="en-US" sz="2400" dirty="0"/>
              <a:t>’</a:t>
            </a:r>
            <a:r>
              <a:rPr lang="en-US" altLang="ja-JP" sz="2400" dirty="0" err="1"/>
              <a:t>usura</a:t>
            </a:r>
            <a:r>
              <a:rPr lang="en-US" altLang="ja-JP" sz="2400" dirty="0"/>
              <a:t>.</a:t>
            </a:r>
          </a:p>
          <a:p>
            <a:pPr algn="just" eaLnBrk="1" hangingPunct="1">
              <a:lnSpc>
                <a:spcPct val="140000"/>
              </a:lnSpc>
              <a:buFont typeface="Wingdings" panose="05000000000000000000" pitchFamily="2" charset="2"/>
              <a:buChar char="§"/>
            </a:pPr>
            <a:r>
              <a:rPr lang="en-US" sz="2400" dirty="0"/>
              <a:t>Come </a:t>
            </a:r>
            <a:r>
              <a:rPr lang="en-US" sz="2400" b="1" u="sng" dirty="0" err="1"/>
              <a:t>Autorità</a:t>
            </a:r>
            <a:r>
              <a:rPr lang="en-US" sz="2400" b="1" u="sng" dirty="0"/>
              <a:t> di </a:t>
            </a:r>
            <a:r>
              <a:rPr lang="en-US" sz="2400" b="1" u="sng" dirty="0" err="1"/>
              <a:t>Vigilanza</a:t>
            </a:r>
            <a:r>
              <a:rPr lang="en-US" sz="2400" dirty="0"/>
              <a:t>, l</a:t>
            </a:r>
            <a:r>
              <a:rPr lang="ja-JP" altLang="en-US" sz="2400" dirty="0"/>
              <a:t>’</a:t>
            </a:r>
            <a:r>
              <a:rPr lang="en-US" altLang="ja-JP" sz="2400" dirty="0" err="1"/>
              <a:t>Istituto</a:t>
            </a:r>
            <a:r>
              <a:rPr lang="en-US" altLang="ja-JP" sz="2400" dirty="0"/>
              <a:t> </a:t>
            </a:r>
            <a:r>
              <a:rPr lang="en-US" altLang="ja-JP" sz="2400" dirty="0" err="1"/>
              <a:t>persegue</a:t>
            </a:r>
            <a:r>
              <a:rPr lang="en-US" altLang="ja-JP" sz="2400" dirty="0"/>
              <a:t> la </a:t>
            </a:r>
            <a:r>
              <a:rPr lang="en-US" altLang="ja-JP" sz="2400" b="1" u="sng" dirty="0" err="1"/>
              <a:t>sana</a:t>
            </a:r>
            <a:r>
              <a:rPr lang="en-US" altLang="ja-JP" sz="2400" b="1" u="sng" dirty="0"/>
              <a:t> e </a:t>
            </a:r>
            <a:r>
              <a:rPr lang="en-US" altLang="ja-JP" sz="2400" b="1" u="sng" dirty="0" err="1"/>
              <a:t>prudente</a:t>
            </a:r>
            <a:r>
              <a:rPr lang="en-US" altLang="ja-JP" sz="2400" b="1" u="sng" dirty="0"/>
              <a:t> </a:t>
            </a:r>
            <a:r>
              <a:rPr lang="en-US" altLang="ja-JP" sz="2400" b="1" u="sng" dirty="0" err="1"/>
              <a:t>gestione</a:t>
            </a:r>
            <a:r>
              <a:rPr lang="en-US" altLang="ja-JP" sz="2400" b="1" u="sng" dirty="0"/>
              <a:t> </a:t>
            </a:r>
            <a:r>
              <a:rPr lang="en-US" altLang="ja-JP" sz="2400" b="1" u="sng" dirty="0" err="1"/>
              <a:t>degli</a:t>
            </a:r>
            <a:r>
              <a:rPr lang="en-US" altLang="ja-JP" sz="2400" b="1" u="sng" dirty="0"/>
              <a:t> </a:t>
            </a:r>
            <a:r>
              <a:rPr lang="en-US" altLang="ja-JP" sz="2400" b="1" u="sng" dirty="0" err="1"/>
              <a:t>intermediari</a:t>
            </a:r>
            <a:r>
              <a:rPr lang="en-US" altLang="ja-JP" sz="2400" dirty="0"/>
              <a:t>, la </a:t>
            </a:r>
            <a:r>
              <a:rPr lang="en-US" altLang="ja-JP" sz="2400" b="1" u="sng" dirty="0" err="1"/>
              <a:t>stabilità</a:t>
            </a:r>
            <a:r>
              <a:rPr lang="en-US" altLang="ja-JP" sz="2400" b="1" u="sng" dirty="0"/>
              <a:t> </a:t>
            </a:r>
            <a:r>
              <a:rPr lang="en-US" altLang="ja-JP" sz="2400" b="1" u="sng" dirty="0" err="1"/>
              <a:t>complessiva</a:t>
            </a:r>
            <a:r>
              <a:rPr lang="en-US" altLang="ja-JP" sz="2400" b="1" u="sng" dirty="0"/>
              <a:t> e </a:t>
            </a:r>
            <a:r>
              <a:rPr lang="en-US" altLang="ja-JP" sz="2400" b="1" u="sng" dirty="0" smtClean="0"/>
              <a:t>l</a:t>
            </a:r>
            <a:r>
              <a:rPr lang="it-IT" altLang="ja-JP" sz="2400" b="1" u="sng" dirty="0" smtClean="0"/>
              <a:t>’</a:t>
            </a:r>
            <a:r>
              <a:rPr lang="en-US" altLang="ja-JP" sz="2400" b="1" u="sng" dirty="0" err="1" smtClean="0"/>
              <a:t>efficienza</a:t>
            </a:r>
            <a:r>
              <a:rPr lang="en-US" altLang="ja-JP" sz="2400" b="1" u="sng" dirty="0" smtClean="0"/>
              <a:t> </a:t>
            </a:r>
            <a:r>
              <a:rPr lang="en-US" altLang="ja-JP" sz="2400" b="1" u="sng" dirty="0"/>
              <a:t>del </a:t>
            </a:r>
            <a:r>
              <a:rPr lang="en-US" altLang="ja-JP" sz="2400" b="1" u="sng" dirty="0" err="1"/>
              <a:t>sistema</a:t>
            </a:r>
            <a:r>
              <a:rPr lang="en-US" altLang="ja-JP" sz="2400" b="1" u="sng" dirty="0"/>
              <a:t> </a:t>
            </a:r>
            <a:r>
              <a:rPr lang="en-US" altLang="ja-JP" sz="2400" b="1" u="sng" dirty="0" err="1"/>
              <a:t>finanziario</a:t>
            </a:r>
            <a:r>
              <a:rPr lang="en-US" altLang="ja-JP" sz="2400" dirty="0"/>
              <a:t>, </a:t>
            </a:r>
            <a:r>
              <a:rPr lang="en-US" altLang="ja-JP" sz="2400" dirty="0" err="1"/>
              <a:t>nonché</a:t>
            </a:r>
            <a:r>
              <a:rPr lang="en-US" altLang="ja-JP" sz="2400" dirty="0"/>
              <a:t> </a:t>
            </a:r>
            <a:r>
              <a:rPr lang="en-US" altLang="ja-JP" sz="2400" dirty="0" smtClean="0"/>
              <a:t>l</a:t>
            </a:r>
            <a:r>
              <a:rPr lang="it-IT" altLang="ja-JP" sz="2400" dirty="0" smtClean="0"/>
              <a:t>’</a:t>
            </a:r>
            <a:r>
              <a:rPr lang="en-US" altLang="ja-JP" sz="2400" dirty="0" err="1" smtClean="0"/>
              <a:t>osservanza</a:t>
            </a:r>
            <a:r>
              <a:rPr lang="en-US" altLang="ja-JP" sz="2400" dirty="0" smtClean="0"/>
              <a:t> </a:t>
            </a:r>
            <a:r>
              <a:rPr lang="en-US" altLang="ja-JP" sz="2400" dirty="0" err="1"/>
              <a:t>delle</a:t>
            </a:r>
            <a:r>
              <a:rPr lang="en-US" altLang="ja-JP" sz="2400" dirty="0"/>
              <a:t> </a:t>
            </a:r>
            <a:r>
              <a:rPr lang="en-US" altLang="ja-JP" sz="2400" dirty="0" err="1"/>
              <a:t>disposizioni</a:t>
            </a:r>
            <a:r>
              <a:rPr lang="en-US" altLang="ja-JP" sz="2400" dirty="0"/>
              <a:t> </a:t>
            </a:r>
            <a:r>
              <a:rPr lang="en-US" altLang="ja-JP" sz="2400" dirty="0" err="1"/>
              <a:t>che</a:t>
            </a:r>
            <a:r>
              <a:rPr lang="en-US" altLang="ja-JP" sz="2400" dirty="0"/>
              <a:t> </a:t>
            </a:r>
            <a:r>
              <a:rPr lang="en-US" altLang="ja-JP" sz="2400" dirty="0" err="1"/>
              <a:t>disciplinano</a:t>
            </a:r>
            <a:r>
              <a:rPr lang="en-US" altLang="ja-JP" sz="2400" dirty="0"/>
              <a:t> la </a:t>
            </a:r>
            <a:r>
              <a:rPr lang="en-US" altLang="ja-JP" sz="2400" dirty="0" err="1"/>
              <a:t>materia</a:t>
            </a:r>
            <a:r>
              <a:rPr lang="en-US" altLang="ja-JP" sz="2400" dirty="0"/>
              <a:t> da parte </a:t>
            </a:r>
            <a:r>
              <a:rPr lang="en-US" altLang="ja-JP" sz="2400" dirty="0" err="1"/>
              <a:t>dei</a:t>
            </a:r>
            <a:r>
              <a:rPr lang="en-US" altLang="ja-JP" sz="2400" dirty="0"/>
              <a:t> </a:t>
            </a:r>
            <a:r>
              <a:rPr lang="en-US" altLang="ja-JP" sz="2400" dirty="0" err="1"/>
              <a:t>soggetti</a:t>
            </a:r>
            <a:r>
              <a:rPr lang="en-US" altLang="ja-JP" sz="2400" dirty="0"/>
              <a:t> </a:t>
            </a:r>
            <a:r>
              <a:rPr lang="en-US" altLang="ja-JP" sz="2400" dirty="0" err="1"/>
              <a:t>vigilati</a:t>
            </a:r>
            <a:r>
              <a:rPr lang="en-US" altLang="ja-JP" sz="2400" dirty="0"/>
              <a:t>.</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DC881A0-CF71-4039-81B2-24739A10E6DE}" type="slidenum">
              <a:rPr lang="en-US" sz="1200">
                <a:latin typeface="Garamond" pitchFamily="18" charset="0"/>
              </a:rPr>
              <a:pPr eaLnBrk="1" hangingPunct="1"/>
              <a:t>47</a:t>
            </a:fld>
            <a:endParaRPr lang="en-US" sz="1200">
              <a:latin typeface="Garamond" pitchFamily="18" charset="0"/>
            </a:endParaRPr>
          </a:p>
        </p:txBody>
      </p:sp>
      <p:sp>
        <p:nvSpPr>
          <p:cNvPr id="191490" name="Rectangle 2"/>
          <p:cNvSpPr>
            <a:spLocks noGrp="1" noChangeArrowheads="1"/>
          </p:cNvSpPr>
          <p:nvPr>
            <p:ph type="title" idx="4294967295"/>
          </p:nvPr>
        </p:nvSpPr>
        <p:spPr>
          <a:xfrm>
            <a:off x="335360" y="188640"/>
            <a:ext cx="10058400" cy="1449387"/>
          </a:xfrm>
        </p:spPr>
        <p:txBody>
          <a:bodyPr anchor="t"/>
          <a:lstStyle/>
          <a:p>
            <a:pPr eaLnBrk="1" hangingPunct="1"/>
            <a:r>
              <a:rPr lang="en-US" dirty="0" smtClean="0"/>
              <a:t>La </a:t>
            </a:r>
            <a:r>
              <a:rPr lang="en-US" dirty="0" err="1" smtClean="0"/>
              <a:t>Banca</a:t>
            </a:r>
            <a:r>
              <a:rPr lang="en-US" dirty="0" smtClean="0"/>
              <a:t> d</a:t>
            </a:r>
            <a:r>
              <a:rPr lang="it-IT" dirty="0" smtClean="0">
                <a:latin typeface="Arial" pitchFamily="34" charset="0"/>
              </a:rPr>
              <a:t>’</a:t>
            </a:r>
            <a:r>
              <a:rPr lang="en-US" altLang="ja-JP" dirty="0" smtClean="0"/>
              <a:t>Italia: </a:t>
            </a:r>
            <a:r>
              <a:rPr lang="en-US" altLang="ja-JP" dirty="0" err="1" smtClean="0"/>
              <a:t>funzioni</a:t>
            </a:r>
            <a:endParaRPr lang="en-US" dirty="0" smtClean="0"/>
          </a:p>
        </p:txBody>
      </p:sp>
      <p:sp>
        <p:nvSpPr>
          <p:cNvPr id="191491" name="Rectangle 3"/>
          <p:cNvSpPr>
            <a:spLocks noGrp="1" noChangeArrowheads="1"/>
          </p:cNvSpPr>
          <p:nvPr>
            <p:ph idx="4294967295"/>
          </p:nvPr>
        </p:nvSpPr>
        <p:spPr>
          <a:xfrm>
            <a:off x="335359" y="1124744"/>
            <a:ext cx="10877123" cy="5111750"/>
          </a:xfrm>
        </p:spPr>
        <p:txBody>
          <a:bodyPr>
            <a:normAutofit/>
          </a:bodyPr>
          <a:lstStyle/>
          <a:p>
            <a:pPr algn="just" eaLnBrk="1" hangingPunct="1">
              <a:lnSpc>
                <a:spcPct val="140000"/>
              </a:lnSpc>
              <a:spcBef>
                <a:spcPts val="0"/>
              </a:spcBef>
              <a:spcAft>
                <a:spcPts val="0"/>
              </a:spcAft>
            </a:pPr>
            <a:r>
              <a:rPr lang="it-IT" b="1" u="sng" dirty="0"/>
              <a:t>In particolare</a:t>
            </a:r>
            <a:r>
              <a:rPr lang="it-IT" dirty="0"/>
              <a:t> la Banca d</a:t>
            </a:r>
            <a:r>
              <a:rPr lang="it-IT" altLang="it-IT" dirty="0"/>
              <a:t>’</a:t>
            </a:r>
            <a:r>
              <a:rPr lang="it-IT" dirty="0"/>
              <a:t>Italia vigila: </a:t>
            </a:r>
          </a:p>
          <a:p>
            <a:pPr algn="just" eaLnBrk="1" hangingPunct="1">
              <a:lnSpc>
                <a:spcPct val="140000"/>
              </a:lnSpc>
              <a:spcBef>
                <a:spcPts val="0"/>
              </a:spcBef>
              <a:spcAft>
                <a:spcPts val="0"/>
              </a:spcAft>
              <a:buFont typeface="Wingdings" panose="05000000000000000000" pitchFamily="2" charset="2"/>
              <a:buChar char="§"/>
            </a:pPr>
            <a:r>
              <a:rPr lang="it-IT" dirty="0"/>
              <a:t>sulle banche</a:t>
            </a:r>
          </a:p>
          <a:p>
            <a:pPr algn="just" eaLnBrk="1" hangingPunct="1">
              <a:lnSpc>
                <a:spcPct val="140000"/>
              </a:lnSpc>
              <a:spcBef>
                <a:spcPts val="0"/>
              </a:spcBef>
              <a:spcAft>
                <a:spcPts val="0"/>
              </a:spcAft>
              <a:buFont typeface="Wingdings" panose="05000000000000000000" pitchFamily="2" charset="2"/>
              <a:buChar char="§"/>
            </a:pPr>
            <a:r>
              <a:rPr lang="it-IT" dirty="0"/>
              <a:t>sulle società di gestione del risparmio</a:t>
            </a:r>
          </a:p>
          <a:p>
            <a:pPr algn="just" eaLnBrk="1" hangingPunct="1">
              <a:lnSpc>
                <a:spcPct val="140000"/>
              </a:lnSpc>
              <a:spcBef>
                <a:spcPts val="0"/>
              </a:spcBef>
              <a:spcAft>
                <a:spcPts val="0"/>
              </a:spcAft>
              <a:buFont typeface="Wingdings" panose="05000000000000000000" pitchFamily="2" charset="2"/>
              <a:buChar char="§"/>
            </a:pPr>
            <a:r>
              <a:rPr lang="it-IT" dirty="0"/>
              <a:t>sulle società d'investimento a capitale variabile</a:t>
            </a:r>
          </a:p>
          <a:p>
            <a:pPr algn="just" eaLnBrk="1" hangingPunct="1">
              <a:lnSpc>
                <a:spcPct val="140000"/>
              </a:lnSpc>
              <a:spcBef>
                <a:spcPts val="0"/>
              </a:spcBef>
              <a:spcAft>
                <a:spcPts val="0"/>
              </a:spcAft>
              <a:buFont typeface="Wingdings" panose="05000000000000000000" pitchFamily="2" charset="2"/>
              <a:buChar char="§"/>
            </a:pPr>
            <a:r>
              <a:rPr lang="it-IT" dirty="0"/>
              <a:t>sulle società d'intermediazione mobiliare</a:t>
            </a:r>
          </a:p>
          <a:p>
            <a:pPr algn="just" eaLnBrk="1" hangingPunct="1">
              <a:lnSpc>
                <a:spcPct val="140000"/>
              </a:lnSpc>
              <a:spcBef>
                <a:spcPts val="0"/>
              </a:spcBef>
              <a:spcAft>
                <a:spcPts val="0"/>
              </a:spcAft>
              <a:buFont typeface="Wingdings" panose="05000000000000000000" pitchFamily="2" charset="2"/>
              <a:buChar char="§"/>
            </a:pPr>
            <a:r>
              <a:rPr lang="it-IT" dirty="0"/>
              <a:t>sugli Istituti di moneta elettronica</a:t>
            </a:r>
          </a:p>
          <a:p>
            <a:pPr algn="just" eaLnBrk="1" hangingPunct="1">
              <a:lnSpc>
                <a:spcPct val="140000"/>
              </a:lnSpc>
              <a:spcBef>
                <a:spcPts val="0"/>
              </a:spcBef>
              <a:spcAft>
                <a:spcPts val="0"/>
              </a:spcAft>
              <a:buFont typeface="Wingdings" panose="05000000000000000000" pitchFamily="2" charset="2"/>
              <a:buChar char="§"/>
            </a:pPr>
            <a:r>
              <a:rPr lang="it-IT" dirty="0"/>
              <a:t>sugli intermediari finanziari iscritti nell'elenco di cui all'art. 106 TUB</a:t>
            </a:r>
          </a:p>
          <a:p>
            <a:pPr algn="just" eaLnBrk="1" hangingPunct="1">
              <a:lnSpc>
                <a:spcPct val="140000"/>
              </a:lnSpc>
              <a:spcBef>
                <a:spcPts val="0"/>
              </a:spcBef>
              <a:spcAft>
                <a:spcPts val="0"/>
              </a:spcAft>
              <a:buFont typeface="Wingdings" pitchFamily="2" charset="2"/>
              <a:buNone/>
            </a:pPr>
            <a:endParaRPr lang="it-IT" dirty="0"/>
          </a:p>
          <a:p>
            <a:pPr algn="just" eaLnBrk="1" hangingPunct="1">
              <a:lnSpc>
                <a:spcPct val="140000"/>
              </a:lnSpc>
              <a:spcBef>
                <a:spcPts val="0"/>
              </a:spcBef>
              <a:spcAft>
                <a:spcPts val="0"/>
              </a:spcAft>
              <a:buFont typeface="Wingdings" pitchFamily="2" charset="2"/>
              <a:buNone/>
            </a:pPr>
            <a:r>
              <a:rPr lang="it-IT" dirty="0"/>
              <a:t>……avendo riguardo alla sana e prudente gestione dei soggetti vigilati, alla stabilità complessiva, all</a:t>
            </a:r>
            <a:r>
              <a:rPr lang="it-IT" altLang="it-IT" dirty="0"/>
              <a:t>’</a:t>
            </a:r>
            <a:r>
              <a:rPr lang="it-IT" dirty="0"/>
              <a:t>efficienza e alla competitività del sistema finanziario, all</a:t>
            </a:r>
            <a:r>
              <a:rPr lang="it-IT" altLang="it-IT" dirty="0"/>
              <a:t>’</a:t>
            </a:r>
            <a:r>
              <a:rPr lang="it-IT" dirty="0"/>
              <a:t>osservanza della normativa in materia creditizia e finanziaria</a:t>
            </a:r>
            <a:r>
              <a:rPr lang="en-US"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C44FD9E-5115-4502-B109-B66693DF782B}" type="slidenum">
              <a:rPr lang="en-US" sz="1200">
                <a:latin typeface="Garamond" pitchFamily="18" charset="0"/>
              </a:rPr>
              <a:pPr eaLnBrk="1" hangingPunct="1"/>
              <a:t>48</a:t>
            </a:fld>
            <a:endParaRPr lang="en-US" sz="1200">
              <a:latin typeface="Garamond" pitchFamily="18" charset="0"/>
            </a:endParaRPr>
          </a:p>
        </p:txBody>
      </p:sp>
      <p:sp>
        <p:nvSpPr>
          <p:cNvPr id="176131" name="Rectangle 3"/>
          <p:cNvSpPr>
            <a:spLocks noGrp="1" noChangeArrowheads="1"/>
          </p:cNvSpPr>
          <p:nvPr>
            <p:ph type="title" idx="4294967295"/>
          </p:nvPr>
        </p:nvSpPr>
        <p:spPr>
          <a:xfrm>
            <a:off x="839416" y="111243"/>
            <a:ext cx="8435975" cy="1079500"/>
          </a:xfrm>
        </p:spPr>
        <p:txBody>
          <a:bodyPr anchor="ctr"/>
          <a:lstStyle/>
          <a:p>
            <a:pPr eaLnBrk="1" hangingPunct="1">
              <a:lnSpc>
                <a:spcPct val="90000"/>
              </a:lnSpc>
            </a:pPr>
            <a:r>
              <a:rPr lang="it-IT" sz="3800" b="1" dirty="0"/>
              <a:t>Banca d</a:t>
            </a:r>
            <a:r>
              <a:rPr lang="it-IT" altLang="it-IT" sz="3800" b="1" dirty="0"/>
              <a:t>’</a:t>
            </a:r>
            <a:r>
              <a:rPr lang="it-IT" sz="3800" b="1" dirty="0"/>
              <a:t>Italia e </a:t>
            </a:r>
            <a:r>
              <a:rPr lang="it-IT" sz="3800" b="1" dirty="0" err="1"/>
              <a:t>Consob</a:t>
            </a:r>
            <a:endParaRPr lang="it-IT" sz="3800" b="1" dirty="0"/>
          </a:p>
        </p:txBody>
      </p:sp>
      <p:sp>
        <p:nvSpPr>
          <p:cNvPr id="176130" name="Rectangle 2"/>
          <p:cNvSpPr>
            <a:spLocks noGrp="1" noChangeArrowheads="1"/>
          </p:cNvSpPr>
          <p:nvPr>
            <p:ph idx="4294967295"/>
          </p:nvPr>
        </p:nvSpPr>
        <p:spPr>
          <a:xfrm>
            <a:off x="335360" y="1268760"/>
            <a:ext cx="11233248" cy="4326489"/>
          </a:xfrm>
        </p:spPr>
        <p:txBody>
          <a:bodyPr/>
          <a:lstStyle/>
          <a:p>
            <a:pPr algn="just" eaLnBrk="1" hangingPunct="1">
              <a:lnSpc>
                <a:spcPct val="130000"/>
              </a:lnSpc>
              <a:buClr>
                <a:schemeClr val="tx1"/>
              </a:buClr>
              <a:buFont typeface="Wingdings" pitchFamily="2" charset="2"/>
              <a:buNone/>
            </a:pPr>
            <a:r>
              <a:rPr lang="it-IT" sz="1900" b="1" u="sng" dirty="0"/>
              <a:t>Articolo 5 del Testo Unico della Finanza (finalità della vigilanza)</a:t>
            </a:r>
          </a:p>
          <a:p>
            <a:pPr algn="just" eaLnBrk="1" hangingPunct="1">
              <a:lnSpc>
                <a:spcPct val="130000"/>
              </a:lnSpc>
              <a:buClr>
                <a:schemeClr val="tx1"/>
              </a:buClr>
              <a:buFont typeface="Wingdings" panose="05000000000000000000" pitchFamily="2" charset="2"/>
              <a:buChar char="§"/>
            </a:pPr>
            <a:r>
              <a:rPr lang="it-IT" sz="1900" dirty="0"/>
              <a:t>La Banca d'Italia è competente per quanto riguarda il contenimento del rischio e la stabilità patrimoniale</a:t>
            </a:r>
          </a:p>
          <a:p>
            <a:pPr algn="just" eaLnBrk="1" hangingPunct="1">
              <a:lnSpc>
                <a:spcPct val="130000"/>
              </a:lnSpc>
              <a:buClr>
                <a:schemeClr val="tx1"/>
              </a:buClr>
              <a:buFont typeface="Wingdings" panose="05000000000000000000" pitchFamily="2" charset="2"/>
              <a:buChar char="§"/>
            </a:pPr>
            <a:r>
              <a:rPr lang="it-IT" sz="1900" dirty="0"/>
              <a:t>La </a:t>
            </a:r>
            <a:r>
              <a:rPr lang="it-IT" sz="1900" dirty="0" err="1"/>
              <a:t>Consob</a:t>
            </a:r>
            <a:r>
              <a:rPr lang="it-IT" sz="1900" dirty="0"/>
              <a:t> è competente per quanto riguarda la trasparenza e la correttezza dei comportamenti degli operatori.</a:t>
            </a:r>
          </a:p>
          <a:p>
            <a:pPr algn="just" eaLnBrk="1" hangingPunct="1">
              <a:lnSpc>
                <a:spcPct val="130000"/>
              </a:lnSpc>
              <a:buClr>
                <a:schemeClr val="tx1"/>
              </a:buClr>
              <a:buFont typeface="Wingdings" panose="05000000000000000000" pitchFamily="2" charset="2"/>
              <a:buChar char="§"/>
            </a:pPr>
            <a:r>
              <a:rPr lang="it-IT" sz="1900" dirty="0"/>
              <a:t>La Banca d'Italia e la </a:t>
            </a:r>
            <a:r>
              <a:rPr lang="it-IT" sz="1900" dirty="0" err="1"/>
              <a:t>Consob</a:t>
            </a:r>
            <a:r>
              <a:rPr lang="it-IT" sz="1900" dirty="0"/>
              <a:t> esercitano i poteri di vigilanza nei confronti dei soggetti abilitati; ciascuna vigila sull'osservanza delle disposizioni regolanti le materie di competenza.</a:t>
            </a:r>
          </a:p>
          <a:p>
            <a:pPr algn="just" eaLnBrk="1" hangingPunct="1">
              <a:lnSpc>
                <a:spcPct val="130000"/>
              </a:lnSpc>
              <a:buClr>
                <a:schemeClr val="tx1"/>
              </a:buClr>
              <a:buFont typeface="Wingdings" panose="05000000000000000000" pitchFamily="2" charset="2"/>
              <a:buChar char="§"/>
            </a:pPr>
            <a:r>
              <a:rPr lang="it-IT" sz="1900" dirty="0"/>
              <a:t>La Banca d'Italia e la </a:t>
            </a:r>
            <a:r>
              <a:rPr lang="it-IT" sz="1900" dirty="0" err="1"/>
              <a:t>Consob</a:t>
            </a:r>
            <a:r>
              <a:rPr lang="it-IT" sz="1900" dirty="0"/>
              <a:t> operano in modo coordinato anche al fine di </a:t>
            </a:r>
            <a:r>
              <a:rPr lang="it-IT" sz="1900" u="sng" dirty="0">
                <a:solidFill>
                  <a:srgbClr val="FF3300"/>
                </a:solidFill>
              </a:rPr>
              <a:t>ridurre al minimo gli oneri gravanti</a:t>
            </a:r>
            <a:r>
              <a:rPr lang="it-IT" sz="1900" dirty="0"/>
              <a:t> sui soggetti abilitati e </a:t>
            </a:r>
            <a:r>
              <a:rPr lang="it-IT" sz="1900" u="sng" dirty="0">
                <a:solidFill>
                  <a:srgbClr val="FF3300"/>
                </a:solidFill>
              </a:rPr>
              <a:t>si danno reciproca comunicazione</a:t>
            </a:r>
            <a:r>
              <a:rPr lang="it-IT" sz="1900" dirty="0"/>
              <a:t> dei provvedimenti assunti e delle irregolarità rilevate nell'esercizio dell'attività di vigilanza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426AD5-9CAF-4885-A995-6BFC000E612C}" type="slidenum">
              <a:rPr lang="en-US" sz="1200">
                <a:latin typeface="Garamond" pitchFamily="18" charset="0"/>
              </a:rPr>
              <a:pPr eaLnBrk="1" hangingPunct="1"/>
              <a:t>49</a:t>
            </a:fld>
            <a:endParaRPr lang="en-US" sz="1200">
              <a:latin typeface="Garamond" pitchFamily="18" charset="0"/>
            </a:endParaRPr>
          </a:p>
        </p:txBody>
      </p:sp>
      <p:sp>
        <p:nvSpPr>
          <p:cNvPr id="184322" name="Rectangle 2"/>
          <p:cNvSpPr>
            <a:spLocks noGrp="1" noChangeArrowheads="1"/>
          </p:cNvSpPr>
          <p:nvPr>
            <p:ph type="title" idx="4294967295"/>
          </p:nvPr>
        </p:nvSpPr>
        <p:spPr>
          <a:xfrm>
            <a:off x="498070" y="5974"/>
            <a:ext cx="10058400" cy="1449387"/>
          </a:xfrm>
        </p:spPr>
        <p:txBody>
          <a:bodyPr anchor="t"/>
          <a:lstStyle/>
          <a:p>
            <a:pPr eaLnBrk="1" hangingPunct="1">
              <a:defRPr/>
            </a:pPr>
            <a:r>
              <a:rPr lang="en-US" dirty="0" smtClean="0">
                <a:cs typeface="+mj-cs"/>
              </a:rPr>
              <a:t>La </a:t>
            </a:r>
            <a:r>
              <a:rPr lang="en-US" dirty="0" err="1" smtClean="0">
                <a:cs typeface="+mj-cs"/>
              </a:rPr>
              <a:t>Consob</a:t>
            </a:r>
            <a:endParaRPr lang="en-US" dirty="0" smtClean="0">
              <a:cs typeface="+mj-cs"/>
            </a:endParaRPr>
          </a:p>
        </p:txBody>
      </p:sp>
      <p:sp>
        <p:nvSpPr>
          <p:cNvPr id="184323" name="Rectangle 3"/>
          <p:cNvSpPr>
            <a:spLocks noGrp="1" noChangeArrowheads="1"/>
          </p:cNvSpPr>
          <p:nvPr>
            <p:ph idx="4294967295"/>
          </p:nvPr>
        </p:nvSpPr>
        <p:spPr>
          <a:xfrm>
            <a:off x="506406" y="980728"/>
            <a:ext cx="11422241" cy="5005387"/>
          </a:xfrm>
        </p:spPr>
        <p:txBody>
          <a:bodyPr>
            <a:normAutofit/>
          </a:bodyPr>
          <a:lstStyle/>
          <a:p>
            <a:pPr algn="just" eaLnBrk="1" hangingPunct="1">
              <a:lnSpc>
                <a:spcPct val="150000"/>
              </a:lnSpc>
              <a:spcBef>
                <a:spcPts val="0"/>
              </a:spcBef>
              <a:spcAft>
                <a:spcPts val="0"/>
              </a:spcAft>
              <a:buFont typeface="Symbol" pitchFamily="18" charset="2"/>
              <a:buChar char=""/>
            </a:pPr>
            <a:r>
              <a:rPr lang="it-IT" dirty="0" smtClean="0"/>
              <a:t>La Commissione Nazionale per la Società e la Borsa (CONSOB) è competente in special modo per la trasparenza e la correttezza dei comportamenti tenuti dagli intermediari nei confronti dei risparmiatori e del buon funzionamento dei mercati. </a:t>
            </a:r>
          </a:p>
          <a:p>
            <a:pPr algn="just" eaLnBrk="1" hangingPunct="1">
              <a:lnSpc>
                <a:spcPct val="150000"/>
              </a:lnSpc>
              <a:spcBef>
                <a:spcPts val="0"/>
              </a:spcBef>
              <a:spcAft>
                <a:spcPts val="0"/>
              </a:spcAft>
              <a:buFont typeface="Symbol" pitchFamily="18" charset="2"/>
              <a:buChar char=""/>
            </a:pPr>
            <a:r>
              <a:rPr lang="it-IT" dirty="0" smtClean="0"/>
              <a:t>La CONSOB ha poteri normativi nei riguardi degli emittenti di strumenti finanziari e  nella disciplina delle offerte pubbliche di strumenti finanziari. </a:t>
            </a:r>
          </a:p>
          <a:p>
            <a:pPr algn="just" eaLnBrk="1" hangingPunct="1">
              <a:lnSpc>
                <a:spcPct val="150000"/>
              </a:lnSpc>
              <a:spcBef>
                <a:spcPts val="0"/>
              </a:spcBef>
              <a:spcAft>
                <a:spcPts val="0"/>
              </a:spcAft>
              <a:buFont typeface="Symbol" pitchFamily="18" charset="2"/>
              <a:buChar char=""/>
            </a:pPr>
            <a:r>
              <a:rPr lang="it-IT" dirty="0" smtClean="0"/>
              <a:t>Essa stabilisce inoltre il tipo e le modalità di comunicazione al pubblico delle informazioni societarie, disciplina la prestazione dei servizi di investimento e della gestione collettiva del risparmio, l</a:t>
            </a:r>
            <a:r>
              <a:rPr lang="it-IT" altLang="ja-JP" dirty="0" smtClean="0"/>
              <a:t>’iscrizione all’albo e l’attività dei promotori finanziari e dei consulenti finanziari. </a:t>
            </a:r>
          </a:p>
          <a:p>
            <a:pPr algn="just" eaLnBrk="1" hangingPunct="1">
              <a:lnSpc>
                <a:spcPct val="150000"/>
              </a:lnSpc>
              <a:spcBef>
                <a:spcPts val="0"/>
              </a:spcBef>
              <a:spcAft>
                <a:spcPts val="0"/>
              </a:spcAft>
              <a:buFont typeface="Symbol" pitchFamily="18" charset="2"/>
              <a:buChar char=""/>
            </a:pPr>
            <a:r>
              <a:rPr lang="it-IT" dirty="0" smtClean="0"/>
              <a:t>Emana norme che riguardano l</a:t>
            </a:r>
            <a:r>
              <a:rPr lang="it-IT" altLang="ja-JP" dirty="0" smtClean="0"/>
              <a:t>’operatività delle società di gestione dei mercati. </a:t>
            </a:r>
          </a:p>
          <a:p>
            <a:pPr eaLnBrk="1" hangingPunct="1">
              <a:lnSpc>
                <a:spcPct val="150000"/>
              </a:lnSpc>
              <a:spcBef>
                <a:spcPts val="0"/>
              </a:spcBef>
              <a:spcAft>
                <a:spcPts val="0"/>
              </a:spcAft>
            </a:pP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5"/>
          <p:cNvSpPr txBox="1">
            <a:spLocks noGrp="1"/>
          </p:cNvSpPr>
          <p:nvPr/>
        </p:nvSpPr>
        <p:spPr bwMode="auto">
          <a:xfrm>
            <a:off x="807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232CF872-3F6F-4789-BE3E-2C199513D24A}" type="slidenum">
              <a:rPr lang="it-IT" sz="1200">
                <a:latin typeface="Garamond" pitchFamily="18" charset="0"/>
              </a:rPr>
              <a:pPr algn="r" eaLnBrk="1" hangingPunct="1">
                <a:defRPr/>
              </a:pPr>
              <a:t>5</a:t>
            </a:fld>
            <a:endParaRPr lang="it-IT" sz="1200">
              <a:latin typeface="Garamond" pitchFamily="18" charset="0"/>
            </a:endParaRPr>
          </a:p>
        </p:txBody>
      </p:sp>
      <p:sp>
        <p:nvSpPr>
          <p:cNvPr id="24578" name="Rectangle 2"/>
          <p:cNvSpPr>
            <a:spLocks noGrp="1" noChangeArrowheads="1"/>
          </p:cNvSpPr>
          <p:nvPr>
            <p:ph type="title" idx="4294967295"/>
          </p:nvPr>
        </p:nvSpPr>
        <p:spPr>
          <a:xfrm>
            <a:off x="539956" y="278605"/>
            <a:ext cx="8218488" cy="573320"/>
          </a:xfrm>
          <a:extLst>
            <a:ext uri="{909E8E84-426E-40DD-AFC4-6F175D3DCCD1}">
              <a14:hiddenFill xmlns:a14="http://schemas.microsoft.com/office/drawing/2010/main">
                <a:solidFill>
                  <a:srgbClr val="66FFFF"/>
                </a:solidFill>
              </a14:hiddenFill>
            </a:ext>
          </a:extLst>
        </p:spPr>
        <p:txBody>
          <a:bodyPr anchor="t"/>
          <a:lstStyle/>
          <a:p>
            <a:pPr eaLnBrk="1" hangingPunct="1">
              <a:defRPr/>
            </a:pPr>
            <a:r>
              <a:rPr lang="it-IT" sz="2900" b="1" dirty="0">
                <a:solidFill>
                  <a:srgbClr val="002060"/>
                </a:solidFill>
                <a:latin typeface="Arial" panose="020B0604020202020204" pitchFamily="34" charset="0"/>
                <a:cs typeface="Arial" panose="020B0604020202020204" pitchFamily="34" charset="0"/>
              </a:rPr>
              <a:t>La vigilanza sulle istituzioni creditizie</a:t>
            </a:r>
          </a:p>
        </p:txBody>
      </p:sp>
      <p:sp>
        <p:nvSpPr>
          <p:cNvPr id="24579" name="Rectangle 3"/>
          <p:cNvSpPr>
            <a:spLocks noGrp="1" noChangeArrowheads="1"/>
          </p:cNvSpPr>
          <p:nvPr>
            <p:ph idx="4294967295"/>
          </p:nvPr>
        </p:nvSpPr>
        <p:spPr>
          <a:xfrm>
            <a:off x="0" y="1096963"/>
            <a:ext cx="8229600" cy="460375"/>
          </a:xfrm>
        </p:spPr>
        <p:txBody>
          <a:bodyPr/>
          <a:lstStyle/>
          <a:p>
            <a:pPr marL="0" indent="0" algn="ctr" eaLnBrk="1" hangingPunct="1">
              <a:buNone/>
              <a:defRPr/>
            </a:pPr>
            <a:r>
              <a:rPr lang="it-IT" sz="1900" dirty="0"/>
              <a:t>L</a:t>
            </a:r>
            <a:r>
              <a:rPr lang="ja-JP" altLang="it-IT" sz="1900" dirty="0"/>
              <a:t>’</a:t>
            </a:r>
            <a:r>
              <a:rPr lang="it-IT" altLang="ja-JP" sz="1900" dirty="0"/>
              <a:t>importanza delle funzioni svolte dal sistema finanziario richiede:</a:t>
            </a:r>
            <a:endParaRPr lang="it-IT" sz="1900" dirty="0"/>
          </a:p>
        </p:txBody>
      </p:sp>
      <p:sp>
        <p:nvSpPr>
          <p:cNvPr id="24580" name="Text Box 4"/>
          <p:cNvSpPr txBox="1">
            <a:spLocks noChangeArrowheads="1"/>
          </p:cNvSpPr>
          <p:nvPr/>
        </p:nvSpPr>
        <p:spPr bwMode="auto">
          <a:xfrm>
            <a:off x="695400" y="1844676"/>
            <a:ext cx="5616501" cy="646331"/>
          </a:xfrm>
          <a:prstGeom prst="rect">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it-IT" sz="1800" u="sng" dirty="0">
                <a:solidFill>
                  <a:schemeClr val="bg1"/>
                </a:solidFill>
              </a:rPr>
              <a:t>Stabilità</a:t>
            </a:r>
            <a:r>
              <a:rPr lang="it-IT" sz="1800" dirty="0">
                <a:solidFill>
                  <a:schemeClr val="bg1"/>
                </a:solidFill>
              </a:rPr>
              <a:t> del valore della moneta, stabilità delle istituzioni e del sistema nel suo complesso</a:t>
            </a:r>
          </a:p>
        </p:txBody>
      </p:sp>
      <p:sp>
        <p:nvSpPr>
          <p:cNvPr id="24581" name="Text Box 5"/>
          <p:cNvSpPr txBox="1">
            <a:spLocks noChangeArrowheads="1"/>
          </p:cNvSpPr>
          <p:nvPr/>
        </p:nvSpPr>
        <p:spPr bwMode="auto">
          <a:xfrm>
            <a:off x="695400" y="3644900"/>
            <a:ext cx="5616501" cy="1477328"/>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square">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it-IT" sz="1800" u="sng" dirty="0"/>
              <a:t>Tutela del risparmiatore</a:t>
            </a:r>
            <a:r>
              <a:rPr lang="it-IT" sz="1800" dirty="0"/>
              <a:t> in quanto tipico contraente debole dei contratti finanziari, soprattutto per quanto riguarda la trasparenza delle informazioni e la correttezza del comportamento degli intermediari </a:t>
            </a:r>
          </a:p>
        </p:txBody>
      </p:sp>
      <p:sp>
        <p:nvSpPr>
          <p:cNvPr id="24582" name="Text Box 6"/>
          <p:cNvSpPr txBox="1">
            <a:spLocks noChangeArrowheads="1"/>
          </p:cNvSpPr>
          <p:nvPr/>
        </p:nvSpPr>
        <p:spPr bwMode="auto">
          <a:xfrm>
            <a:off x="695400" y="2759934"/>
            <a:ext cx="5616501" cy="707886"/>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it-IT" sz="2000" u="sng" dirty="0">
                <a:effectLst>
                  <a:outerShdw blurRad="38100" dist="38100" dir="2700000" algn="tl">
                    <a:srgbClr val="DDDDDD"/>
                  </a:outerShdw>
                </a:effectLst>
                <a:latin typeface="Arial" charset="0"/>
                <a:ea typeface="ＭＳ Ｐゴシック" charset="0"/>
              </a:rPr>
              <a:t>Efficienza</a:t>
            </a:r>
            <a:r>
              <a:rPr lang="it-IT" sz="2000" dirty="0">
                <a:latin typeface="Arial" charset="0"/>
                <a:ea typeface="ＭＳ Ｐゴシック" charset="0"/>
              </a:rPr>
              <a:t> allocativa e operativa degli intermediari</a:t>
            </a:r>
          </a:p>
        </p:txBody>
      </p:sp>
      <p:sp>
        <p:nvSpPr>
          <p:cNvPr id="24583" name="Text Box 7"/>
          <p:cNvSpPr txBox="1">
            <a:spLocks noChangeArrowheads="1"/>
          </p:cNvSpPr>
          <p:nvPr/>
        </p:nvSpPr>
        <p:spPr bwMode="auto">
          <a:xfrm>
            <a:off x="695400" y="5367268"/>
            <a:ext cx="5616501" cy="707886"/>
          </a:xfrm>
          <a:prstGeom prst="rect">
            <a:avLst/>
          </a:prstGeom>
          <a:solidFill>
            <a:srgbClr val="002060"/>
          </a:solidFill>
          <a:ln>
            <a:headEnd/>
            <a:tailEnd/>
          </a:ln>
          <a:extLst/>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defRPr/>
            </a:pPr>
            <a:r>
              <a:rPr lang="it-IT" sz="2000" u="sng" dirty="0">
                <a:latin typeface="Arial" charset="0"/>
                <a:ea typeface="ＭＳ Ｐゴシック" charset="0"/>
              </a:rPr>
              <a:t>Concorrenza</a:t>
            </a:r>
            <a:r>
              <a:rPr lang="it-IT" sz="2000" dirty="0">
                <a:latin typeface="Arial" charset="0"/>
                <a:ea typeface="ＭＳ Ｐゴシック" charset="0"/>
              </a:rPr>
              <a:t> dei mercati in cui operano gli intermediari</a:t>
            </a:r>
          </a:p>
        </p:txBody>
      </p:sp>
      <p:sp>
        <p:nvSpPr>
          <p:cNvPr id="24584" name="AutoShape 8"/>
          <p:cNvSpPr>
            <a:spLocks/>
          </p:cNvSpPr>
          <p:nvPr/>
        </p:nvSpPr>
        <p:spPr bwMode="auto">
          <a:xfrm>
            <a:off x="6527800" y="1844675"/>
            <a:ext cx="431800" cy="4248150"/>
          </a:xfrm>
          <a:prstGeom prst="rightBrace">
            <a:avLst>
              <a:gd name="adj1" fmla="val 8198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24585" name="Text Box 9"/>
          <p:cNvSpPr txBox="1">
            <a:spLocks noChangeArrowheads="1"/>
          </p:cNvSpPr>
          <p:nvPr/>
        </p:nvSpPr>
        <p:spPr bwMode="auto">
          <a:xfrm>
            <a:off x="7175499" y="1703472"/>
            <a:ext cx="4464669" cy="133882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spcBef>
                <a:spcPct val="50000"/>
              </a:spcBef>
              <a:defRPr/>
            </a:pPr>
            <a:r>
              <a:rPr lang="it-IT" sz="1800" dirty="0"/>
              <a:t>Il mercato non è autonomamente in grado di realizzare questi obiettivi. Di qui la necessità di </a:t>
            </a:r>
            <a:r>
              <a:rPr lang="ja-JP" altLang="it-IT" sz="1800" b="1" u="sng" dirty="0">
                <a:effectLst>
                  <a:outerShdw blurRad="38100" dist="38100" dir="2700000" algn="tl">
                    <a:srgbClr val="C0C0C0"/>
                  </a:outerShdw>
                </a:effectLst>
              </a:rPr>
              <a:t>“</a:t>
            </a:r>
            <a:r>
              <a:rPr lang="it-IT" altLang="ja-JP" sz="1800" b="1" u="sng" dirty="0">
                <a:effectLst>
                  <a:outerShdw blurRad="38100" dist="38100" dir="2700000" algn="tl">
                    <a:srgbClr val="C0C0C0"/>
                  </a:outerShdw>
                </a:effectLst>
              </a:rPr>
              <a:t>regolamentazione</a:t>
            </a:r>
            <a:r>
              <a:rPr lang="ja-JP" altLang="it-IT" sz="1800" b="1" u="sng" dirty="0">
                <a:effectLst>
                  <a:outerShdw blurRad="38100" dist="38100" dir="2700000" algn="tl">
                    <a:srgbClr val="C0C0C0"/>
                  </a:outerShdw>
                </a:effectLst>
              </a:rPr>
              <a:t>”</a:t>
            </a:r>
            <a:endParaRPr lang="it-IT" sz="1800" b="1" u="sng" dirty="0">
              <a:effectLst>
                <a:outerShdw blurRad="38100" dist="38100" dir="2700000" algn="tl">
                  <a:srgbClr val="C0C0C0"/>
                </a:outerShdw>
              </a:effectLst>
            </a:endParaRPr>
          </a:p>
        </p:txBody>
      </p:sp>
      <p:sp>
        <p:nvSpPr>
          <p:cNvPr id="24587" name="Text Box 11"/>
          <p:cNvSpPr txBox="1">
            <a:spLocks noChangeArrowheads="1"/>
          </p:cNvSpPr>
          <p:nvPr/>
        </p:nvSpPr>
        <p:spPr bwMode="auto">
          <a:xfrm>
            <a:off x="7869783" y="4096798"/>
            <a:ext cx="2808288" cy="387798"/>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a:spAutoFit/>
          </a:bodyPr>
          <a:lstStyle/>
          <a:p>
            <a:pPr algn="ctr">
              <a:lnSpc>
                <a:spcPct val="120000"/>
              </a:lnSpc>
              <a:spcBef>
                <a:spcPct val="50000"/>
              </a:spcBef>
              <a:defRPr/>
            </a:pPr>
            <a:r>
              <a:rPr lang="it-IT" sz="1600" b="1">
                <a:latin typeface="Arial" charset="0"/>
                <a:ea typeface="ＭＳ Ｐゴシック" charset="0"/>
              </a:rPr>
              <a:t>Per il settore creditizio</a:t>
            </a:r>
          </a:p>
        </p:txBody>
      </p:sp>
      <p:sp>
        <p:nvSpPr>
          <p:cNvPr id="24588" name="Text Box 12"/>
          <p:cNvSpPr txBox="1">
            <a:spLocks noChangeArrowheads="1"/>
          </p:cNvSpPr>
          <p:nvPr/>
        </p:nvSpPr>
        <p:spPr bwMode="auto">
          <a:xfrm>
            <a:off x="7869783" y="5367268"/>
            <a:ext cx="2808288" cy="431800"/>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a:spAutoFit/>
          </a:bodyPr>
          <a:lstStyle/>
          <a:p>
            <a:pPr algn="ctr">
              <a:lnSpc>
                <a:spcPct val="120000"/>
              </a:lnSpc>
              <a:spcBef>
                <a:spcPct val="50000"/>
              </a:spcBef>
              <a:defRPr/>
            </a:pPr>
            <a:r>
              <a:rPr lang="it-IT" sz="1800" b="1">
                <a:latin typeface="Arial" charset="0"/>
                <a:ea typeface="ＭＳ Ｐゴシック" charset="0"/>
              </a:rPr>
              <a:t>Per il mercato mobiliare</a:t>
            </a:r>
          </a:p>
        </p:txBody>
      </p:sp>
      <p:sp>
        <p:nvSpPr>
          <p:cNvPr id="3" name="Freccia in giù 2"/>
          <p:cNvSpPr/>
          <p:nvPr/>
        </p:nvSpPr>
        <p:spPr bwMode="auto">
          <a:xfrm>
            <a:off x="8737077" y="3467820"/>
            <a:ext cx="959323" cy="50093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8" name="Freccia in giù 17"/>
          <p:cNvSpPr/>
          <p:nvPr/>
        </p:nvSpPr>
        <p:spPr bwMode="auto">
          <a:xfrm>
            <a:off x="8755717" y="4642164"/>
            <a:ext cx="959323" cy="50093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Segnaposto numero diapositiva 1"/>
          <p:cNvSpPr>
            <a:spLocks noGrp="1"/>
          </p:cNvSpPr>
          <p:nvPr>
            <p:ph type="sldNum" sz="quarter" idx="12"/>
          </p:nvPr>
        </p:nvSpPr>
        <p:spPr/>
        <p:txBody>
          <a:bodyPr/>
          <a:lstStyle/>
          <a:p>
            <a:fld id="{378B9B6C-E156-4333-BB7E-2EBCD95F5877}" type="slidenum">
              <a:rPr lang="en-US" smtClean="0"/>
              <a:pPr/>
              <a:t>5</a:t>
            </a:fld>
            <a:endParaRPr lang="en-US"/>
          </a:p>
        </p:txBody>
      </p:sp>
    </p:spTree>
    <p:extLst>
      <p:ext uri="{BB962C8B-B14F-4D97-AF65-F5344CB8AC3E}">
        <p14:creationId xmlns:p14="http://schemas.microsoft.com/office/powerpoint/2010/main" val="220432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C5FB27-D195-4721-AA1F-65E9A9323341}" type="slidenum">
              <a:rPr lang="en-US" sz="1200">
                <a:latin typeface="Garamond" pitchFamily="18" charset="0"/>
              </a:rPr>
              <a:pPr eaLnBrk="1" hangingPunct="1"/>
              <a:t>50</a:t>
            </a:fld>
            <a:endParaRPr lang="en-US" sz="1200">
              <a:latin typeface="Garamond" pitchFamily="18" charset="0"/>
            </a:endParaRPr>
          </a:p>
        </p:txBody>
      </p:sp>
      <p:sp>
        <p:nvSpPr>
          <p:cNvPr id="185346" name="Rectangle 2"/>
          <p:cNvSpPr>
            <a:spLocks noGrp="1" noChangeArrowheads="1"/>
          </p:cNvSpPr>
          <p:nvPr>
            <p:ph type="title" idx="4294967295"/>
          </p:nvPr>
        </p:nvSpPr>
        <p:spPr>
          <a:xfrm>
            <a:off x="498070" y="263844"/>
            <a:ext cx="10058400" cy="1449387"/>
          </a:xfrm>
        </p:spPr>
        <p:txBody>
          <a:bodyPr anchor="t"/>
          <a:lstStyle/>
          <a:p>
            <a:pPr eaLnBrk="1" hangingPunct="1"/>
            <a:r>
              <a:rPr lang="en-US" dirty="0" smtClean="0"/>
              <a:t>L</a:t>
            </a:r>
            <a:r>
              <a:rPr lang="ja-JP" altLang="en-US" dirty="0" smtClean="0">
                <a:latin typeface="Arial" pitchFamily="34" charset="0"/>
              </a:rPr>
              <a:t>’</a:t>
            </a:r>
            <a:r>
              <a:rPr lang="en-US" altLang="ja-JP" dirty="0" smtClean="0"/>
              <a:t>IVASS</a:t>
            </a:r>
            <a:endParaRPr lang="en-US" dirty="0" smtClean="0"/>
          </a:p>
        </p:txBody>
      </p:sp>
      <p:sp>
        <p:nvSpPr>
          <p:cNvPr id="185347" name="Rectangle 3"/>
          <p:cNvSpPr>
            <a:spLocks noGrp="1" noChangeArrowheads="1"/>
          </p:cNvSpPr>
          <p:nvPr>
            <p:ph idx="4294967295"/>
          </p:nvPr>
        </p:nvSpPr>
        <p:spPr>
          <a:xfrm>
            <a:off x="335360" y="998123"/>
            <a:ext cx="11449271" cy="4679950"/>
          </a:xfrm>
        </p:spPr>
        <p:txBody>
          <a:bodyPr>
            <a:normAutofit fontScale="92500"/>
          </a:bodyPr>
          <a:lstStyle/>
          <a:p>
            <a:pPr algn="just">
              <a:lnSpc>
                <a:spcPct val="150000"/>
              </a:lnSpc>
              <a:spcBef>
                <a:spcPts val="0"/>
              </a:spcBef>
              <a:spcAft>
                <a:spcPts val="0"/>
              </a:spcAft>
            </a:pPr>
            <a:r>
              <a:rPr lang="it-IT" sz="1800" dirty="0"/>
              <a:t>Il 1° gennaio 2013 l'</a:t>
            </a:r>
            <a:r>
              <a:rPr lang="it-IT" sz="1800" b="1" dirty="0"/>
              <a:t>IVASS - Istituto per la Vigilanza sulle Assicurazioni</a:t>
            </a:r>
            <a:r>
              <a:rPr lang="it-IT" sz="1800" dirty="0"/>
              <a:t> è succeduto in tutti i poteri, funzioni e competenze dell'ISVAP.</a:t>
            </a:r>
          </a:p>
          <a:p>
            <a:pPr algn="just">
              <a:lnSpc>
                <a:spcPct val="150000"/>
              </a:lnSpc>
              <a:spcBef>
                <a:spcPts val="0"/>
              </a:spcBef>
              <a:spcAft>
                <a:spcPts val="0"/>
              </a:spcAft>
            </a:pPr>
            <a:r>
              <a:rPr lang="it-IT" sz="1800" dirty="0"/>
              <a:t>L'istituzione dell'IVASS, ai sensi del </a:t>
            </a:r>
            <a:r>
              <a:rPr lang="it-IT" sz="1800" dirty="0">
                <a:hlinkClick r:id="rId2"/>
              </a:rPr>
              <a:t>decreto legge 6 luglio 2012 n. 95</a:t>
            </a:r>
            <a:r>
              <a:rPr lang="it-IT" sz="1800" dirty="0"/>
              <a:t> (Disposizioni urgenti per la revisione della spesa pubblica con invarianza dei servizi ai cittadini) convertito con </a:t>
            </a:r>
            <a:r>
              <a:rPr lang="it-IT" sz="1800" dirty="0">
                <a:hlinkClick r:id="rId2"/>
              </a:rPr>
              <a:t>legge 7 agosto 2012 n. 135</a:t>
            </a:r>
            <a:r>
              <a:rPr lang="it-IT" sz="1800" dirty="0"/>
              <a:t>, mira ad assicurare la piena integrazione dell'attività di vigilanza assicurativa attraverso un più stretto collegamento con quella bancaria.</a:t>
            </a:r>
          </a:p>
          <a:p>
            <a:pPr algn="just">
              <a:lnSpc>
                <a:spcPct val="150000"/>
              </a:lnSpc>
              <a:spcBef>
                <a:spcPts val="0"/>
              </a:spcBef>
              <a:spcAft>
                <a:spcPts val="0"/>
              </a:spcAft>
            </a:pPr>
            <a:r>
              <a:rPr lang="it-IT" sz="1800" dirty="0"/>
              <a:t>L'IVASS è presieduto dal Direttore Generale della Banca </a:t>
            </a:r>
            <a:r>
              <a:rPr lang="it-IT" sz="1800" dirty="0" smtClean="0"/>
              <a:t>d'Italia. </a:t>
            </a:r>
            <a:endParaRPr lang="it-IT" sz="1800" dirty="0"/>
          </a:p>
          <a:p>
            <a:pPr algn="just">
              <a:lnSpc>
                <a:spcPct val="150000"/>
              </a:lnSpc>
              <a:spcBef>
                <a:spcPts val="0"/>
              </a:spcBef>
              <a:spcAft>
                <a:spcPts val="0"/>
              </a:spcAft>
            </a:pPr>
            <a:r>
              <a:rPr lang="it-IT" sz="1800" dirty="0"/>
              <a:t>L'Istituto opera sulla base di principi di autonomia organizzativa, finanziaria e contabile, oltre che di trasparenza ed economicità, per garantire la stabilità e il buon funzionamento del sistema assicurativo e la tutela dei consumatori. </a:t>
            </a:r>
          </a:p>
          <a:p>
            <a:pPr algn="just">
              <a:lnSpc>
                <a:spcPct val="150000"/>
              </a:lnSpc>
              <a:spcBef>
                <a:spcPts val="0"/>
              </a:spcBef>
              <a:spcAft>
                <a:spcPts val="0"/>
              </a:spcAft>
            </a:pPr>
            <a:r>
              <a:rPr lang="it-IT" sz="1800" dirty="0"/>
              <a:t>Secondo lo </a:t>
            </a:r>
            <a:r>
              <a:rPr lang="it-IT" sz="1800" dirty="0">
                <a:hlinkClick r:id="rId3"/>
              </a:rPr>
              <a:t>statuto</a:t>
            </a:r>
            <a:r>
              <a:rPr lang="it-IT" sz="1800" dirty="0"/>
              <a:t>, organi dell'IVASS sono: </a:t>
            </a:r>
          </a:p>
          <a:p>
            <a:pPr lvl="1" algn="just">
              <a:lnSpc>
                <a:spcPct val="150000"/>
              </a:lnSpc>
              <a:spcBef>
                <a:spcPts val="0"/>
              </a:spcBef>
              <a:spcAft>
                <a:spcPts val="0"/>
              </a:spcAft>
            </a:pPr>
            <a:r>
              <a:rPr lang="it-IT" sz="1400" dirty="0"/>
              <a:t>il Presidente; </a:t>
            </a:r>
          </a:p>
          <a:p>
            <a:pPr lvl="1" algn="just">
              <a:lnSpc>
                <a:spcPct val="150000"/>
              </a:lnSpc>
              <a:spcBef>
                <a:spcPts val="0"/>
              </a:spcBef>
              <a:spcAft>
                <a:spcPts val="0"/>
              </a:spcAft>
            </a:pPr>
            <a:r>
              <a:rPr lang="it-IT" sz="1400" dirty="0"/>
              <a:t>il Consiglio, che si compone del Presidente e di due Consiglieri; </a:t>
            </a:r>
          </a:p>
          <a:p>
            <a:pPr lvl="1" algn="just">
              <a:lnSpc>
                <a:spcPct val="150000"/>
              </a:lnSpc>
              <a:spcBef>
                <a:spcPts val="0"/>
              </a:spcBef>
              <a:spcAft>
                <a:spcPts val="0"/>
              </a:spcAft>
            </a:pPr>
            <a:r>
              <a:rPr lang="it-IT" sz="1400" dirty="0"/>
              <a:t>il Direttorio integrato, che è costituito dal Governatore della Banca d'Italia, che lo presiede, dagli altri membri del Direttorio della Banca e dai due Consiglieri.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B7179F-F5E9-4587-AE7C-D48D0970B556}" type="slidenum">
              <a:rPr lang="en-US" sz="1200">
                <a:latin typeface="Garamond" pitchFamily="18" charset="0"/>
              </a:rPr>
              <a:pPr eaLnBrk="1" hangingPunct="1"/>
              <a:t>51</a:t>
            </a:fld>
            <a:endParaRPr lang="en-US" sz="1200">
              <a:latin typeface="Garamond" pitchFamily="18" charset="0"/>
            </a:endParaRPr>
          </a:p>
        </p:txBody>
      </p:sp>
      <p:sp>
        <p:nvSpPr>
          <p:cNvPr id="186370" name="Rectangle 2"/>
          <p:cNvSpPr>
            <a:spLocks noGrp="1" noChangeArrowheads="1"/>
          </p:cNvSpPr>
          <p:nvPr>
            <p:ph type="title" idx="4294967295"/>
          </p:nvPr>
        </p:nvSpPr>
        <p:spPr>
          <a:xfrm>
            <a:off x="498070" y="379290"/>
            <a:ext cx="10058400" cy="1449387"/>
          </a:xfrm>
        </p:spPr>
        <p:txBody>
          <a:bodyPr anchor="t"/>
          <a:lstStyle/>
          <a:p>
            <a:pPr eaLnBrk="1" hangingPunct="1">
              <a:defRPr/>
            </a:pPr>
            <a:r>
              <a:rPr lang="en-US" dirty="0" smtClean="0">
                <a:cs typeface="+mj-cs"/>
              </a:rPr>
              <a:t>La </a:t>
            </a:r>
            <a:r>
              <a:rPr lang="en-US" dirty="0" err="1" smtClean="0">
                <a:cs typeface="+mj-cs"/>
              </a:rPr>
              <a:t>Covip</a:t>
            </a:r>
            <a:endParaRPr lang="en-US" dirty="0" smtClean="0">
              <a:cs typeface="+mj-cs"/>
            </a:endParaRPr>
          </a:p>
        </p:txBody>
      </p:sp>
      <p:sp>
        <p:nvSpPr>
          <p:cNvPr id="186371" name="Rectangle 3"/>
          <p:cNvSpPr>
            <a:spLocks noGrp="1" noChangeArrowheads="1"/>
          </p:cNvSpPr>
          <p:nvPr>
            <p:ph idx="4294967295"/>
          </p:nvPr>
        </p:nvSpPr>
        <p:spPr>
          <a:xfrm>
            <a:off x="518454" y="1340768"/>
            <a:ext cx="11318875" cy="4104456"/>
          </a:xfrm>
        </p:spPr>
        <p:txBody>
          <a:bodyPr/>
          <a:lstStyle/>
          <a:p>
            <a:pPr algn="just" eaLnBrk="1" hangingPunct="1">
              <a:lnSpc>
                <a:spcPct val="150000"/>
              </a:lnSpc>
              <a:spcBef>
                <a:spcPts val="0"/>
              </a:spcBef>
              <a:spcAft>
                <a:spcPts val="0"/>
              </a:spcAft>
              <a:buFont typeface="Symbol" pitchFamily="18" charset="2"/>
              <a:buChar char=""/>
            </a:pPr>
            <a:r>
              <a:rPr lang="it-IT" sz="2400" dirty="0" smtClean="0"/>
              <a:t>E</a:t>
            </a:r>
            <a:r>
              <a:rPr lang="it-IT" altLang="ja-JP" sz="2400" dirty="0" smtClean="0"/>
              <a:t>’ l’organismo di vigilanza sui fondi pensione.</a:t>
            </a:r>
          </a:p>
          <a:p>
            <a:pPr algn="just" eaLnBrk="1" hangingPunct="1">
              <a:lnSpc>
                <a:spcPct val="150000"/>
              </a:lnSpc>
              <a:spcBef>
                <a:spcPts val="0"/>
              </a:spcBef>
              <a:spcAft>
                <a:spcPts val="0"/>
              </a:spcAft>
              <a:buFont typeface="Symbol" pitchFamily="18" charset="2"/>
              <a:buChar char=""/>
            </a:pPr>
            <a:r>
              <a:rPr lang="it-IT" sz="2400" dirty="0" smtClean="0"/>
              <a:t>Istituita nel 1993 con decreto legislativo n° 124/93 ha iniziato ad operare nella sua attuale configurazione dal 1996. </a:t>
            </a:r>
          </a:p>
          <a:p>
            <a:pPr algn="just" eaLnBrk="1" hangingPunct="1">
              <a:lnSpc>
                <a:spcPct val="150000"/>
              </a:lnSpc>
              <a:spcBef>
                <a:spcPts val="0"/>
              </a:spcBef>
              <a:spcAft>
                <a:spcPts val="0"/>
              </a:spcAft>
              <a:buFont typeface="Symbol" pitchFamily="18" charset="2"/>
              <a:buChar char=""/>
            </a:pPr>
            <a:r>
              <a:rPr lang="it-IT" sz="2400" dirty="0" smtClean="0"/>
              <a:t>La sua attività è rivolta alla tutela del risparmio previdenziale, alla trasparenza e al corretto funzionamento del sistema dei fondi pensione il cui scopo è quello di assicurare più elevati livelli di copertura previdenziale.</a:t>
            </a:r>
            <a:endParaRPr lang="it-IT"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4FBE3D-A1BE-4ED6-87A9-FEBACF7C9EDF}" type="slidenum">
              <a:rPr lang="en-US" sz="1200">
                <a:latin typeface="Garamond" pitchFamily="18" charset="0"/>
              </a:rPr>
              <a:pPr eaLnBrk="1" hangingPunct="1"/>
              <a:t>52</a:t>
            </a:fld>
            <a:endParaRPr lang="en-US" sz="1200">
              <a:latin typeface="Garamond" pitchFamily="18" charset="0"/>
            </a:endParaRPr>
          </a:p>
        </p:txBody>
      </p:sp>
      <p:sp>
        <p:nvSpPr>
          <p:cNvPr id="2050" name="Rectangle 2"/>
          <p:cNvSpPr>
            <a:spLocks noGrp="1" noChangeArrowheads="1"/>
          </p:cNvSpPr>
          <p:nvPr>
            <p:ph type="ctrTitle" idx="4294967295"/>
          </p:nvPr>
        </p:nvSpPr>
        <p:spPr>
          <a:xfrm>
            <a:off x="623392" y="908720"/>
            <a:ext cx="10742612" cy="4459288"/>
          </a:xfrm>
          <a:solidFill>
            <a:srgbClr val="002060"/>
          </a:solidFill>
          <a:ln/>
          <a:extLst>
            <a:ext uri="{FAA26D3D-D897-4be2-8F04-BA451C77F1D7}">
              <ma14:placeholderFlag xmlns="" xmlns:ma14="http://schemas.microsoft.com/office/mac/drawingml/2011/main" val="1"/>
            </a:ext>
          </a:extLst>
        </p:spPr>
        <p:style>
          <a:lnRef idx="3">
            <a:schemeClr val="lt1"/>
          </a:lnRef>
          <a:fillRef idx="1">
            <a:schemeClr val="dk1"/>
          </a:fillRef>
          <a:effectRef idx="1">
            <a:schemeClr val="dk1"/>
          </a:effectRef>
          <a:fontRef idx="minor">
            <a:schemeClr val="lt1"/>
          </a:fontRef>
        </p:style>
        <p:txBody>
          <a:bodyPr anchor="t"/>
          <a:lstStyle/>
          <a:p>
            <a:pPr algn="ctr" eaLnBrk="1" hangingPunct="1">
              <a:lnSpc>
                <a:spcPct val="150000"/>
              </a:lnSpc>
            </a:pPr>
            <a:r>
              <a:rPr lang="en-US" sz="6400" b="1" dirty="0">
                <a:solidFill>
                  <a:schemeClr val="bg1"/>
                </a:solidFill>
                <a:latin typeface="Calibri" pitchFamily="34" charset="0"/>
              </a:rPr>
              <a:t>Il </a:t>
            </a:r>
            <a:r>
              <a:rPr lang="en-US" sz="6400" b="1" dirty="0" err="1">
                <a:solidFill>
                  <a:schemeClr val="bg1"/>
                </a:solidFill>
                <a:latin typeface="Calibri" pitchFamily="34" charset="0"/>
              </a:rPr>
              <a:t>ruolo</a:t>
            </a:r>
            <a:r>
              <a:rPr lang="en-US" sz="6400" b="1" dirty="0">
                <a:solidFill>
                  <a:schemeClr val="bg1"/>
                </a:solidFill>
                <a:latin typeface="Calibri" pitchFamily="34" charset="0"/>
              </a:rPr>
              <a:t> </a:t>
            </a:r>
            <a:r>
              <a:rPr lang="en-US" sz="6400" b="1" dirty="0" err="1">
                <a:solidFill>
                  <a:schemeClr val="bg1"/>
                </a:solidFill>
                <a:latin typeface="Calibri" pitchFamily="34" charset="0"/>
              </a:rPr>
              <a:t>della</a:t>
            </a:r>
            <a:r>
              <a:rPr lang="en-US" sz="6400" b="1" dirty="0">
                <a:solidFill>
                  <a:schemeClr val="bg1"/>
                </a:solidFill>
                <a:latin typeface="Calibri" pitchFamily="34" charset="0"/>
              </a:rPr>
              <a:t> BCE: la </a:t>
            </a:r>
            <a:r>
              <a:rPr lang="en-US" sz="6400" b="1" dirty="0" err="1">
                <a:solidFill>
                  <a:schemeClr val="bg1"/>
                </a:solidFill>
                <a:latin typeface="Calibri" pitchFamily="34" charset="0"/>
              </a:rPr>
              <a:t>politica</a:t>
            </a:r>
            <a:r>
              <a:rPr lang="en-US" sz="6400" b="1" dirty="0">
                <a:solidFill>
                  <a:schemeClr val="bg1"/>
                </a:solidFill>
                <a:latin typeface="Calibri" pitchFamily="34" charset="0"/>
              </a:rPr>
              <a:t> </a:t>
            </a:r>
            <a:r>
              <a:rPr lang="en-US" sz="6400" b="1" dirty="0" err="1">
                <a:solidFill>
                  <a:schemeClr val="bg1"/>
                </a:solidFill>
                <a:latin typeface="Calibri" pitchFamily="34" charset="0"/>
              </a:rPr>
              <a:t>monetaria</a:t>
            </a:r>
            <a:endParaRPr lang="en-US" sz="6400" b="1" dirty="0">
              <a:solidFill>
                <a:schemeClr val="bg1"/>
              </a:solidFill>
              <a:latin typeface="Calibri" pitchFamily="34" charset="0"/>
            </a:endParaRPr>
          </a:p>
        </p:txBody>
      </p:sp>
    </p:spTree>
    <p:extLst>
      <p:ext uri="{BB962C8B-B14F-4D97-AF65-F5344CB8AC3E}">
        <p14:creationId xmlns:p14="http://schemas.microsoft.com/office/powerpoint/2010/main" val="548073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CF66B87-4BEE-4032-B674-EE5159A0922E}" type="slidenum">
              <a:rPr lang="en-US" sz="1200">
                <a:latin typeface="Garamond" pitchFamily="18" charset="0"/>
              </a:rPr>
              <a:pPr eaLnBrk="1" hangingPunct="1">
                <a:defRPr/>
              </a:pPr>
              <a:t>53</a:t>
            </a:fld>
            <a:endParaRPr lang="en-US" sz="1200">
              <a:latin typeface="Garamond" pitchFamily="18" charset="0"/>
            </a:endParaRPr>
          </a:p>
        </p:txBody>
      </p:sp>
      <p:sp>
        <p:nvSpPr>
          <p:cNvPr id="17422" name="Rectangle 21"/>
          <p:cNvSpPr>
            <a:spLocks noGrp="1" noChangeArrowheads="1"/>
          </p:cNvSpPr>
          <p:nvPr>
            <p:ph type="title" idx="4294967295"/>
          </p:nvPr>
        </p:nvSpPr>
        <p:spPr>
          <a:xfrm>
            <a:off x="0" y="277813"/>
            <a:ext cx="8229600" cy="703262"/>
          </a:xfrm>
        </p:spPr>
        <p:txBody>
          <a:bodyPr anchor="ctr"/>
          <a:lstStyle/>
          <a:p>
            <a:pPr eaLnBrk="1" hangingPunct="1">
              <a:defRPr/>
            </a:pPr>
            <a:r>
              <a:rPr lang="it-IT" sz="3900" b="1"/>
              <a:t>La politica economica</a:t>
            </a:r>
          </a:p>
        </p:txBody>
      </p:sp>
      <p:grpSp>
        <p:nvGrpSpPr>
          <p:cNvPr id="8196" name="Group 3"/>
          <p:cNvGrpSpPr>
            <a:grpSpLocks/>
          </p:cNvGrpSpPr>
          <p:nvPr/>
        </p:nvGrpSpPr>
        <p:grpSpPr bwMode="auto">
          <a:xfrm>
            <a:off x="2063750" y="2276475"/>
            <a:ext cx="7880350" cy="1143000"/>
            <a:chOff x="376" y="1632"/>
            <a:chExt cx="4964" cy="720"/>
          </a:xfrm>
        </p:grpSpPr>
        <p:sp>
          <p:nvSpPr>
            <p:cNvPr id="8214" name="Rectangle 4"/>
            <p:cNvSpPr>
              <a:spLocks noChangeArrowheads="1"/>
            </p:cNvSpPr>
            <p:nvPr/>
          </p:nvSpPr>
          <p:spPr bwMode="auto">
            <a:xfrm>
              <a:off x="2151" y="1632"/>
              <a:ext cx="1344" cy="72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Politica </a:t>
              </a:r>
            </a:p>
            <a:p>
              <a:pPr algn="ctr"/>
              <a:r>
                <a:rPr lang="it-IT">
                  <a:solidFill>
                    <a:schemeClr val="bg1"/>
                  </a:solidFill>
                  <a:latin typeface="Tahoma" pitchFamily="34" charset="0"/>
                </a:rPr>
                <a:t>dei redditi</a:t>
              </a:r>
            </a:p>
          </p:txBody>
        </p:sp>
        <p:grpSp>
          <p:nvGrpSpPr>
            <p:cNvPr id="8215" name="Group 5"/>
            <p:cNvGrpSpPr>
              <a:grpSpLocks/>
            </p:cNvGrpSpPr>
            <p:nvPr/>
          </p:nvGrpSpPr>
          <p:grpSpPr bwMode="auto">
            <a:xfrm>
              <a:off x="376" y="1632"/>
              <a:ext cx="4964" cy="720"/>
              <a:chOff x="376" y="1920"/>
              <a:chExt cx="4964" cy="720"/>
            </a:xfrm>
          </p:grpSpPr>
          <p:sp>
            <p:nvSpPr>
              <p:cNvPr id="8216" name="Rectangle 6"/>
              <p:cNvSpPr>
                <a:spLocks noChangeArrowheads="1"/>
              </p:cNvSpPr>
              <p:nvPr/>
            </p:nvSpPr>
            <p:spPr bwMode="auto">
              <a:xfrm>
                <a:off x="376" y="1920"/>
                <a:ext cx="1208" cy="72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Politica </a:t>
                </a:r>
              </a:p>
              <a:p>
                <a:pPr algn="ctr"/>
                <a:r>
                  <a:rPr lang="it-IT">
                    <a:solidFill>
                      <a:schemeClr val="bg1"/>
                    </a:solidFill>
                    <a:latin typeface="Tahoma" pitchFamily="34" charset="0"/>
                  </a:rPr>
                  <a:t>di bilancio</a:t>
                </a:r>
              </a:p>
            </p:txBody>
          </p:sp>
          <p:sp>
            <p:nvSpPr>
              <p:cNvPr id="8217" name="Rectangle 7"/>
              <p:cNvSpPr>
                <a:spLocks noChangeArrowheads="1"/>
              </p:cNvSpPr>
              <p:nvPr/>
            </p:nvSpPr>
            <p:spPr bwMode="auto">
              <a:xfrm>
                <a:off x="4176" y="1920"/>
                <a:ext cx="1164" cy="72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Politica </a:t>
                </a:r>
              </a:p>
              <a:p>
                <a:pPr algn="ctr"/>
                <a:r>
                  <a:rPr lang="it-IT">
                    <a:solidFill>
                      <a:schemeClr val="bg1"/>
                    </a:solidFill>
                    <a:latin typeface="Tahoma" pitchFamily="34" charset="0"/>
                  </a:rPr>
                  <a:t>monetaria</a:t>
                </a:r>
              </a:p>
            </p:txBody>
          </p:sp>
        </p:grpSp>
      </p:grpSp>
      <p:sp>
        <p:nvSpPr>
          <p:cNvPr id="8197" name="Text Box 8"/>
          <p:cNvSpPr txBox="1">
            <a:spLocks noChangeArrowheads="1"/>
          </p:cNvSpPr>
          <p:nvPr/>
        </p:nvSpPr>
        <p:spPr bwMode="auto">
          <a:xfrm>
            <a:off x="1976438" y="1196976"/>
            <a:ext cx="847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it-IT" sz="2200">
                <a:latin typeface="Tahoma" pitchFamily="34" charset="0"/>
              </a:rPr>
              <a:t>Insieme coordinato di provvedimenti che avvalendosi della:</a:t>
            </a:r>
          </a:p>
        </p:txBody>
      </p:sp>
      <p:sp>
        <p:nvSpPr>
          <p:cNvPr id="8198" name="Text Box 9"/>
          <p:cNvSpPr txBox="1">
            <a:spLocks noChangeArrowheads="1"/>
          </p:cNvSpPr>
          <p:nvPr/>
        </p:nvSpPr>
        <p:spPr bwMode="auto">
          <a:xfrm>
            <a:off x="2009775" y="3840163"/>
            <a:ext cx="8229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it-IT" sz="2200">
                <a:latin typeface="Tahoma" pitchFamily="34" charset="0"/>
              </a:rPr>
              <a:t>intende perseguire obiettivi in termini di:</a:t>
            </a:r>
          </a:p>
        </p:txBody>
      </p:sp>
      <p:sp>
        <p:nvSpPr>
          <p:cNvPr id="8199" name="Rectangle 10"/>
          <p:cNvSpPr>
            <a:spLocks noChangeArrowheads="1"/>
          </p:cNvSpPr>
          <p:nvPr/>
        </p:nvSpPr>
        <p:spPr bwMode="auto">
          <a:xfrm>
            <a:off x="1981201" y="5000625"/>
            <a:ext cx="1757363" cy="91440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Crescita</a:t>
            </a:r>
          </a:p>
          <a:p>
            <a:pPr algn="ctr"/>
            <a:r>
              <a:rPr lang="it-IT">
                <a:solidFill>
                  <a:schemeClr val="bg1"/>
                </a:solidFill>
                <a:latin typeface="Tahoma" pitchFamily="34" charset="0"/>
              </a:rPr>
              <a:t>economica</a:t>
            </a:r>
          </a:p>
        </p:txBody>
      </p:sp>
      <p:sp>
        <p:nvSpPr>
          <p:cNvPr id="8200" name="Rectangle 11"/>
          <p:cNvSpPr>
            <a:spLocks noChangeArrowheads="1"/>
          </p:cNvSpPr>
          <p:nvPr/>
        </p:nvSpPr>
        <p:spPr bwMode="auto">
          <a:xfrm>
            <a:off x="4114800" y="5000625"/>
            <a:ext cx="1766888" cy="91440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Occupazione</a:t>
            </a:r>
          </a:p>
        </p:txBody>
      </p:sp>
      <p:sp>
        <p:nvSpPr>
          <p:cNvPr id="8201" name="Rectangle 12"/>
          <p:cNvSpPr>
            <a:spLocks noChangeArrowheads="1"/>
          </p:cNvSpPr>
          <p:nvPr/>
        </p:nvSpPr>
        <p:spPr bwMode="auto">
          <a:xfrm>
            <a:off x="6238875" y="5000625"/>
            <a:ext cx="1828800" cy="914400"/>
          </a:xfrm>
          <a:prstGeom prst="rect">
            <a:avLst/>
          </a:prstGeom>
          <a:solidFill>
            <a:srgbClr val="009966"/>
          </a:solidFill>
          <a:ln w="9525">
            <a:solidFill>
              <a:schemeClr val="tx1"/>
            </a:solidFill>
            <a:miter lim="800000"/>
            <a:headEnd/>
            <a:tailEnd/>
          </a:ln>
        </p:spPr>
        <p:txBody>
          <a:bodyPr wrap="none" anchor="ctr"/>
          <a:lstStyle/>
          <a:p>
            <a:pPr algn="ctr"/>
            <a:r>
              <a:rPr lang="it-IT">
                <a:solidFill>
                  <a:schemeClr val="bg1"/>
                </a:solidFill>
                <a:latin typeface="Tahoma" pitchFamily="34" charset="0"/>
              </a:rPr>
              <a:t>Stabilità </a:t>
            </a:r>
          </a:p>
          <a:p>
            <a:pPr algn="ctr"/>
            <a:r>
              <a:rPr lang="it-IT">
                <a:solidFill>
                  <a:schemeClr val="bg1"/>
                </a:solidFill>
                <a:latin typeface="Tahoma" pitchFamily="34" charset="0"/>
              </a:rPr>
              <a:t>dei prezzi</a:t>
            </a:r>
          </a:p>
        </p:txBody>
      </p:sp>
      <p:sp>
        <p:nvSpPr>
          <p:cNvPr id="8202" name="Rectangle 13"/>
          <p:cNvSpPr>
            <a:spLocks noChangeArrowheads="1"/>
          </p:cNvSpPr>
          <p:nvPr/>
        </p:nvSpPr>
        <p:spPr bwMode="auto">
          <a:xfrm>
            <a:off x="8382000" y="5000625"/>
            <a:ext cx="1981200" cy="928688"/>
          </a:xfrm>
          <a:prstGeom prst="rect">
            <a:avLst/>
          </a:prstGeom>
          <a:solidFill>
            <a:srgbClr val="009966"/>
          </a:solidFill>
          <a:ln w="9525">
            <a:solidFill>
              <a:schemeClr val="tx1"/>
            </a:solidFill>
            <a:miter lim="800000"/>
            <a:headEnd/>
            <a:tailEnd/>
          </a:ln>
        </p:spPr>
        <p:txBody>
          <a:bodyPr wrap="none" anchor="ctr"/>
          <a:lstStyle/>
          <a:p>
            <a:pPr algn="ctr"/>
            <a:r>
              <a:rPr lang="it-IT" sz="1600">
                <a:solidFill>
                  <a:schemeClr val="bg1"/>
                </a:solidFill>
                <a:latin typeface="Tahoma" pitchFamily="34" charset="0"/>
              </a:rPr>
              <a:t>Equilibrio</a:t>
            </a:r>
          </a:p>
          <a:p>
            <a:pPr algn="ctr"/>
            <a:r>
              <a:rPr lang="it-IT" sz="1600">
                <a:solidFill>
                  <a:schemeClr val="bg1"/>
                </a:solidFill>
                <a:latin typeface="Tahoma" pitchFamily="34" charset="0"/>
              </a:rPr>
              <a:t>bilancia</a:t>
            </a:r>
          </a:p>
          <a:p>
            <a:pPr algn="ctr"/>
            <a:r>
              <a:rPr lang="it-IT" sz="1600">
                <a:solidFill>
                  <a:schemeClr val="bg1"/>
                </a:solidFill>
                <a:latin typeface="Tahoma" pitchFamily="34" charset="0"/>
              </a:rPr>
              <a:t>pagamenti</a:t>
            </a:r>
          </a:p>
        </p:txBody>
      </p:sp>
      <p:grpSp>
        <p:nvGrpSpPr>
          <p:cNvPr id="8204" name="Group 27"/>
          <p:cNvGrpSpPr>
            <a:grpSpLocks/>
          </p:cNvGrpSpPr>
          <p:nvPr/>
        </p:nvGrpSpPr>
        <p:grpSpPr bwMode="auto">
          <a:xfrm>
            <a:off x="3143250" y="4489451"/>
            <a:ext cx="5905500" cy="360363"/>
            <a:chOff x="1020" y="2750"/>
            <a:chExt cx="3720" cy="227"/>
          </a:xfrm>
        </p:grpSpPr>
        <p:sp>
          <p:nvSpPr>
            <p:cNvPr id="8209" name="Line 22"/>
            <p:cNvSpPr>
              <a:spLocks noChangeShapeType="1"/>
            </p:cNvSpPr>
            <p:nvPr/>
          </p:nvSpPr>
          <p:spPr bwMode="auto">
            <a:xfrm>
              <a:off x="1020" y="2750"/>
              <a:ext cx="3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10" name="Line 23"/>
            <p:cNvSpPr>
              <a:spLocks noChangeShapeType="1"/>
            </p:cNvSpPr>
            <p:nvPr/>
          </p:nvSpPr>
          <p:spPr bwMode="auto">
            <a:xfrm flipH="1">
              <a:off x="1020" y="2750"/>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11" name="Line 24"/>
            <p:cNvSpPr>
              <a:spLocks noChangeShapeType="1"/>
            </p:cNvSpPr>
            <p:nvPr/>
          </p:nvSpPr>
          <p:spPr bwMode="auto">
            <a:xfrm flipH="1">
              <a:off x="2200" y="2750"/>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12" name="Line 25"/>
            <p:cNvSpPr>
              <a:spLocks noChangeShapeType="1"/>
            </p:cNvSpPr>
            <p:nvPr/>
          </p:nvSpPr>
          <p:spPr bwMode="auto">
            <a:xfrm flipH="1">
              <a:off x="4740" y="2750"/>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13" name="Line 26"/>
            <p:cNvSpPr>
              <a:spLocks noChangeShapeType="1"/>
            </p:cNvSpPr>
            <p:nvPr/>
          </p:nvSpPr>
          <p:spPr bwMode="auto">
            <a:xfrm flipH="1">
              <a:off x="3560" y="2750"/>
              <a:ext cx="0"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8205" name="Line 29"/>
          <p:cNvSpPr>
            <a:spLocks noChangeShapeType="1"/>
          </p:cNvSpPr>
          <p:nvPr/>
        </p:nvSpPr>
        <p:spPr bwMode="auto">
          <a:xfrm>
            <a:off x="3070225" y="1773238"/>
            <a:ext cx="5905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06" name="Line 30"/>
          <p:cNvSpPr>
            <a:spLocks noChangeShapeType="1"/>
          </p:cNvSpPr>
          <p:nvPr/>
        </p:nvSpPr>
        <p:spPr bwMode="auto">
          <a:xfrm flipH="1">
            <a:off x="3070225" y="17732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07" name="Line 31"/>
          <p:cNvSpPr>
            <a:spLocks noChangeShapeType="1"/>
          </p:cNvSpPr>
          <p:nvPr/>
        </p:nvSpPr>
        <p:spPr bwMode="auto">
          <a:xfrm flipH="1">
            <a:off x="5951538" y="17732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208" name="Line 32"/>
          <p:cNvSpPr>
            <a:spLocks noChangeShapeType="1"/>
          </p:cNvSpPr>
          <p:nvPr/>
        </p:nvSpPr>
        <p:spPr bwMode="auto">
          <a:xfrm flipH="1">
            <a:off x="8975725" y="17732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1573918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90DA14A-65B6-432C-B629-4AE646333E6E}" type="slidenum">
              <a:rPr lang="en-US" sz="1200">
                <a:latin typeface="Garamond" pitchFamily="18" charset="0"/>
              </a:rPr>
              <a:pPr eaLnBrk="1" hangingPunct="1">
                <a:defRPr/>
              </a:pPr>
              <a:t>54</a:t>
            </a:fld>
            <a:endParaRPr lang="en-US" sz="1200">
              <a:latin typeface="Garamond" pitchFamily="18" charset="0"/>
            </a:endParaRPr>
          </a:p>
        </p:txBody>
      </p:sp>
      <p:sp>
        <p:nvSpPr>
          <p:cNvPr id="20483" name="Rectangle 3"/>
          <p:cNvSpPr>
            <a:spLocks noGrp="1" noChangeArrowheads="1"/>
          </p:cNvSpPr>
          <p:nvPr>
            <p:ph type="body" idx="4294967295"/>
          </p:nvPr>
        </p:nvSpPr>
        <p:spPr>
          <a:xfrm>
            <a:off x="1233488" y="1052513"/>
            <a:ext cx="10958512" cy="4608512"/>
          </a:xfrm>
        </p:spPr>
        <p:txBody>
          <a:bodyPr/>
          <a:lstStyle/>
          <a:p>
            <a:pPr marL="0" indent="0" algn="just" eaLnBrk="1" hangingPunct="1">
              <a:lnSpc>
                <a:spcPct val="110000"/>
              </a:lnSpc>
              <a:buNone/>
              <a:defRPr/>
            </a:pPr>
            <a:r>
              <a:rPr lang="it-IT" sz="2600" dirty="0"/>
              <a:t>Gli obiettivi di politica economica vengono specificati in base ai valori di talune grandezze rappresentative e misurabili con specifici indicatori, utilizzate come </a:t>
            </a:r>
            <a:r>
              <a:rPr lang="it-IT" sz="2600" dirty="0" err="1"/>
              <a:t>proxy</a:t>
            </a:r>
            <a:r>
              <a:rPr lang="it-IT" sz="2600" dirty="0"/>
              <a:t> del fenomeno che vanno a rappresentare:</a:t>
            </a:r>
          </a:p>
          <a:p>
            <a:pPr marL="0" indent="0" algn="just" eaLnBrk="1" hangingPunct="1">
              <a:lnSpc>
                <a:spcPct val="110000"/>
              </a:lnSpc>
              <a:buNone/>
              <a:defRPr/>
            </a:pPr>
            <a:endParaRPr lang="it-IT" sz="2600" dirty="0"/>
          </a:p>
          <a:p>
            <a:pPr marL="0" indent="0" algn="just" eaLnBrk="1" hangingPunct="1">
              <a:defRPr/>
            </a:pPr>
            <a:r>
              <a:rPr lang="it-IT" sz="2600" b="1" dirty="0">
                <a:solidFill>
                  <a:srgbClr val="009966"/>
                </a:solidFill>
              </a:rPr>
              <a:t>il </a:t>
            </a:r>
            <a:r>
              <a:rPr lang="it-IT" sz="2600" b="1" dirty="0" err="1">
                <a:solidFill>
                  <a:srgbClr val="009966"/>
                </a:solidFill>
              </a:rPr>
              <a:t>pil</a:t>
            </a:r>
            <a:r>
              <a:rPr lang="it-IT" sz="2600" dirty="0"/>
              <a:t>, per la crescita economica; </a:t>
            </a:r>
          </a:p>
          <a:p>
            <a:pPr marL="0" indent="0" algn="just" eaLnBrk="1" hangingPunct="1">
              <a:defRPr/>
            </a:pPr>
            <a:r>
              <a:rPr lang="it-IT" sz="2600" b="1" dirty="0">
                <a:solidFill>
                  <a:srgbClr val="009966"/>
                </a:solidFill>
              </a:rPr>
              <a:t>il tasso di disoccupazione</a:t>
            </a:r>
            <a:r>
              <a:rPr lang="it-IT" sz="2600" dirty="0">
                <a:solidFill>
                  <a:srgbClr val="009966"/>
                </a:solidFill>
              </a:rPr>
              <a:t> </a:t>
            </a:r>
            <a:r>
              <a:rPr lang="it-IT" sz="2600" dirty="0"/>
              <a:t>per il mercato del lavoro;</a:t>
            </a:r>
          </a:p>
          <a:p>
            <a:pPr marL="0" indent="0" algn="just" eaLnBrk="1" hangingPunct="1">
              <a:defRPr/>
            </a:pPr>
            <a:r>
              <a:rPr lang="it-IT" sz="2600" b="1" dirty="0">
                <a:solidFill>
                  <a:srgbClr val="009966"/>
                </a:solidFill>
              </a:rPr>
              <a:t>l</a:t>
            </a:r>
            <a:r>
              <a:rPr lang="it-IT" altLang="it-IT" sz="2600" b="1" dirty="0">
                <a:solidFill>
                  <a:srgbClr val="009966"/>
                </a:solidFill>
              </a:rPr>
              <a:t>’</a:t>
            </a:r>
            <a:r>
              <a:rPr lang="it-IT" sz="2600" b="1" dirty="0">
                <a:solidFill>
                  <a:srgbClr val="009966"/>
                </a:solidFill>
              </a:rPr>
              <a:t>indice dei prezzi al consumo</a:t>
            </a:r>
            <a:r>
              <a:rPr lang="it-IT" sz="2600" dirty="0">
                <a:solidFill>
                  <a:srgbClr val="009966"/>
                </a:solidFill>
              </a:rPr>
              <a:t> </a:t>
            </a:r>
            <a:r>
              <a:rPr lang="it-IT" sz="2600" dirty="0"/>
              <a:t>per l</a:t>
            </a:r>
            <a:r>
              <a:rPr lang="it-IT" altLang="it-IT" sz="2600" dirty="0"/>
              <a:t>’</a:t>
            </a:r>
            <a:r>
              <a:rPr lang="it-IT" sz="2600" dirty="0"/>
              <a:t>inflazione;</a:t>
            </a:r>
          </a:p>
          <a:p>
            <a:pPr marL="0" indent="0" algn="just" eaLnBrk="1" hangingPunct="1">
              <a:defRPr/>
            </a:pPr>
            <a:r>
              <a:rPr lang="it-IT" sz="2600" b="1" dirty="0">
                <a:solidFill>
                  <a:srgbClr val="009966"/>
                </a:solidFill>
              </a:rPr>
              <a:t>il saldo della bilancia dei pagamenti</a:t>
            </a:r>
            <a:r>
              <a:rPr lang="it-IT" sz="2600" dirty="0"/>
              <a:t> per l</a:t>
            </a:r>
            <a:r>
              <a:rPr lang="it-IT" altLang="it-IT" sz="2600" dirty="0"/>
              <a:t>’</a:t>
            </a:r>
            <a:r>
              <a:rPr lang="it-IT" sz="2600" dirty="0"/>
              <a:t>equilibrio dei conti con l</a:t>
            </a:r>
            <a:r>
              <a:rPr lang="it-IT" altLang="it-IT" sz="2600" dirty="0"/>
              <a:t>’</a:t>
            </a:r>
            <a:r>
              <a:rPr lang="it-IT" sz="2600" dirty="0"/>
              <a:t>estero.</a:t>
            </a:r>
          </a:p>
        </p:txBody>
      </p:sp>
      <p:sp>
        <p:nvSpPr>
          <p:cNvPr id="19460" name="Rectangle 5"/>
          <p:cNvSpPr>
            <a:spLocks noGrp="1" noChangeArrowheads="1"/>
          </p:cNvSpPr>
          <p:nvPr>
            <p:ph type="title" idx="4294967295"/>
          </p:nvPr>
        </p:nvSpPr>
        <p:spPr>
          <a:xfrm>
            <a:off x="0" y="277813"/>
            <a:ext cx="8229600" cy="774700"/>
          </a:xfrm>
        </p:spPr>
        <p:txBody>
          <a:bodyPr anchor="ctr"/>
          <a:lstStyle/>
          <a:p>
            <a:pPr eaLnBrk="1" hangingPunct="1">
              <a:defRPr/>
            </a:pPr>
            <a:r>
              <a:rPr lang="it-IT" sz="3200" b="1"/>
              <a:t>Gli obiettivi della politica economica</a:t>
            </a:r>
          </a:p>
        </p:txBody>
      </p:sp>
    </p:spTree>
    <p:extLst>
      <p:ext uri="{BB962C8B-B14F-4D97-AF65-F5344CB8AC3E}">
        <p14:creationId xmlns:p14="http://schemas.microsoft.com/office/powerpoint/2010/main" val="11299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6DDDD90-8D66-4E0D-B21C-1F5F79C51D95}" type="slidenum">
              <a:rPr lang="en-US" sz="1200">
                <a:latin typeface="Garamond" pitchFamily="18" charset="0"/>
              </a:rPr>
              <a:pPr eaLnBrk="1" hangingPunct="1">
                <a:defRPr/>
              </a:pPr>
              <a:t>55</a:t>
            </a:fld>
            <a:endParaRPr lang="en-US" sz="1200">
              <a:latin typeface="Garamond" pitchFamily="18" charset="0"/>
            </a:endParaRPr>
          </a:p>
        </p:txBody>
      </p:sp>
      <p:sp>
        <p:nvSpPr>
          <p:cNvPr id="24579" name="Rectangle 3"/>
          <p:cNvSpPr>
            <a:spLocks noGrp="1" noChangeArrowheads="1"/>
          </p:cNvSpPr>
          <p:nvPr>
            <p:ph type="body" idx="4294967295"/>
          </p:nvPr>
        </p:nvSpPr>
        <p:spPr>
          <a:xfrm>
            <a:off x="695400" y="1124744"/>
            <a:ext cx="10671175" cy="4968875"/>
          </a:xfrm>
        </p:spPr>
        <p:txBody>
          <a:bodyPr/>
          <a:lstStyle/>
          <a:p>
            <a:pPr marL="0" indent="0" algn="just" eaLnBrk="1" hangingPunct="1">
              <a:buNone/>
              <a:tabLst>
                <a:tab pos="261938" algn="l"/>
              </a:tabLst>
              <a:defRPr/>
            </a:pPr>
            <a:r>
              <a:rPr lang="it-IT" sz="2000" b="1" dirty="0">
                <a:cs typeface="Times New Roman" pitchFamily="18" charset="0"/>
              </a:rPr>
              <a:t>L</a:t>
            </a:r>
            <a:r>
              <a:rPr lang="it-IT" altLang="it-IT" sz="2000" b="1" dirty="0">
                <a:cs typeface="Times New Roman" pitchFamily="18" charset="0"/>
              </a:rPr>
              <a:t>’</a:t>
            </a:r>
            <a:r>
              <a:rPr lang="it-IT" sz="2000" b="1" dirty="0">
                <a:cs typeface="Times New Roman" pitchFamily="18" charset="0"/>
              </a:rPr>
              <a:t>insieme delle azioni intraprese dalla Banca Centrale e dirette a modificare/orientare la moneta, il credito, la finanza.</a:t>
            </a:r>
          </a:p>
          <a:p>
            <a:pPr marL="0" indent="0" algn="just" eaLnBrk="1" hangingPunct="1">
              <a:buNone/>
              <a:tabLst>
                <a:tab pos="261938" algn="l"/>
              </a:tabLst>
              <a:defRPr/>
            </a:pPr>
            <a:endParaRPr lang="it-IT" sz="2000" dirty="0">
              <a:cs typeface="Times New Roman" pitchFamily="18" charset="0"/>
            </a:endParaRPr>
          </a:p>
          <a:p>
            <a:pPr marL="0" indent="0" algn="just" eaLnBrk="1" hangingPunct="1">
              <a:buNone/>
              <a:tabLst>
                <a:tab pos="261938" algn="l"/>
              </a:tabLst>
              <a:defRPr/>
            </a:pPr>
            <a:r>
              <a:rPr lang="it-IT" sz="2000" dirty="0">
                <a:cs typeface="Times New Roman" pitchFamily="18" charset="0"/>
              </a:rPr>
              <a:t>E</a:t>
            </a:r>
            <a:r>
              <a:rPr lang="it-IT" altLang="it-IT" sz="2000" dirty="0">
                <a:cs typeface="Times New Roman" pitchFamily="18" charset="0"/>
              </a:rPr>
              <a:t>’</a:t>
            </a:r>
            <a:r>
              <a:rPr lang="it-IT" sz="2000" dirty="0">
                <a:cs typeface="Times New Roman" pitchFamily="18" charset="0"/>
              </a:rPr>
              <a:t> un processo a uno o più stadi in cui vengono attivati …. </a:t>
            </a:r>
          </a:p>
          <a:p>
            <a:pPr marL="0" indent="0" algn="just" eaLnBrk="1" hangingPunct="1">
              <a:buNone/>
              <a:tabLst>
                <a:tab pos="261938" algn="l"/>
              </a:tabLst>
              <a:defRPr/>
            </a:pPr>
            <a:endParaRPr lang="it-IT" sz="2000" dirty="0">
              <a:cs typeface="Times New Roman" pitchFamily="18" charset="0"/>
            </a:endParaRPr>
          </a:p>
          <a:p>
            <a:pPr marL="0" indent="0" algn="just" eaLnBrk="1" hangingPunct="1">
              <a:tabLst>
                <a:tab pos="261938" algn="l"/>
              </a:tabLst>
              <a:defRPr/>
            </a:pPr>
            <a:r>
              <a:rPr lang="it-IT" sz="2000" dirty="0">
                <a:cs typeface="Times New Roman" pitchFamily="18" charset="0"/>
              </a:rPr>
              <a:t> … determinati </a:t>
            </a:r>
            <a:r>
              <a:rPr lang="it-IT" sz="2000" b="1" dirty="0">
                <a:solidFill>
                  <a:srgbClr val="009966"/>
                </a:solidFill>
                <a:cs typeface="Times New Roman" pitchFamily="18" charset="0"/>
              </a:rPr>
              <a:t>strumenti</a:t>
            </a:r>
            <a:r>
              <a:rPr lang="it-IT" sz="2000" b="1" dirty="0">
                <a:solidFill>
                  <a:srgbClr val="6600CC"/>
                </a:solidFill>
                <a:cs typeface="Times New Roman" pitchFamily="18" charset="0"/>
              </a:rPr>
              <a:t> </a:t>
            </a:r>
            <a:r>
              <a:rPr lang="it-IT" sz="2000" dirty="0">
                <a:cs typeface="Times New Roman" pitchFamily="18" charset="0"/>
              </a:rPr>
              <a:t> </a:t>
            </a:r>
            <a:r>
              <a:rPr lang="it-IT" sz="2000" dirty="0">
                <a:solidFill>
                  <a:srgbClr val="FF3300"/>
                </a:solidFill>
                <a:cs typeface="Times New Roman" pitchFamily="18" charset="0"/>
              </a:rPr>
              <a:t>(tasso di rifinanziamento marginale</a:t>
            </a:r>
            <a:r>
              <a:rPr lang="it-IT" sz="2000" dirty="0">
                <a:cs typeface="Times New Roman" pitchFamily="18" charset="0"/>
              </a:rPr>
              <a:t>, operazioni di mercato aperto) …</a:t>
            </a:r>
          </a:p>
          <a:p>
            <a:pPr marL="0" indent="0" algn="just" eaLnBrk="1" hangingPunct="1">
              <a:tabLst>
                <a:tab pos="261938" algn="l"/>
              </a:tabLst>
              <a:defRPr/>
            </a:pPr>
            <a:r>
              <a:rPr lang="it-IT" sz="2000" dirty="0">
                <a:cs typeface="Times New Roman" pitchFamily="18" charset="0"/>
              </a:rPr>
              <a:t> … per conseguire </a:t>
            </a:r>
            <a:r>
              <a:rPr lang="it-IT" sz="2000" b="1" dirty="0">
                <a:solidFill>
                  <a:srgbClr val="009966"/>
                </a:solidFill>
                <a:cs typeface="Times New Roman" pitchFamily="18" charset="0"/>
              </a:rPr>
              <a:t>obiettivi operativi</a:t>
            </a:r>
            <a:r>
              <a:rPr lang="it-IT" sz="2000" dirty="0">
                <a:cs typeface="Times New Roman" pitchFamily="18" charset="0"/>
              </a:rPr>
              <a:t> (riserve bancarie, tassi di mercato monetario) …</a:t>
            </a:r>
          </a:p>
          <a:p>
            <a:pPr marL="0" indent="0" algn="just" eaLnBrk="1" hangingPunct="1">
              <a:tabLst>
                <a:tab pos="261938" algn="l"/>
              </a:tabLst>
              <a:defRPr/>
            </a:pPr>
            <a:r>
              <a:rPr lang="it-IT" sz="2000" dirty="0">
                <a:cs typeface="Times New Roman" pitchFamily="18" charset="0"/>
              </a:rPr>
              <a:t> al fine di influenzare in via diretta alcune variabili monetarie conseguendo </a:t>
            </a:r>
            <a:r>
              <a:rPr lang="it-IT" sz="2000" b="1" dirty="0">
                <a:solidFill>
                  <a:srgbClr val="009966"/>
                </a:solidFill>
                <a:cs typeface="Times New Roman" pitchFamily="18" charset="0"/>
              </a:rPr>
              <a:t>obiettivi intermedi</a:t>
            </a:r>
            <a:r>
              <a:rPr lang="it-IT" sz="2000" dirty="0">
                <a:cs typeface="Times New Roman" pitchFamily="18" charset="0"/>
              </a:rPr>
              <a:t> (quantità di moneta, credito, tassi di interesse) …</a:t>
            </a:r>
          </a:p>
          <a:p>
            <a:pPr marL="0" indent="0" algn="just" eaLnBrk="1" hangingPunct="1">
              <a:tabLst>
                <a:tab pos="261938" algn="l"/>
              </a:tabLst>
              <a:defRPr/>
            </a:pPr>
            <a:r>
              <a:rPr lang="it-IT" sz="2000" dirty="0">
                <a:cs typeface="Times New Roman" pitchFamily="18" charset="0"/>
              </a:rPr>
              <a:t> ….per influire su </a:t>
            </a:r>
            <a:r>
              <a:rPr lang="it-IT" sz="2000" b="1" dirty="0">
                <a:solidFill>
                  <a:srgbClr val="009966"/>
                </a:solidFill>
                <a:cs typeface="Times New Roman" pitchFamily="18" charset="0"/>
              </a:rPr>
              <a:t>obiettivi finali</a:t>
            </a:r>
            <a:r>
              <a:rPr lang="it-IT" sz="2000" dirty="0">
                <a:solidFill>
                  <a:srgbClr val="009966"/>
                </a:solidFill>
                <a:cs typeface="Times New Roman" pitchFamily="18" charset="0"/>
              </a:rPr>
              <a:t> </a:t>
            </a:r>
            <a:r>
              <a:rPr lang="it-IT" sz="2000" dirty="0">
                <a:cs typeface="Times New Roman" pitchFamily="18" charset="0"/>
              </a:rPr>
              <a:t>di natura reale: </a:t>
            </a:r>
            <a:r>
              <a:rPr lang="it-IT" sz="2000" b="1" u="sng" dirty="0">
                <a:cs typeface="Times New Roman" pitchFamily="18" charset="0"/>
              </a:rPr>
              <a:t>prezzi</a:t>
            </a:r>
            <a:r>
              <a:rPr lang="it-IT" sz="2000" dirty="0">
                <a:cs typeface="Times New Roman" pitchFamily="18" charset="0"/>
              </a:rPr>
              <a:t>, cambio, reddito, occupazione </a:t>
            </a:r>
            <a:endParaRPr lang="it-IT" sz="2000" b="1" dirty="0">
              <a:cs typeface="Times New Roman" pitchFamily="18" charset="0"/>
            </a:endParaRPr>
          </a:p>
        </p:txBody>
      </p:sp>
      <p:sp>
        <p:nvSpPr>
          <p:cNvPr id="21508" name="Rectangle 4"/>
          <p:cNvSpPr>
            <a:spLocks noGrp="1" noChangeArrowheads="1"/>
          </p:cNvSpPr>
          <p:nvPr>
            <p:ph type="title" idx="4294967295"/>
          </p:nvPr>
        </p:nvSpPr>
        <p:spPr>
          <a:xfrm>
            <a:off x="0" y="153988"/>
            <a:ext cx="8229600" cy="774700"/>
          </a:xfrm>
        </p:spPr>
        <p:txBody>
          <a:bodyPr anchor="ctr"/>
          <a:lstStyle/>
          <a:p>
            <a:pPr eaLnBrk="1" hangingPunct="1">
              <a:defRPr/>
            </a:pPr>
            <a:r>
              <a:rPr lang="it-IT" sz="3200" b="1"/>
              <a:t>Politica monetaria</a:t>
            </a:r>
          </a:p>
        </p:txBody>
      </p:sp>
    </p:spTree>
    <p:extLst>
      <p:ext uri="{BB962C8B-B14F-4D97-AF65-F5344CB8AC3E}">
        <p14:creationId xmlns:p14="http://schemas.microsoft.com/office/powerpoint/2010/main" val="2681255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25558A6-65F5-4E35-A20D-64927134FEEA}" type="slidenum">
              <a:rPr lang="it-IT" smtClean="0"/>
              <a:t>56</a:t>
            </a:fld>
            <a:endParaRPr lang="it-IT"/>
          </a:p>
        </p:txBody>
      </p:sp>
      <p:sp>
        <p:nvSpPr>
          <p:cNvPr id="3" name="Segnaposto contenuto 2"/>
          <p:cNvSpPr>
            <a:spLocks noGrp="1"/>
          </p:cNvSpPr>
          <p:nvPr>
            <p:ph idx="4294967295"/>
          </p:nvPr>
        </p:nvSpPr>
        <p:spPr>
          <a:xfrm>
            <a:off x="6312024" y="875605"/>
            <a:ext cx="5303912" cy="4530725"/>
          </a:xfrm>
        </p:spPr>
        <p:txBody>
          <a:bodyPr/>
          <a:lstStyle/>
          <a:p>
            <a:pPr marL="0" indent="0" algn="ctr">
              <a:lnSpc>
                <a:spcPct val="150000"/>
              </a:lnSpc>
              <a:buNone/>
            </a:pPr>
            <a:r>
              <a:rPr lang="it-IT" sz="4400" b="1" dirty="0">
                <a:solidFill>
                  <a:srgbClr val="002060"/>
                </a:solidFill>
              </a:rPr>
              <a:t>La Banca Centrale Europea</a:t>
            </a:r>
          </a:p>
        </p:txBody>
      </p:sp>
      <p:pic>
        <p:nvPicPr>
          <p:cNvPr id="1026" name="Picture 2" descr="Eurotower: sede della BCE a Francoforte, Germ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476672"/>
            <a:ext cx="468052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523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1FDC541-805A-47D0-B985-B011145CA75D}" type="slidenum">
              <a:rPr lang="en-US" sz="1200">
                <a:latin typeface="Garamond" pitchFamily="18" charset="0"/>
              </a:rPr>
              <a:pPr eaLnBrk="1" hangingPunct="1">
                <a:defRPr/>
              </a:pPr>
              <a:t>57</a:t>
            </a:fld>
            <a:endParaRPr lang="en-US" sz="1200">
              <a:latin typeface="Garamond" pitchFamily="18" charset="0"/>
            </a:endParaRPr>
          </a:p>
        </p:txBody>
      </p:sp>
      <p:sp>
        <p:nvSpPr>
          <p:cNvPr id="25603" name="Rectangle 3"/>
          <p:cNvSpPr>
            <a:spLocks noGrp="1" noChangeArrowheads="1"/>
          </p:cNvSpPr>
          <p:nvPr>
            <p:ph type="body" idx="4294967295"/>
          </p:nvPr>
        </p:nvSpPr>
        <p:spPr>
          <a:xfrm>
            <a:off x="887118" y="1196752"/>
            <a:ext cx="10298112" cy="4768850"/>
          </a:xfrm>
        </p:spPr>
        <p:txBody>
          <a:bodyPr/>
          <a:lstStyle/>
          <a:p>
            <a:pPr algn="just" eaLnBrk="1" hangingPunct="1">
              <a:lnSpc>
                <a:spcPct val="130000"/>
              </a:lnSpc>
              <a:spcBef>
                <a:spcPts val="1200"/>
              </a:spcBef>
              <a:defRPr/>
            </a:pPr>
            <a:r>
              <a:rPr lang="it-IT" sz="2200" dirty="0"/>
              <a:t>Il </a:t>
            </a:r>
            <a:r>
              <a:rPr lang="it-IT" sz="2200" b="1" dirty="0">
                <a:solidFill>
                  <a:srgbClr val="009966"/>
                </a:solidFill>
              </a:rPr>
              <a:t>SEBC </a:t>
            </a:r>
            <a:r>
              <a:rPr lang="it-IT" sz="2200" dirty="0"/>
              <a:t>comprende</a:t>
            </a:r>
            <a:r>
              <a:rPr lang="it-IT" sz="2200" b="1" dirty="0">
                <a:solidFill>
                  <a:srgbClr val="009966"/>
                </a:solidFill>
              </a:rPr>
              <a:t> </a:t>
            </a:r>
            <a:r>
              <a:rPr lang="it-IT" sz="2200" dirty="0"/>
              <a:t>la BCE e le Banche Centrali Nazionali (BCN) di tutti i paesi membri dell</a:t>
            </a:r>
            <a:r>
              <a:rPr lang="it-IT" altLang="it-IT" sz="2200" dirty="0"/>
              <a:t>’</a:t>
            </a:r>
            <a:r>
              <a:rPr lang="it-IT" sz="2200" dirty="0"/>
              <a:t>UE (anche quelli che non hanno adottato l</a:t>
            </a:r>
            <a:r>
              <a:rPr lang="it-IT" altLang="it-IT" sz="2200" dirty="0"/>
              <a:t>’</a:t>
            </a:r>
            <a:r>
              <a:rPr lang="it-IT" sz="2200" dirty="0"/>
              <a:t>euro)</a:t>
            </a:r>
          </a:p>
          <a:p>
            <a:pPr algn="just" eaLnBrk="1" hangingPunct="1">
              <a:lnSpc>
                <a:spcPct val="130000"/>
              </a:lnSpc>
              <a:spcBef>
                <a:spcPts val="1200"/>
              </a:spcBef>
              <a:defRPr/>
            </a:pPr>
            <a:r>
              <a:rPr lang="en-US" sz="2200" dirty="0"/>
              <a:t>L</a:t>
            </a:r>
            <a:r>
              <a:rPr lang="ja-JP" altLang="en-US" sz="2200" dirty="0"/>
              <a:t>’</a:t>
            </a:r>
            <a:r>
              <a:rPr lang="en-US" altLang="ja-JP" sz="2200" b="1" dirty="0" err="1">
                <a:solidFill>
                  <a:srgbClr val="009966"/>
                </a:solidFill>
              </a:rPr>
              <a:t>Eurosistema</a:t>
            </a:r>
            <a:r>
              <a:rPr lang="en-US" altLang="ja-JP" sz="2200" b="1" dirty="0">
                <a:solidFill>
                  <a:srgbClr val="009966"/>
                </a:solidFill>
              </a:rPr>
              <a:t> </a:t>
            </a:r>
            <a:r>
              <a:rPr lang="en-US" altLang="ja-JP" sz="2200" dirty="0"/>
              <a:t>è </a:t>
            </a:r>
            <a:r>
              <a:rPr lang="en-US" altLang="ja-JP" sz="2200" dirty="0" err="1"/>
              <a:t>composto</a:t>
            </a:r>
            <a:r>
              <a:rPr lang="en-US" altLang="ja-JP" sz="2200" dirty="0"/>
              <a:t> </a:t>
            </a:r>
            <a:r>
              <a:rPr lang="en-US" altLang="ja-JP" sz="2200" dirty="0" err="1"/>
              <a:t>dalla</a:t>
            </a:r>
            <a:r>
              <a:rPr lang="en-US" altLang="ja-JP" sz="2200" dirty="0"/>
              <a:t> BCE e </a:t>
            </a:r>
            <a:r>
              <a:rPr lang="en-US" altLang="ja-JP" sz="2200" dirty="0" err="1"/>
              <a:t>dalle</a:t>
            </a:r>
            <a:r>
              <a:rPr lang="en-US" altLang="ja-JP" sz="2200" dirty="0"/>
              <a:t> BCN </a:t>
            </a:r>
            <a:r>
              <a:rPr lang="en-US" altLang="ja-JP" sz="2200" dirty="0" err="1"/>
              <a:t>dei</a:t>
            </a:r>
            <a:r>
              <a:rPr lang="en-US" altLang="ja-JP" sz="2200" dirty="0"/>
              <a:t> </a:t>
            </a:r>
            <a:r>
              <a:rPr lang="en-US" altLang="ja-JP" sz="2200" dirty="0" err="1"/>
              <a:t>paesi</a:t>
            </a:r>
            <a:r>
              <a:rPr lang="en-US" altLang="ja-JP" sz="2200" dirty="0"/>
              <a:t> </a:t>
            </a:r>
            <a:r>
              <a:rPr lang="en-US" altLang="ja-JP" sz="2200" dirty="0" err="1"/>
              <a:t>che</a:t>
            </a:r>
            <a:r>
              <a:rPr lang="en-US" altLang="ja-JP" sz="2200" dirty="0"/>
              <a:t> </a:t>
            </a:r>
            <a:r>
              <a:rPr lang="en-US" altLang="ja-JP" sz="2200" dirty="0" err="1"/>
              <a:t>hanno</a:t>
            </a:r>
            <a:r>
              <a:rPr lang="en-US" altLang="ja-JP" sz="2200" dirty="0"/>
              <a:t> </a:t>
            </a:r>
            <a:r>
              <a:rPr lang="en-US" altLang="ja-JP" sz="2200" dirty="0" err="1"/>
              <a:t>introdotto</a:t>
            </a:r>
            <a:r>
              <a:rPr lang="en-US" altLang="ja-JP" sz="2200" dirty="0"/>
              <a:t> la </a:t>
            </a:r>
            <a:r>
              <a:rPr lang="en-US" altLang="ja-JP" sz="2200" dirty="0" err="1"/>
              <a:t>moneta</a:t>
            </a:r>
            <a:r>
              <a:rPr lang="en-US" altLang="ja-JP" sz="2200" dirty="0"/>
              <a:t> </a:t>
            </a:r>
            <a:r>
              <a:rPr lang="en-US" altLang="ja-JP" sz="2200" dirty="0" err="1"/>
              <a:t>unica</a:t>
            </a:r>
            <a:r>
              <a:rPr lang="en-US" altLang="ja-JP" sz="2200" dirty="0"/>
              <a:t> </a:t>
            </a:r>
          </a:p>
          <a:p>
            <a:pPr algn="just" eaLnBrk="1" hangingPunct="1">
              <a:lnSpc>
                <a:spcPct val="130000"/>
              </a:lnSpc>
              <a:spcBef>
                <a:spcPts val="1200"/>
              </a:spcBef>
              <a:defRPr/>
            </a:pPr>
            <a:r>
              <a:rPr lang="en-US" sz="2200" dirty="0"/>
              <a:t>L</a:t>
            </a:r>
            <a:r>
              <a:rPr lang="it-IT" sz="2200" dirty="0"/>
              <a:t>’</a:t>
            </a:r>
            <a:r>
              <a:rPr lang="en-US" altLang="ja-JP" sz="2200" dirty="0" err="1"/>
              <a:t>Eurosistema</a:t>
            </a:r>
            <a:r>
              <a:rPr lang="en-US" altLang="ja-JP" sz="2200" dirty="0"/>
              <a:t> e </a:t>
            </a:r>
            <a:r>
              <a:rPr lang="en-US" altLang="ja-JP" sz="2200" dirty="0" err="1"/>
              <a:t>il</a:t>
            </a:r>
            <a:r>
              <a:rPr lang="en-US" altLang="ja-JP" sz="2200" dirty="0"/>
              <a:t> SEBC </a:t>
            </a:r>
            <a:r>
              <a:rPr lang="en-US" altLang="ja-JP" sz="2200" dirty="0" err="1"/>
              <a:t>coesisteranno</a:t>
            </a:r>
            <a:r>
              <a:rPr lang="en-US" altLang="ja-JP" sz="2200" dirty="0"/>
              <a:t> </a:t>
            </a:r>
            <a:r>
              <a:rPr lang="en-US" altLang="ja-JP" sz="2200" dirty="0" err="1"/>
              <a:t>fintanto</a:t>
            </a:r>
            <a:r>
              <a:rPr lang="en-US" altLang="ja-JP" sz="2200" dirty="0"/>
              <a:t> </a:t>
            </a:r>
            <a:r>
              <a:rPr lang="en-US" altLang="ja-JP" sz="2200" dirty="0" err="1"/>
              <a:t>che</a:t>
            </a:r>
            <a:r>
              <a:rPr lang="en-US" altLang="ja-JP" sz="2200" dirty="0"/>
              <a:t> vi </a:t>
            </a:r>
            <a:r>
              <a:rPr lang="en-US" altLang="ja-JP" sz="2200" dirty="0" err="1"/>
              <a:t>saranno</a:t>
            </a:r>
            <a:r>
              <a:rPr lang="en-US" altLang="ja-JP" sz="2200" dirty="0"/>
              <a:t> </a:t>
            </a:r>
            <a:r>
              <a:rPr lang="en-US" altLang="ja-JP" sz="2200" dirty="0" err="1"/>
              <a:t>Stati</a:t>
            </a:r>
            <a:r>
              <a:rPr lang="en-US" altLang="ja-JP" sz="2200" dirty="0"/>
              <a:t> </a:t>
            </a:r>
            <a:r>
              <a:rPr lang="en-US" altLang="ja-JP" sz="2200" dirty="0" err="1"/>
              <a:t>membri</a:t>
            </a:r>
            <a:r>
              <a:rPr lang="en-US" altLang="ja-JP" sz="2200" dirty="0"/>
              <a:t> dell</a:t>
            </a:r>
            <a:r>
              <a:rPr lang="ja-JP" altLang="en-US" sz="2200" dirty="0"/>
              <a:t>’</a:t>
            </a:r>
            <a:r>
              <a:rPr lang="en-US" altLang="ja-JP" sz="2200" dirty="0"/>
              <a:t>UE non </a:t>
            </a:r>
            <a:r>
              <a:rPr lang="en-US" altLang="ja-JP" sz="2200" dirty="0" err="1"/>
              <a:t>appartenenti</a:t>
            </a:r>
            <a:r>
              <a:rPr lang="en-US" altLang="ja-JP" sz="2200" dirty="0"/>
              <a:t> all</a:t>
            </a:r>
            <a:r>
              <a:rPr lang="ja-JP" altLang="en-US" sz="2200" dirty="0"/>
              <a:t>’</a:t>
            </a:r>
            <a:r>
              <a:rPr lang="en-US" altLang="ja-JP" sz="2200" dirty="0"/>
              <a:t>area dell</a:t>
            </a:r>
            <a:r>
              <a:rPr lang="ja-JP" altLang="en-US" sz="2200" dirty="0"/>
              <a:t>’</a:t>
            </a:r>
            <a:r>
              <a:rPr lang="en-US" altLang="ja-JP" sz="2200" dirty="0"/>
              <a:t>euro</a:t>
            </a:r>
          </a:p>
          <a:p>
            <a:pPr algn="just" eaLnBrk="1" hangingPunct="1">
              <a:lnSpc>
                <a:spcPct val="130000"/>
              </a:lnSpc>
              <a:spcBef>
                <a:spcPts val="1200"/>
              </a:spcBef>
              <a:defRPr/>
            </a:pPr>
            <a:r>
              <a:rPr lang="en-US" sz="2200" dirty="0"/>
              <a:t>L</a:t>
            </a:r>
            <a:r>
              <a:rPr lang="ja-JP" altLang="en-US" sz="2200" dirty="0"/>
              <a:t>’</a:t>
            </a:r>
            <a:r>
              <a:rPr lang="en-US" altLang="ja-JP" sz="2200" b="1" dirty="0">
                <a:solidFill>
                  <a:schemeClr val="accent2"/>
                </a:solidFill>
              </a:rPr>
              <a:t>Area euro</a:t>
            </a:r>
            <a:r>
              <a:rPr lang="en-US" altLang="ja-JP" sz="2200" dirty="0"/>
              <a:t> </a:t>
            </a:r>
            <a:r>
              <a:rPr lang="en-US" altLang="ja-JP" sz="2200" dirty="0" err="1"/>
              <a:t>comprende</a:t>
            </a:r>
            <a:r>
              <a:rPr lang="en-US" altLang="ja-JP" sz="2200" dirty="0"/>
              <a:t> </a:t>
            </a:r>
            <a:r>
              <a:rPr lang="en-US" altLang="ja-JP" sz="2200" dirty="0" err="1"/>
              <a:t>i</a:t>
            </a:r>
            <a:r>
              <a:rPr lang="en-US" altLang="ja-JP" sz="2200" dirty="0"/>
              <a:t> </a:t>
            </a:r>
            <a:r>
              <a:rPr lang="en-US" altLang="ja-JP" sz="2200" dirty="0" err="1"/>
              <a:t>paesi</a:t>
            </a:r>
            <a:r>
              <a:rPr lang="en-US" altLang="ja-JP" sz="2200" dirty="0"/>
              <a:t> dell</a:t>
            </a:r>
            <a:r>
              <a:rPr lang="ja-JP" altLang="en-US" sz="2200" dirty="0"/>
              <a:t>’</a:t>
            </a:r>
            <a:r>
              <a:rPr lang="en-US" altLang="ja-JP" sz="2200" dirty="0"/>
              <a:t>UE </a:t>
            </a:r>
            <a:r>
              <a:rPr lang="en-US" altLang="ja-JP" sz="2200" dirty="0" err="1"/>
              <a:t>che</a:t>
            </a:r>
            <a:r>
              <a:rPr lang="en-US" altLang="ja-JP" sz="2200" dirty="0"/>
              <a:t> </a:t>
            </a:r>
            <a:r>
              <a:rPr lang="en-US" altLang="ja-JP" sz="2200" dirty="0" err="1"/>
              <a:t>hanno</a:t>
            </a:r>
            <a:r>
              <a:rPr lang="en-US" altLang="ja-JP" sz="2200" dirty="0"/>
              <a:t> </a:t>
            </a:r>
            <a:r>
              <a:rPr lang="en-US" altLang="ja-JP" sz="2200" dirty="0" err="1"/>
              <a:t>adottato</a:t>
            </a:r>
            <a:r>
              <a:rPr lang="en-US" altLang="ja-JP" sz="2200" dirty="0"/>
              <a:t> la </a:t>
            </a:r>
            <a:r>
              <a:rPr lang="en-US" altLang="ja-JP" sz="2200" dirty="0" err="1"/>
              <a:t>moneta</a:t>
            </a:r>
            <a:r>
              <a:rPr lang="en-US" altLang="ja-JP" sz="2200" dirty="0"/>
              <a:t> </a:t>
            </a:r>
            <a:r>
              <a:rPr lang="en-US" altLang="ja-JP" sz="2200" dirty="0" err="1"/>
              <a:t>unica</a:t>
            </a:r>
            <a:r>
              <a:rPr lang="en-US" altLang="ja-JP" sz="2200" dirty="0"/>
              <a:t> </a:t>
            </a:r>
            <a:endParaRPr lang="it-IT" sz="2200" dirty="0"/>
          </a:p>
        </p:txBody>
      </p:sp>
      <p:sp>
        <p:nvSpPr>
          <p:cNvPr id="25604" name="Rectangle 4"/>
          <p:cNvSpPr>
            <a:spLocks noGrp="1" noChangeArrowheads="1"/>
          </p:cNvSpPr>
          <p:nvPr>
            <p:ph type="title" idx="4294967295"/>
          </p:nvPr>
        </p:nvSpPr>
        <p:spPr>
          <a:xfrm>
            <a:off x="493747" y="260648"/>
            <a:ext cx="9382125" cy="630238"/>
          </a:xfrm>
        </p:spPr>
        <p:txBody>
          <a:bodyPr anchor="ctr">
            <a:normAutofit/>
          </a:bodyPr>
          <a:lstStyle/>
          <a:p>
            <a:pPr algn="just" eaLnBrk="1" hangingPunct="1">
              <a:defRPr/>
            </a:pPr>
            <a:r>
              <a:rPr lang="it-IT" sz="2800" b="1" dirty="0"/>
              <a:t>Il sistema europeo delle banche centrali (SEBC) e l</a:t>
            </a:r>
            <a:r>
              <a:rPr lang="it-IT" altLang="it-IT" sz="2800" b="1" dirty="0"/>
              <a:t>’</a:t>
            </a:r>
            <a:r>
              <a:rPr lang="it-IT" sz="2800" b="1" dirty="0" err="1"/>
              <a:t>Eurosistema</a:t>
            </a:r>
            <a:endParaRPr lang="it-IT" sz="2800" b="1" dirty="0"/>
          </a:p>
        </p:txBody>
      </p:sp>
    </p:spTree>
    <p:extLst>
      <p:ext uri="{BB962C8B-B14F-4D97-AF65-F5344CB8AC3E}">
        <p14:creationId xmlns:p14="http://schemas.microsoft.com/office/powerpoint/2010/main" val="730732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0E7353C-C097-4B80-BA19-7023237CD2A3}" type="slidenum">
              <a:rPr lang="en-US" sz="1200">
                <a:latin typeface="Garamond" pitchFamily="18" charset="0"/>
              </a:rPr>
              <a:pPr eaLnBrk="1" hangingPunct="1">
                <a:defRPr/>
              </a:pPr>
              <a:t>58</a:t>
            </a:fld>
            <a:endParaRPr lang="en-US" sz="1200">
              <a:latin typeface="Garamond" pitchFamily="18" charset="0"/>
            </a:endParaRPr>
          </a:p>
        </p:txBody>
      </p:sp>
      <p:sp>
        <p:nvSpPr>
          <p:cNvPr id="51203" name="Rectangle 3"/>
          <p:cNvSpPr>
            <a:spLocks noGrp="1" noChangeArrowheads="1"/>
          </p:cNvSpPr>
          <p:nvPr>
            <p:ph type="body" idx="4294967295"/>
          </p:nvPr>
        </p:nvSpPr>
        <p:spPr>
          <a:xfrm>
            <a:off x="911424" y="1263774"/>
            <a:ext cx="10729912" cy="4895850"/>
          </a:xfrm>
        </p:spPr>
        <p:txBody>
          <a:bodyPr/>
          <a:lstStyle/>
          <a:p>
            <a:pPr marL="0" indent="0" algn="just" eaLnBrk="1" hangingPunct="1">
              <a:lnSpc>
                <a:spcPct val="150000"/>
              </a:lnSpc>
              <a:spcBef>
                <a:spcPts val="1200"/>
              </a:spcBef>
              <a:buSzTx/>
              <a:defRPr/>
            </a:pPr>
            <a:r>
              <a:rPr lang="it-IT" sz="1800" dirty="0"/>
              <a:t> La </a:t>
            </a:r>
            <a:r>
              <a:rPr lang="it-IT" sz="1800" b="1" dirty="0">
                <a:solidFill>
                  <a:srgbClr val="009966"/>
                </a:solidFill>
              </a:rPr>
              <a:t>Banca Centrale Europea </a:t>
            </a:r>
            <a:r>
              <a:rPr lang="it-IT" sz="1800" dirty="0"/>
              <a:t>rappresenta il vertice istituzionale ed operativo del sistema. Gli organi decisionali della BCE sono:</a:t>
            </a:r>
          </a:p>
          <a:p>
            <a:pPr marL="0" indent="0" algn="just" eaLnBrk="1" hangingPunct="1">
              <a:lnSpc>
                <a:spcPct val="150000"/>
              </a:lnSpc>
              <a:spcBef>
                <a:spcPts val="1200"/>
              </a:spcBef>
              <a:buSzTx/>
              <a:defRPr/>
            </a:pPr>
            <a:r>
              <a:rPr lang="it-IT" sz="1800" dirty="0"/>
              <a:t> Il </a:t>
            </a:r>
            <a:r>
              <a:rPr lang="it-IT" sz="1800" b="1" dirty="0">
                <a:solidFill>
                  <a:srgbClr val="009966"/>
                </a:solidFill>
              </a:rPr>
              <a:t>Comitato Esecutivo</a:t>
            </a:r>
            <a:r>
              <a:rPr lang="it-IT" sz="1800" dirty="0">
                <a:solidFill>
                  <a:srgbClr val="009966"/>
                </a:solidFill>
              </a:rPr>
              <a:t> </a:t>
            </a:r>
            <a:r>
              <a:rPr lang="it-IT" sz="1800" dirty="0"/>
              <a:t>composto dal Presidente, Vicepresidente e altri quattro membri, tutti scelti dai governi dei Paesi dell</a:t>
            </a:r>
            <a:r>
              <a:rPr lang="it-IT" altLang="it-IT" sz="1800" dirty="0"/>
              <a:t>’</a:t>
            </a:r>
            <a:r>
              <a:rPr lang="it-IT" sz="1800" dirty="0"/>
              <a:t>area euro (</a:t>
            </a:r>
            <a:r>
              <a:rPr lang="it-IT" sz="1800" b="1" u="sng" dirty="0"/>
              <a:t>attua la politica monetaria</a:t>
            </a:r>
            <a:r>
              <a:rPr lang="it-IT" sz="1800" dirty="0"/>
              <a:t>)</a:t>
            </a:r>
          </a:p>
          <a:p>
            <a:pPr marL="0" indent="0" algn="just" eaLnBrk="1" hangingPunct="1">
              <a:lnSpc>
                <a:spcPct val="150000"/>
              </a:lnSpc>
              <a:spcBef>
                <a:spcPts val="1200"/>
              </a:spcBef>
              <a:buSzTx/>
              <a:defRPr/>
            </a:pPr>
            <a:r>
              <a:rPr lang="it-IT" sz="1800" dirty="0"/>
              <a:t>Il </a:t>
            </a:r>
            <a:r>
              <a:rPr lang="it-IT" sz="1800" b="1" dirty="0">
                <a:solidFill>
                  <a:srgbClr val="009966"/>
                </a:solidFill>
              </a:rPr>
              <a:t>Consiglio Direttivo</a:t>
            </a:r>
            <a:r>
              <a:rPr lang="it-IT" sz="1800" dirty="0"/>
              <a:t>, composto dai membri del Comitato Esecutivo e dai governatori delle banche centrali aderenti all</a:t>
            </a:r>
            <a:r>
              <a:rPr lang="it-IT" altLang="it-IT" sz="1800" dirty="0"/>
              <a:t>’’</a:t>
            </a:r>
            <a:r>
              <a:rPr lang="it-IT" sz="1800" dirty="0"/>
              <a:t>area euro (</a:t>
            </a:r>
            <a:r>
              <a:rPr lang="it-IT" sz="1800" b="1" u="sng" dirty="0"/>
              <a:t>formula la politica monetaria</a:t>
            </a:r>
            <a:r>
              <a:rPr lang="it-IT" sz="1800" dirty="0"/>
              <a:t>)</a:t>
            </a:r>
          </a:p>
          <a:p>
            <a:pPr marL="0" indent="0" algn="just" eaLnBrk="1" hangingPunct="1">
              <a:lnSpc>
                <a:spcPct val="150000"/>
              </a:lnSpc>
              <a:spcBef>
                <a:spcPts val="1200"/>
              </a:spcBef>
              <a:buSzTx/>
              <a:defRPr/>
            </a:pPr>
            <a:r>
              <a:rPr lang="it-IT" sz="1800" dirty="0"/>
              <a:t>Il </a:t>
            </a:r>
            <a:r>
              <a:rPr lang="it-IT" sz="1800" b="1" dirty="0">
                <a:solidFill>
                  <a:srgbClr val="009966"/>
                </a:solidFill>
              </a:rPr>
              <a:t>Consiglio Generale</a:t>
            </a:r>
            <a:r>
              <a:rPr lang="it-IT" sz="1800" dirty="0"/>
              <a:t>, composto da tutti i membri del consiglio direttivo più i governatori dei Paesi dell</a:t>
            </a:r>
            <a:r>
              <a:rPr lang="it-IT" altLang="it-IT" sz="1800" dirty="0"/>
              <a:t>’</a:t>
            </a:r>
            <a:r>
              <a:rPr lang="it-IT" sz="1800" dirty="0"/>
              <a:t>Unione non aderenti all</a:t>
            </a:r>
            <a:r>
              <a:rPr lang="it-IT" altLang="it-IT" sz="1800" dirty="0"/>
              <a:t>’</a:t>
            </a:r>
            <a:r>
              <a:rPr lang="it-IT" sz="1800" dirty="0"/>
              <a:t>UME.</a:t>
            </a:r>
          </a:p>
        </p:txBody>
      </p:sp>
      <p:sp>
        <p:nvSpPr>
          <p:cNvPr id="51204" name="Rectangle 4"/>
          <p:cNvSpPr>
            <a:spLocks noGrp="1" noChangeArrowheads="1"/>
          </p:cNvSpPr>
          <p:nvPr>
            <p:ph type="title" idx="4294967295"/>
          </p:nvPr>
        </p:nvSpPr>
        <p:spPr>
          <a:xfrm>
            <a:off x="3962400" y="260350"/>
            <a:ext cx="8229600" cy="703263"/>
          </a:xfrm>
        </p:spPr>
        <p:txBody>
          <a:bodyPr anchor="ctr"/>
          <a:lstStyle/>
          <a:p>
            <a:pPr eaLnBrk="1" hangingPunct="1">
              <a:defRPr/>
            </a:pPr>
            <a:r>
              <a:rPr lang="it-IT" sz="2800" b="1" dirty="0"/>
              <a:t>La Banca Centrale Europea</a:t>
            </a:r>
          </a:p>
        </p:txBody>
      </p:sp>
    </p:spTree>
    <p:extLst>
      <p:ext uri="{BB962C8B-B14F-4D97-AF65-F5344CB8AC3E}">
        <p14:creationId xmlns:p14="http://schemas.microsoft.com/office/powerpoint/2010/main" val="2293816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2A96A863-FA0D-443B-A90B-47AC71728A21}" type="slidenum">
              <a:rPr lang="en-US" smtClean="0"/>
              <a:pPr>
                <a:defRPr/>
              </a:pPr>
              <a:t>59</a:t>
            </a:fld>
            <a:endParaRPr lang="en-US"/>
          </a:p>
        </p:txBody>
      </p:sp>
      <p:pic>
        <p:nvPicPr>
          <p:cNvPr id="4" name="Immagine 3"/>
          <p:cNvPicPr>
            <a:picLocks noChangeAspect="1"/>
          </p:cNvPicPr>
          <p:nvPr/>
        </p:nvPicPr>
        <p:blipFill>
          <a:blip r:embed="rId2"/>
          <a:stretch>
            <a:fillRect/>
          </a:stretch>
        </p:blipFill>
        <p:spPr>
          <a:xfrm>
            <a:off x="2063552" y="332656"/>
            <a:ext cx="7859216" cy="57606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2418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EB686791-9BB1-4D77-9D68-F61DE5000C0F}" type="slidenum">
              <a:rPr lang="it-IT"/>
              <a:pPr>
                <a:defRPr/>
              </a:pPr>
              <a:t>6</a:t>
            </a:fld>
            <a:endParaRPr lang="it-IT"/>
          </a:p>
        </p:txBody>
      </p:sp>
      <p:sp>
        <p:nvSpPr>
          <p:cNvPr id="27650" name="Rectangle 2"/>
          <p:cNvSpPr>
            <a:spLocks noGrp="1" noChangeArrowheads="1"/>
          </p:cNvSpPr>
          <p:nvPr>
            <p:ph idx="4294967295"/>
          </p:nvPr>
        </p:nvSpPr>
        <p:spPr>
          <a:xfrm>
            <a:off x="695400" y="229008"/>
            <a:ext cx="10945216" cy="2374900"/>
          </a:xfrm>
        </p:spPr>
        <p:txBody>
          <a:bodyPr>
            <a:normAutofit/>
          </a:bodyPr>
          <a:lstStyle/>
          <a:p>
            <a:pPr algn="just" eaLnBrk="1" hangingPunct="1">
              <a:lnSpc>
                <a:spcPct val="150000"/>
              </a:lnSpc>
              <a:spcBef>
                <a:spcPts val="0"/>
              </a:spcBef>
              <a:spcAft>
                <a:spcPts val="0"/>
              </a:spcAft>
              <a:buClr>
                <a:schemeClr val="tx1"/>
              </a:buClr>
              <a:buFont typeface="Wingdings" panose="05000000000000000000" pitchFamily="2" charset="2"/>
              <a:buChar char="§"/>
              <a:defRPr/>
            </a:pPr>
            <a:r>
              <a:rPr lang="it-IT" sz="1800" dirty="0"/>
              <a:t>Sul primo versante (vigilanza sul settore creditizio - Banca d</a:t>
            </a:r>
            <a:r>
              <a:rPr lang="ja-JP" altLang="it-IT" sz="1800" dirty="0"/>
              <a:t>’</a:t>
            </a:r>
            <a:r>
              <a:rPr lang="it-IT" altLang="ja-JP" sz="1800" dirty="0"/>
              <a:t>Italia), la regolamentazione si è preoccupata  soprattutto di assicurare la </a:t>
            </a:r>
            <a:r>
              <a:rPr lang="it-IT" altLang="ja-JP" sz="1800" u="sng" dirty="0"/>
              <a:t>stabilità</a:t>
            </a:r>
            <a:r>
              <a:rPr lang="it-IT" altLang="ja-JP" sz="1800" dirty="0"/>
              <a:t> e l</a:t>
            </a:r>
            <a:r>
              <a:rPr lang="ja-JP" altLang="it-IT" sz="1800" dirty="0"/>
              <a:t>’</a:t>
            </a:r>
            <a:r>
              <a:rPr lang="it-IT" altLang="ja-JP" sz="1800" u="sng" dirty="0"/>
              <a:t>efficienza</a:t>
            </a:r>
            <a:r>
              <a:rPr lang="it-IT" altLang="ja-JP" sz="1800" dirty="0"/>
              <a:t>.</a:t>
            </a:r>
          </a:p>
          <a:p>
            <a:pPr algn="just" eaLnBrk="1" hangingPunct="1">
              <a:lnSpc>
                <a:spcPct val="150000"/>
              </a:lnSpc>
              <a:spcBef>
                <a:spcPts val="0"/>
              </a:spcBef>
              <a:spcAft>
                <a:spcPts val="0"/>
              </a:spcAft>
              <a:buClr>
                <a:schemeClr val="tx1"/>
              </a:buClr>
              <a:buFont typeface="Wingdings" panose="05000000000000000000" pitchFamily="2" charset="2"/>
              <a:buChar char="§"/>
              <a:defRPr/>
            </a:pPr>
            <a:r>
              <a:rPr lang="it-IT" sz="1800" dirty="0"/>
              <a:t>Sul secondo versante, (vigilanza sul mercato mobiliare - </a:t>
            </a:r>
            <a:r>
              <a:rPr lang="it-IT" sz="1800" dirty="0" err="1" smtClean="0"/>
              <a:t>Consob</a:t>
            </a:r>
            <a:r>
              <a:rPr lang="it-IT" sz="1800" dirty="0" smtClean="0"/>
              <a:t>) </a:t>
            </a:r>
            <a:r>
              <a:rPr lang="it-IT" sz="1800" dirty="0"/>
              <a:t>la regolamentazione è stata rivolta a garantire da un lato la </a:t>
            </a:r>
            <a:r>
              <a:rPr lang="it-IT" sz="1800" u="sng" dirty="0"/>
              <a:t>completezza e la correttezza </a:t>
            </a:r>
            <a:r>
              <a:rPr lang="it-IT" sz="1800" u="sng" dirty="0" smtClean="0"/>
              <a:t>dell’</a:t>
            </a:r>
            <a:r>
              <a:rPr lang="it-IT" altLang="ja-JP" sz="1800" u="sng" dirty="0" smtClean="0"/>
              <a:t>informazione</a:t>
            </a:r>
            <a:r>
              <a:rPr lang="it-IT" altLang="ja-JP" sz="1800" dirty="0" smtClean="0"/>
              <a:t> </a:t>
            </a:r>
            <a:r>
              <a:rPr lang="it-IT" altLang="ja-JP" sz="1800" dirty="0"/>
              <a:t>fornita dagli emittenti dei titoli e, </a:t>
            </a:r>
            <a:r>
              <a:rPr lang="it-IT" altLang="ja-JP" sz="1800" dirty="0" smtClean="0"/>
              <a:t>dall’altro</a:t>
            </a:r>
            <a:r>
              <a:rPr lang="it-IT" altLang="ja-JP" sz="1800" dirty="0"/>
              <a:t>, la </a:t>
            </a:r>
            <a:r>
              <a:rPr lang="it-IT" altLang="ja-JP" sz="1800" u="sng" dirty="0"/>
              <a:t>correttezza del comportamento</a:t>
            </a:r>
            <a:r>
              <a:rPr lang="it-IT" altLang="ja-JP" sz="1800" dirty="0"/>
              <a:t> degli intermediari nei loro rapporti con i clienti.</a:t>
            </a:r>
            <a:endParaRPr lang="it-IT" sz="1800" dirty="0"/>
          </a:p>
        </p:txBody>
      </p:sp>
      <p:sp>
        <p:nvSpPr>
          <p:cNvPr id="8" name="Segnaposto numero diapositiva 5"/>
          <p:cNvSpPr txBox="1">
            <a:spLocks noGrp="1"/>
          </p:cNvSpPr>
          <p:nvPr/>
        </p:nvSpPr>
        <p:spPr bwMode="auto">
          <a:xfrm>
            <a:off x="807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E6547504-D6C4-494A-9BCC-D0C2065B3A73}" type="slidenum">
              <a:rPr lang="it-IT" sz="1200">
                <a:latin typeface="Garamond" pitchFamily="18" charset="0"/>
              </a:rPr>
              <a:pPr algn="r" eaLnBrk="1" hangingPunct="1">
                <a:defRPr/>
              </a:pPr>
              <a:t>6</a:t>
            </a:fld>
            <a:endParaRPr lang="it-IT" sz="1200">
              <a:latin typeface="Garamond" pitchFamily="18" charset="0"/>
            </a:endParaRPr>
          </a:p>
        </p:txBody>
      </p:sp>
      <p:sp>
        <p:nvSpPr>
          <p:cNvPr id="27651" name="Text Box 3"/>
          <p:cNvSpPr txBox="1">
            <a:spLocks noChangeArrowheads="1"/>
          </p:cNvSpPr>
          <p:nvPr/>
        </p:nvSpPr>
        <p:spPr bwMode="auto">
          <a:xfrm>
            <a:off x="695400" y="3068961"/>
            <a:ext cx="4968800" cy="1200329"/>
          </a:xfrm>
          <a:prstGeom prst="rect">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it-IT" sz="1800" dirty="0">
                <a:solidFill>
                  <a:schemeClr val="bg1"/>
                </a:solidFill>
                <a:effectLst>
                  <a:outerShdw blurRad="38100" dist="38100" dir="2700000" algn="tl">
                    <a:srgbClr val="000000">
                      <a:alpha val="43137"/>
                    </a:srgbClr>
                  </a:outerShdw>
                </a:effectLst>
              </a:rPr>
              <a:t>I </a:t>
            </a:r>
            <a:r>
              <a:rPr lang="it-IT" sz="1800" b="1" u="sng" dirty="0">
                <a:solidFill>
                  <a:schemeClr val="bg1"/>
                </a:solidFill>
                <a:effectLst>
                  <a:outerShdw blurRad="38100" dist="38100" dir="2700000" algn="tl">
                    <a:srgbClr val="000000">
                      <a:alpha val="43137"/>
                    </a:srgbClr>
                  </a:outerShdw>
                </a:effectLst>
              </a:rPr>
              <a:t>controlli di stabilità</a:t>
            </a:r>
            <a:r>
              <a:rPr lang="it-IT" sz="1800" dirty="0">
                <a:solidFill>
                  <a:schemeClr val="bg1"/>
                </a:solidFill>
                <a:effectLst>
                  <a:outerShdw blurRad="38100" dist="38100" dir="2700000" algn="tl">
                    <a:srgbClr val="000000">
                      <a:alpha val="43137"/>
                    </a:srgbClr>
                  </a:outerShdw>
                </a:effectLst>
              </a:rPr>
              <a:t> mirano ad assicurare l’</a:t>
            </a:r>
            <a:r>
              <a:rPr lang="it-IT" altLang="ja-JP" sz="1800" dirty="0">
                <a:solidFill>
                  <a:schemeClr val="bg1"/>
                </a:solidFill>
                <a:effectLst>
                  <a:outerShdw blurRad="38100" dist="38100" dir="2700000" algn="tl">
                    <a:srgbClr val="000000">
                      <a:alpha val="43137"/>
                    </a:srgbClr>
                  </a:outerShdw>
                </a:effectLst>
              </a:rPr>
              <a:t>equilibrio patrimoniale di lungo periodo di ciascun intermediario e dunque dell’intero sistema</a:t>
            </a:r>
            <a:endParaRPr lang="it-IT" sz="1800" dirty="0">
              <a:solidFill>
                <a:schemeClr val="bg1"/>
              </a:solidFill>
              <a:effectLst>
                <a:outerShdw blurRad="38100" dist="38100" dir="2700000" algn="tl">
                  <a:srgbClr val="000000">
                    <a:alpha val="43137"/>
                  </a:srgbClr>
                </a:outerShdw>
              </a:effectLst>
            </a:endParaRPr>
          </a:p>
        </p:txBody>
      </p:sp>
      <p:sp>
        <p:nvSpPr>
          <p:cNvPr id="27652" name="Text Box 4"/>
          <p:cNvSpPr txBox="1">
            <a:spLocks noChangeArrowheads="1"/>
          </p:cNvSpPr>
          <p:nvPr/>
        </p:nvSpPr>
        <p:spPr bwMode="auto">
          <a:xfrm>
            <a:off x="6562725" y="3088855"/>
            <a:ext cx="4933875" cy="1200329"/>
          </a:xfrm>
          <a:prstGeom prst="rect">
            <a:avLst/>
          </a:prstGeom>
          <a:ln>
            <a:headEnd/>
            <a:tailEnd/>
          </a:ln>
          <a:extLst/>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it-IT" sz="1800" dirty="0">
                <a:solidFill>
                  <a:schemeClr val="bg1"/>
                </a:solidFill>
              </a:rPr>
              <a:t>I </a:t>
            </a:r>
            <a:r>
              <a:rPr lang="it-IT" sz="1800" b="1" u="sng" dirty="0">
                <a:solidFill>
                  <a:schemeClr val="bg1"/>
                </a:solidFill>
              </a:rPr>
              <a:t>controlli di trasparenza e correttezza</a:t>
            </a:r>
            <a:r>
              <a:rPr lang="it-IT" sz="1800" dirty="0">
                <a:solidFill>
                  <a:schemeClr val="bg1"/>
                </a:solidFill>
              </a:rPr>
              <a:t> hanno l’</a:t>
            </a:r>
            <a:r>
              <a:rPr lang="it-IT" altLang="ja-JP" sz="1800" dirty="0">
                <a:solidFill>
                  <a:schemeClr val="bg1"/>
                </a:solidFill>
              </a:rPr>
              <a:t>obiettivo di garantire gli utenti dei servizi finanziari nel momento in cui entrano in contatto con gli intermediari finanziari.</a:t>
            </a:r>
            <a:endParaRPr lang="it-IT" sz="1800" dirty="0">
              <a:solidFill>
                <a:schemeClr val="bg1"/>
              </a:solidFill>
            </a:endParaRPr>
          </a:p>
        </p:txBody>
      </p:sp>
      <p:sp>
        <p:nvSpPr>
          <p:cNvPr id="27653" name="Text Box 5"/>
          <p:cNvSpPr txBox="1">
            <a:spLocks noChangeArrowheads="1"/>
          </p:cNvSpPr>
          <p:nvPr/>
        </p:nvSpPr>
        <p:spPr bwMode="auto">
          <a:xfrm>
            <a:off x="551384" y="5173628"/>
            <a:ext cx="10670976" cy="107721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defRPr/>
            </a:pPr>
            <a:r>
              <a:rPr lang="it-IT" sz="1600" dirty="0"/>
              <a:t>Il rischio di stabilità è differente in base alle varie funzioni svolte dagli intermediari. È ovviamente massimo per la funzione monetaria ed è quasi nullo per gli intermediari che non assumono posizioni in proprio, come i </a:t>
            </a:r>
            <a:r>
              <a:rPr lang="it-IT" sz="1600" i="1" dirty="0"/>
              <a:t>brokers</a:t>
            </a:r>
            <a:r>
              <a:rPr lang="it-IT" sz="1600" dirty="0"/>
              <a:t> e quelli che gestiscono in forma collettiva o individuale il patrimonio della clientela. Il dissesto di un singolo istituto può minare la fiducia del pubblico nei confronti </a:t>
            </a:r>
            <a:r>
              <a:rPr lang="it-IT" sz="1600" dirty="0" smtClean="0"/>
              <a:t>dell’</a:t>
            </a:r>
            <a:r>
              <a:rPr lang="it-IT" altLang="ja-JP" sz="1600" dirty="0" smtClean="0"/>
              <a:t>intero </a:t>
            </a:r>
            <a:r>
              <a:rPr lang="it-IT" altLang="ja-JP" sz="1600" dirty="0"/>
              <a:t>sistema </a:t>
            </a:r>
            <a:endParaRPr lang="it-IT" sz="1600" dirty="0"/>
          </a:p>
        </p:txBody>
      </p:sp>
      <p:sp>
        <p:nvSpPr>
          <p:cNvPr id="27654" name="AutoShape 6"/>
          <p:cNvSpPr>
            <a:spLocks noChangeArrowheads="1"/>
          </p:cNvSpPr>
          <p:nvPr/>
        </p:nvSpPr>
        <p:spPr bwMode="auto">
          <a:xfrm>
            <a:off x="2639616" y="4569870"/>
            <a:ext cx="720725" cy="5032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val="3381905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FD58D4C-7141-4E20-A2C8-E990BD61C9CB}" type="slidenum">
              <a:rPr lang="en-US" sz="1200">
                <a:latin typeface="Garamond" pitchFamily="18" charset="0"/>
              </a:rPr>
              <a:pPr eaLnBrk="1" hangingPunct="1">
                <a:defRPr/>
              </a:pPr>
              <a:t>60</a:t>
            </a:fld>
            <a:endParaRPr lang="en-US" sz="1200">
              <a:latin typeface="Garamond" pitchFamily="18" charset="0"/>
            </a:endParaRPr>
          </a:p>
        </p:txBody>
      </p:sp>
      <p:sp>
        <p:nvSpPr>
          <p:cNvPr id="27651" name="Rectangle 3"/>
          <p:cNvSpPr>
            <a:spLocks noGrp="1" noChangeArrowheads="1"/>
          </p:cNvSpPr>
          <p:nvPr>
            <p:ph type="body" idx="4294967295"/>
          </p:nvPr>
        </p:nvSpPr>
        <p:spPr>
          <a:xfrm>
            <a:off x="0" y="1392238"/>
            <a:ext cx="8104188" cy="4537075"/>
          </a:xfrm>
        </p:spPr>
        <p:txBody>
          <a:bodyPr/>
          <a:lstStyle/>
          <a:p>
            <a:pPr marL="571500" indent="-571500" algn="just" eaLnBrk="1" hangingPunct="1">
              <a:lnSpc>
                <a:spcPct val="110000"/>
              </a:lnSpc>
              <a:spcBef>
                <a:spcPts val="1800"/>
              </a:spcBef>
              <a:defRPr/>
            </a:pPr>
            <a:r>
              <a:rPr lang="it-IT" sz="2800" dirty="0"/>
              <a:t>Ha personalità giuridica.</a:t>
            </a:r>
          </a:p>
          <a:p>
            <a:pPr marL="571500" indent="-571500" algn="just" eaLnBrk="1" hangingPunct="1">
              <a:lnSpc>
                <a:spcPct val="110000"/>
              </a:lnSpc>
              <a:spcBef>
                <a:spcPts val="1800"/>
              </a:spcBef>
              <a:defRPr/>
            </a:pPr>
            <a:r>
              <a:rPr lang="it-IT" sz="2800" dirty="0"/>
              <a:t>E</a:t>
            </a:r>
            <a:r>
              <a:rPr lang="it-IT" altLang="it-IT" sz="2800" dirty="0"/>
              <a:t>’</a:t>
            </a:r>
            <a:r>
              <a:rPr lang="it-IT" sz="2800" dirty="0"/>
              <a:t> nucleo centrale dell</a:t>
            </a:r>
            <a:r>
              <a:rPr lang="it-IT" altLang="it-IT" sz="2800" dirty="0"/>
              <a:t>’</a:t>
            </a:r>
            <a:r>
              <a:rPr lang="it-IT" sz="2800" dirty="0" err="1"/>
              <a:t>eurosistema</a:t>
            </a:r>
            <a:endParaRPr lang="it-IT" sz="2800" dirty="0"/>
          </a:p>
          <a:p>
            <a:pPr marL="571500" indent="-571500" algn="just" eaLnBrk="1" hangingPunct="1">
              <a:lnSpc>
                <a:spcPct val="110000"/>
              </a:lnSpc>
              <a:spcBef>
                <a:spcPts val="1800"/>
              </a:spcBef>
              <a:defRPr/>
            </a:pPr>
            <a:r>
              <a:rPr lang="it-IT" sz="2800" dirty="0"/>
              <a:t>Aderisce al principio del decentramento.</a:t>
            </a:r>
          </a:p>
          <a:p>
            <a:pPr marL="571500" indent="-571500" algn="just" eaLnBrk="1" hangingPunct="1">
              <a:lnSpc>
                <a:spcPct val="110000"/>
              </a:lnSpc>
              <a:spcBef>
                <a:spcPts val="1800"/>
              </a:spcBef>
              <a:defRPr/>
            </a:pPr>
            <a:r>
              <a:rPr lang="it-IT" sz="2800" dirty="0"/>
              <a:t>E</a:t>
            </a:r>
            <a:r>
              <a:rPr lang="it-IT" altLang="it-IT" sz="2800" dirty="0"/>
              <a:t>’</a:t>
            </a:r>
            <a:r>
              <a:rPr lang="it-IT" sz="2800" dirty="0"/>
              <a:t> </a:t>
            </a:r>
            <a:r>
              <a:rPr lang="it-IT" sz="2800" b="1" u="sng" dirty="0"/>
              <a:t>indipendente</a:t>
            </a:r>
          </a:p>
          <a:p>
            <a:pPr marL="571500" indent="-571500" algn="just" eaLnBrk="1" hangingPunct="1">
              <a:lnSpc>
                <a:spcPct val="110000"/>
              </a:lnSpc>
              <a:spcBef>
                <a:spcPts val="1800"/>
              </a:spcBef>
              <a:defRPr/>
            </a:pPr>
            <a:r>
              <a:rPr lang="it-IT" sz="2800" dirty="0"/>
              <a:t>Ha doveri di comunicazione e </a:t>
            </a:r>
            <a:r>
              <a:rPr lang="it-IT" sz="2800" b="1" u="sng" dirty="0"/>
              <a:t>trasparenza</a:t>
            </a:r>
            <a:r>
              <a:rPr lang="it-IT" sz="2800" dirty="0"/>
              <a:t>.</a:t>
            </a:r>
          </a:p>
        </p:txBody>
      </p:sp>
      <p:sp>
        <p:nvSpPr>
          <p:cNvPr id="27652" name="Rectangle 4"/>
          <p:cNvSpPr>
            <a:spLocks noGrp="1" noChangeArrowheads="1"/>
          </p:cNvSpPr>
          <p:nvPr>
            <p:ph type="title" idx="4294967295"/>
          </p:nvPr>
        </p:nvSpPr>
        <p:spPr>
          <a:xfrm>
            <a:off x="695400" y="404664"/>
            <a:ext cx="8229600" cy="630237"/>
          </a:xfrm>
        </p:spPr>
        <p:txBody>
          <a:bodyPr anchor="ctr"/>
          <a:lstStyle/>
          <a:p>
            <a:pPr eaLnBrk="1" hangingPunct="1">
              <a:defRPr/>
            </a:pPr>
            <a:r>
              <a:rPr lang="it-IT" sz="3200" b="1" dirty="0"/>
              <a:t>La Banca Centrale Europea</a:t>
            </a:r>
          </a:p>
        </p:txBody>
      </p:sp>
    </p:spTree>
    <p:extLst>
      <p:ext uri="{BB962C8B-B14F-4D97-AF65-F5344CB8AC3E}">
        <p14:creationId xmlns:p14="http://schemas.microsoft.com/office/powerpoint/2010/main" val="1005806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0BA7F29-C104-44EA-88C1-8968DAAE2279}" type="slidenum">
              <a:rPr lang="en-US" sz="1200">
                <a:latin typeface="Garamond" pitchFamily="18" charset="0"/>
              </a:rPr>
              <a:pPr eaLnBrk="1" hangingPunct="1">
                <a:defRPr/>
              </a:pPr>
              <a:t>61</a:t>
            </a:fld>
            <a:endParaRPr lang="en-US" sz="1200">
              <a:latin typeface="Garamond" pitchFamily="18" charset="0"/>
            </a:endParaRPr>
          </a:p>
        </p:txBody>
      </p:sp>
      <p:sp>
        <p:nvSpPr>
          <p:cNvPr id="59395" name="Rectangle 3"/>
          <p:cNvSpPr>
            <a:spLocks noGrp="1" noChangeArrowheads="1"/>
          </p:cNvSpPr>
          <p:nvPr>
            <p:ph type="body" idx="4294967295"/>
          </p:nvPr>
        </p:nvSpPr>
        <p:spPr>
          <a:xfrm>
            <a:off x="484158" y="1556792"/>
            <a:ext cx="10728325" cy="4156075"/>
          </a:xfrm>
        </p:spPr>
        <p:txBody>
          <a:bodyPr/>
          <a:lstStyle/>
          <a:p>
            <a:pPr marL="0" indent="0" algn="just" eaLnBrk="1" hangingPunct="1">
              <a:lnSpc>
                <a:spcPct val="160000"/>
              </a:lnSpc>
              <a:spcBef>
                <a:spcPts val="1800"/>
              </a:spcBef>
              <a:defRPr/>
            </a:pPr>
            <a:r>
              <a:rPr lang="en-US" sz="2200" b="1" dirty="0"/>
              <a:t> </a:t>
            </a:r>
            <a:r>
              <a:rPr lang="en-US" sz="2200" b="1" u="sng" dirty="0" err="1"/>
              <a:t>Indipendenza</a:t>
            </a:r>
            <a:r>
              <a:rPr lang="en-US" sz="2200" b="1" u="sng" dirty="0"/>
              <a:t> </a:t>
            </a:r>
            <a:r>
              <a:rPr lang="en-US" sz="2200" b="1" u="sng" dirty="0" err="1"/>
              <a:t>politica</a:t>
            </a:r>
            <a:r>
              <a:rPr lang="en-US" sz="2200" b="1" dirty="0"/>
              <a:t>: </a:t>
            </a:r>
            <a:r>
              <a:rPr lang="en-US" sz="2200" dirty="0" err="1"/>
              <a:t>indipendenza</a:t>
            </a:r>
            <a:r>
              <a:rPr lang="en-US" sz="2200" dirty="0"/>
              <a:t> </a:t>
            </a:r>
            <a:r>
              <a:rPr lang="en-US" sz="2200" dirty="0" err="1"/>
              <a:t>della</a:t>
            </a:r>
            <a:r>
              <a:rPr lang="en-US" sz="2200" dirty="0"/>
              <a:t> BCE </a:t>
            </a:r>
            <a:r>
              <a:rPr lang="en-US" sz="2200" dirty="0" err="1"/>
              <a:t>favorisce</a:t>
            </a:r>
            <a:r>
              <a:rPr lang="en-US" sz="2200" dirty="0"/>
              <a:t> </a:t>
            </a:r>
            <a:r>
              <a:rPr lang="en-US" sz="2200" dirty="0" err="1"/>
              <a:t>il</a:t>
            </a:r>
            <a:r>
              <a:rPr lang="en-US" sz="2200" dirty="0"/>
              <a:t> </a:t>
            </a:r>
            <a:r>
              <a:rPr lang="en-US" sz="2200" dirty="0" err="1"/>
              <a:t>mantenimento</a:t>
            </a:r>
            <a:r>
              <a:rPr lang="en-US" sz="2200" dirty="0"/>
              <a:t> </a:t>
            </a:r>
            <a:r>
              <a:rPr lang="en-US" sz="2200" dirty="0" err="1"/>
              <a:t>della</a:t>
            </a:r>
            <a:r>
              <a:rPr lang="en-US" sz="2200" dirty="0"/>
              <a:t> </a:t>
            </a:r>
            <a:r>
              <a:rPr lang="en-US" sz="2200" dirty="0" err="1"/>
              <a:t>stabilità</a:t>
            </a:r>
            <a:r>
              <a:rPr lang="en-US" sz="2200" dirty="0"/>
              <a:t> </a:t>
            </a:r>
            <a:r>
              <a:rPr lang="en-US" sz="2200" dirty="0" err="1"/>
              <a:t>dei</a:t>
            </a:r>
            <a:r>
              <a:rPr lang="en-US" sz="2200" dirty="0"/>
              <a:t> </a:t>
            </a:r>
            <a:r>
              <a:rPr lang="en-US" sz="2200" dirty="0" err="1"/>
              <a:t>prezzi</a:t>
            </a:r>
            <a:r>
              <a:rPr lang="en-US" sz="2200" dirty="0"/>
              <a:t>. </a:t>
            </a:r>
            <a:r>
              <a:rPr lang="en-US" sz="2200" dirty="0" err="1"/>
              <a:t>Ciò</a:t>
            </a:r>
            <a:r>
              <a:rPr lang="en-US" sz="2200" dirty="0"/>
              <a:t> </a:t>
            </a:r>
            <a:r>
              <a:rPr lang="en-US" sz="2200" dirty="0" err="1"/>
              <a:t>trova</a:t>
            </a:r>
            <a:r>
              <a:rPr lang="en-US" sz="2200" dirty="0"/>
              <a:t> </a:t>
            </a:r>
            <a:r>
              <a:rPr lang="en-US" sz="2200" dirty="0" err="1"/>
              <a:t>conferma</a:t>
            </a:r>
            <a:r>
              <a:rPr lang="en-US" sz="2200" dirty="0"/>
              <a:t> in </a:t>
            </a:r>
            <a:r>
              <a:rPr lang="en-US" sz="2200" dirty="0" err="1"/>
              <a:t>analisi</a:t>
            </a:r>
            <a:r>
              <a:rPr lang="en-US" sz="2200" dirty="0"/>
              <a:t> </a:t>
            </a:r>
            <a:r>
              <a:rPr lang="en-US" sz="2200" dirty="0" err="1"/>
              <a:t>teoriche</a:t>
            </a:r>
            <a:r>
              <a:rPr lang="en-US" sz="2200" dirty="0"/>
              <a:t> e </a:t>
            </a:r>
            <a:r>
              <a:rPr lang="en-US" sz="2200" dirty="0" err="1"/>
              <a:t>riscontri</a:t>
            </a:r>
            <a:r>
              <a:rPr lang="en-US" sz="2200" dirty="0"/>
              <a:t> </a:t>
            </a:r>
            <a:r>
              <a:rPr lang="en-US" sz="2200" dirty="0" err="1"/>
              <a:t>empirici</a:t>
            </a:r>
            <a:r>
              <a:rPr lang="en-US" sz="2200" dirty="0"/>
              <a:t> di </a:t>
            </a:r>
            <a:r>
              <a:rPr lang="en-US" sz="2200" dirty="0" err="1"/>
              <a:t>ampia</a:t>
            </a:r>
            <a:r>
              <a:rPr lang="en-US" sz="2200" dirty="0"/>
              <a:t> </a:t>
            </a:r>
            <a:r>
              <a:rPr lang="en-US" sz="2200" dirty="0" err="1"/>
              <a:t>portata</a:t>
            </a:r>
            <a:r>
              <a:rPr lang="en-US" sz="2200" dirty="0"/>
              <a:t> </a:t>
            </a:r>
            <a:r>
              <a:rPr lang="en-US" sz="2200" dirty="0" err="1"/>
              <a:t>riguardo</a:t>
            </a:r>
            <a:r>
              <a:rPr lang="en-US" sz="2200" dirty="0"/>
              <a:t> all</a:t>
            </a:r>
            <a:r>
              <a:rPr lang="ja-JP" altLang="en-US" sz="2200" dirty="0"/>
              <a:t>’</a:t>
            </a:r>
            <a:r>
              <a:rPr lang="en-US" altLang="ja-JP" sz="2200" dirty="0" err="1"/>
              <a:t>indipendenza</a:t>
            </a:r>
            <a:r>
              <a:rPr lang="en-US" altLang="ja-JP" sz="2200" dirty="0"/>
              <a:t> </a:t>
            </a:r>
            <a:r>
              <a:rPr lang="en-US" altLang="ja-JP" sz="2200" dirty="0" err="1"/>
              <a:t>delle</a:t>
            </a:r>
            <a:r>
              <a:rPr lang="en-US" altLang="ja-JP" sz="2200" dirty="0"/>
              <a:t> </a:t>
            </a:r>
            <a:r>
              <a:rPr lang="en-US" altLang="ja-JP" sz="2200" dirty="0" err="1"/>
              <a:t>banche</a:t>
            </a:r>
            <a:r>
              <a:rPr lang="en-US" altLang="ja-JP" sz="2200" dirty="0"/>
              <a:t> </a:t>
            </a:r>
            <a:r>
              <a:rPr lang="en-US" altLang="ja-JP" sz="2200" dirty="0" err="1"/>
              <a:t>centrali</a:t>
            </a:r>
            <a:r>
              <a:rPr lang="en-US" altLang="ja-JP" sz="2200" dirty="0"/>
              <a:t>. </a:t>
            </a:r>
          </a:p>
          <a:p>
            <a:pPr marL="0" indent="0" algn="just" eaLnBrk="1" hangingPunct="1">
              <a:lnSpc>
                <a:spcPct val="160000"/>
              </a:lnSpc>
              <a:spcBef>
                <a:spcPts val="1800"/>
              </a:spcBef>
              <a:defRPr/>
            </a:pPr>
            <a:r>
              <a:rPr lang="en-US" sz="2200" dirty="0"/>
              <a:t>Né la BCE, né le BCN, né </a:t>
            </a:r>
            <a:r>
              <a:rPr lang="en-US" sz="2200" dirty="0" err="1"/>
              <a:t>i</a:t>
            </a:r>
            <a:r>
              <a:rPr lang="en-US" sz="2200" dirty="0"/>
              <a:t> </a:t>
            </a:r>
            <a:r>
              <a:rPr lang="en-US" sz="2200" dirty="0" err="1"/>
              <a:t>membri</a:t>
            </a:r>
            <a:r>
              <a:rPr lang="en-US" sz="2200" dirty="0"/>
              <a:t> </a:t>
            </a:r>
            <a:r>
              <a:rPr lang="en-US" sz="2200" dirty="0" err="1"/>
              <a:t>dei</a:t>
            </a:r>
            <a:r>
              <a:rPr lang="en-US" sz="2200" dirty="0"/>
              <a:t> </a:t>
            </a:r>
            <a:r>
              <a:rPr lang="en-US" sz="2200" dirty="0" err="1"/>
              <a:t>rispettivi</a:t>
            </a:r>
            <a:r>
              <a:rPr lang="en-US" sz="2200" dirty="0"/>
              <a:t> </a:t>
            </a:r>
            <a:r>
              <a:rPr lang="en-US" sz="2200" dirty="0" err="1"/>
              <a:t>organi</a:t>
            </a:r>
            <a:r>
              <a:rPr lang="en-US" sz="2200" dirty="0"/>
              <a:t> </a:t>
            </a:r>
            <a:r>
              <a:rPr lang="en-US" sz="2200" dirty="0" err="1"/>
              <a:t>decisionali</a:t>
            </a:r>
            <a:r>
              <a:rPr lang="en-US" sz="2200" dirty="0"/>
              <a:t> </a:t>
            </a:r>
            <a:r>
              <a:rPr lang="en-US" sz="2200" dirty="0" err="1"/>
              <a:t>possono</a:t>
            </a:r>
            <a:r>
              <a:rPr lang="en-US" sz="2200" dirty="0"/>
              <a:t> </a:t>
            </a:r>
            <a:r>
              <a:rPr lang="en-US" sz="2200" dirty="0" err="1"/>
              <a:t>sollecitare</a:t>
            </a:r>
            <a:r>
              <a:rPr lang="en-US" sz="2200" dirty="0"/>
              <a:t> o </a:t>
            </a:r>
            <a:r>
              <a:rPr lang="en-US" sz="2200" dirty="0" err="1"/>
              <a:t>accettare</a:t>
            </a:r>
            <a:r>
              <a:rPr lang="en-US" sz="2200" dirty="0"/>
              <a:t> </a:t>
            </a:r>
            <a:r>
              <a:rPr lang="en-US" sz="2200" dirty="0" err="1"/>
              <a:t>istruzioni</a:t>
            </a:r>
            <a:r>
              <a:rPr lang="en-US" sz="2200" dirty="0"/>
              <a:t> </a:t>
            </a:r>
            <a:r>
              <a:rPr lang="en-US" sz="2200" dirty="0" err="1"/>
              <a:t>dalle</a:t>
            </a:r>
            <a:r>
              <a:rPr lang="en-US" sz="2200" dirty="0"/>
              <a:t> </a:t>
            </a:r>
            <a:r>
              <a:rPr lang="en-US" sz="2200" dirty="0" err="1"/>
              <a:t>istituzioni</a:t>
            </a:r>
            <a:r>
              <a:rPr lang="en-US" sz="2200" dirty="0"/>
              <a:t> o </a:t>
            </a:r>
            <a:r>
              <a:rPr lang="en-US" sz="2200" dirty="0" err="1"/>
              <a:t>dagli</a:t>
            </a:r>
            <a:r>
              <a:rPr lang="en-US" sz="2200" dirty="0"/>
              <a:t> </a:t>
            </a:r>
            <a:r>
              <a:rPr lang="en-US" sz="2200" dirty="0" err="1"/>
              <a:t>organi</a:t>
            </a:r>
            <a:r>
              <a:rPr lang="en-US" sz="2200" dirty="0"/>
              <a:t> </a:t>
            </a:r>
            <a:r>
              <a:rPr lang="en-US" sz="2200" dirty="0" err="1"/>
              <a:t>comunitari</a:t>
            </a:r>
            <a:r>
              <a:rPr lang="en-US" sz="2200" dirty="0"/>
              <a:t>, </a:t>
            </a:r>
            <a:r>
              <a:rPr lang="en-US" sz="2200" dirty="0" err="1"/>
              <a:t>dai</a:t>
            </a:r>
            <a:r>
              <a:rPr lang="en-US" sz="2200" dirty="0"/>
              <a:t> </a:t>
            </a:r>
            <a:r>
              <a:rPr lang="en-US" sz="2200" dirty="0" err="1"/>
              <a:t>governi</a:t>
            </a:r>
            <a:r>
              <a:rPr lang="en-US" sz="2200" dirty="0"/>
              <a:t> </a:t>
            </a:r>
            <a:r>
              <a:rPr lang="en-US" sz="2200" dirty="0" err="1"/>
              <a:t>degli</a:t>
            </a:r>
            <a:r>
              <a:rPr lang="en-US" sz="2200" dirty="0"/>
              <a:t> </a:t>
            </a:r>
            <a:r>
              <a:rPr lang="en-US" sz="2200" dirty="0" err="1"/>
              <a:t>Stati</a:t>
            </a:r>
            <a:r>
              <a:rPr lang="en-US" sz="2200" dirty="0"/>
              <a:t> </a:t>
            </a:r>
            <a:r>
              <a:rPr lang="en-US" sz="2200" dirty="0" err="1"/>
              <a:t>membri</a:t>
            </a:r>
            <a:r>
              <a:rPr lang="en-US" sz="2200" dirty="0"/>
              <a:t> o da </a:t>
            </a:r>
            <a:r>
              <a:rPr lang="en-US" sz="2200" dirty="0" err="1"/>
              <a:t>qualsiasi</a:t>
            </a:r>
            <a:r>
              <a:rPr lang="en-US" sz="2200" dirty="0"/>
              <a:t> </a:t>
            </a:r>
            <a:r>
              <a:rPr lang="en-US" sz="2200" dirty="0" err="1"/>
              <a:t>altro</a:t>
            </a:r>
            <a:r>
              <a:rPr lang="en-US" sz="2200" dirty="0"/>
              <a:t> </a:t>
            </a:r>
            <a:r>
              <a:rPr lang="en-US" sz="2200" dirty="0" err="1"/>
              <a:t>organismo</a:t>
            </a:r>
            <a:r>
              <a:rPr lang="en-US" sz="2200" dirty="0"/>
              <a:t>.</a:t>
            </a:r>
          </a:p>
        </p:txBody>
      </p:sp>
      <p:sp>
        <p:nvSpPr>
          <p:cNvPr id="59396" name="Rectangle 4"/>
          <p:cNvSpPr>
            <a:spLocks noGrp="1" noChangeArrowheads="1"/>
          </p:cNvSpPr>
          <p:nvPr>
            <p:ph type="title" idx="4294967295"/>
          </p:nvPr>
        </p:nvSpPr>
        <p:spPr>
          <a:xfrm>
            <a:off x="551384" y="476672"/>
            <a:ext cx="8229600" cy="630237"/>
          </a:xfrm>
        </p:spPr>
        <p:txBody>
          <a:bodyPr anchor="ctr"/>
          <a:lstStyle/>
          <a:p>
            <a:pPr eaLnBrk="1" hangingPunct="1">
              <a:defRPr/>
            </a:pPr>
            <a:r>
              <a:rPr lang="it-IT" sz="3200" b="1" dirty="0"/>
              <a:t>La Banca Centrale Europea. Indipendenza</a:t>
            </a:r>
          </a:p>
        </p:txBody>
      </p:sp>
    </p:spTree>
    <p:extLst>
      <p:ext uri="{BB962C8B-B14F-4D97-AF65-F5344CB8AC3E}">
        <p14:creationId xmlns:p14="http://schemas.microsoft.com/office/powerpoint/2010/main" val="1866623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078C4F-1FF8-4C01-85EB-C752A05695ED}" type="slidenum">
              <a:rPr lang="en-US" sz="1200">
                <a:latin typeface="Garamond" pitchFamily="18" charset="0"/>
              </a:rPr>
              <a:pPr eaLnBrk="1" hangingPunct="1">
                <a:defRPr/>
              </a:pPr>
              <a:t>62</a:t>
            </a:fld>
            <a:endParaRPr lang="en-US" sz="1200">
              <a:latin typeface="Garamond" pitchFamily="18" charset="0"/>
            </a:endParaRPr>
          </a:p>
        </p:txBody>
      </p:sp>
      <p:sp>
        <p:nvSpPr>
          <p:cNvPr id="57347" name="Rectangle 3"/>
          <p:cNvSpPr>
            <a:spLocks noGrp="1" noChangeArrowheads="1"/>
          </p:cNvSpPr>
          <p:nvPr>
            <p:ph type="body" idx="4294967295"/>
          </p:nvPr>
        </p:nvSpPr>
        <p:spPr>
          <a:xfrm>
            <a:off x="698471" y="1196752"/>
            <a:ext cx="10514012" cy="4948238"/>
          </a:xfrm>
        </p:spPr>
        <p:txBody>
          <a:bodyPr>
            <a:normAutofit/>
          </a:bodyPr>
          <a:lstStyle/>
          <a:p>
            <a:pPr algn="just" eaLnBrk="1" hangingPunct="1">
              <a:lnSpc>
                <a:spcPct val="150000"/>
              </a:lnSpc>
              <a:spcBef>
                <a:spcPts val="0"/>
              </a:spcBef>
              <a:spcAft>
                <a:spcPts val="0"/>
              </a:spcAft>
              <a:buFont typeface="Wingdings" panose="05000000000000000000" pitchFamily="2" charset="2"/>
              <a:buChar char="§"/>
              <a:defRPr/>
            </a:pPr>
            <a:r>
              <a:rPr lang="en-US" sz="2400" dirty="0"/>
              <a:t> La </a:t>
            </a:r>
            <a:r>
              <a:rPr lang="en-US" sz="2400" dirty="0" err="1"/>
              <a:t>gestione</a:t>
            </a:r>
            <a:r>
              <a:rPr lang="en-US" sz="2400" dirty="0"/>
              <a:t> </a:t>
            </a:r>
            <a:r>
              <a:rPr lang="en-US" sz="2400" dirty="0" err="1"/>
              <a:t>finanziaria</a:t>
            </a:r>
            <a:r>
              <a:rPr lang="en-US" sz="2400" dirty="0"/>
              <a:t> </a:t>
            </a:r>
            <a:r>
              <a:rPr lang="en-US" sz="2400" dirty="0" err="1"/>
              <a:t>della</a:t>
            </a:r>
            <a:r>
              <a:rPr lang="en-US" sz="2400" dirty="0"/>
              <a:t> BCE è </a:t>
            </a:r>
            <a:r>
              <a:rPr lang="en-US" sz="2400" dirty="0" err="1"/>
              <a:t>tenuta</a:t>
            </a:r>
            <a:r>
              <a:rPr lang="en-US" sz="2400" dirty="0"/>
              <a:t> </a:t>
            </a:r>
            <a:r>
              <a:rPr lang="en-US" sz="2400" dirty="0" err="1"/>
              <a:t>distinta</a:t>
            </a:r>
            <a:r>
              <a:rPr lang="en-US" sz="2400" dirty="0"/>
              <a:t> da </a:t>
            </a:r>
            <a:r>
              <a:rPr lang="en-US" sz="2400" dirty="0" err="1"/>
              <a:t>quella</a:t>
            </a:r>
            <a:r>
              <a:rPr lang="en-US" sz="2400" dirty="0"/>
              <a:t> </a:t>
            </a:r>
            <a:r>
              <a:rPr lang="en-US" sz="2400" dirty="0" err="1"/>
              <a:t>della</a:t>
            </a:r>
            <a:r>
              <a:rPr lang="en-US" sz="2400" dirty="0"/>
              <a:t> </a:t>
            </a:r>
            <a:r>
              <a:rPr lang="en-US" sz="2400" dirty="0" err="1"/>
              <a:t>Comunità</a:t>
            </a:r>
            <a:r>
              <a:rPr lang="en-US" sz="2400" dirty="0"/>
              <a:t> </a:t>
            </a:r>
            <a:r>
              <a:rPr lang="en-US" sz="2400" dirty="0" err="1"/>
              <a:t>europea</a:t>
            </a:r>
            <a:r>
              <a:rPr lang="en-US" sz="2400" dirty="0"/>
              <a:t>. </a:t>
            </a:r>
          </a:p>
          <a:p>
            <a:pPr algn="just" eaLnBrk="1" hangingPunct="1">
              <a:lnSpc>
                <a:spcPct val="150000"/>
              </a:lnSpc>
              <a:spcBef>
                <a:spcPts val="0"/>
              </a:spcBef>
              <a:spcAft>
                <a:spcPts val="0"/>
              </a:spcAft>
              <a:buFont typeface="Wingdings" panose="05000000000000000000" pitchFamily="2" charset="2"/>
              <a:buChar char="§"/>
              <a:defRPr/>
            </a:pPr>
            <a:r>
              <a:rPr lang="en-US" sz="2400" dirty="0"/>
              <a:t> La </a:t>
            </a:r>
            <a:r>
              <a:rPr lang="en-US" sz="2400" dirty="0" err="1"/>
              <a:t>Banca</a:t>
            </a:r>
            <a:r>
              <a:rPr lang="en-US" sz="2400" dirty="0"/>
              <a:t> </a:t>
            </a:r>
            <a:r>
              <a:rPr lang="en-US" sz="2400" dirty="0" err="1"/>
              <a:t>dispone</a:t>
            </a:r>
            <a:r>
              <a:rPr lang="en-US" sz="2400" dirty="0"/>
              <a:t> di un </a:t>
            </a:r>
            <a:r>
              <a:rPr lang="en-US" sz="2400" dirty="0" err="1"/>
              <a:t>bilancio</a:t>
            </a:r>
            <a:r>
              <a:rPr lang="en-US" sz="2400" dirty="0"/>
              <a:t> </a:t>
            </a:r>
            <a:r>
              <a:rPr lang="en-US" sz="2400" dirty="0" err="1"/>
              <a:t>proprio</a:t>
            </a:r>
            <a:r>
              <a:rPr lang="en-US" sz="2400" dirty="0"/>
              <a:t>, e </a:t>
            </a:r>
            <a:r>
              <a:rPr lang="en-US" sz="2400" dirty="0" err="1"/>
              <a:t>il</a:t>
            </a:r>
            <a:r>
              <a:rPr lang="en-US" sz="2400" dirty="0"/>
              <a:t> </a:t>
            </a:r>
            <a:r>
              <a:rPr lang="en-US" sz="2400" dirty="0" err="1"/>
              <a:t>suo</a:t>
            </a:r>
            <a:r>
              <a:rPr lang="en-US" sz="2400" dirty="0"/>
              <a:t> </a:t>
            </a:r>
            <a:r>
              <a:rPr lang="en-US" sz="2400" dirty="0" err="1"/>
              <a:t>capitale</a:t>
            </a:r>
            <a:r>
              <a:rPr lang="en-US" sz="2400" dirty="0"/>
              <a:t> è </a:t>
            </a:r>
            <a:r>
              <a:rPr lang="en-US" sz="2400" dirty="0" err="1"/>
              <a:t>sottoscritto</a:t>
            </a:r>
            <a:r>
              <a:rPr lang="en-US" sz="2400" dirty="0"/>
              <a:t> e </a:t>
            </a:r>
            <a:r>
              <a:rPr lang="en-US" sz="2400" dirty="0" err="1"/>
              <a:t>versato</a:t>
            </a:r>
            <a:r>
              <a:rPr lang="en-US" sz="2400" dirty="0"/>
              <a:t> </a:t>
            </a:r>
            <a:r>
              <a:rPr lang="en-US" sz="2400" dirty="0" err="1"/>
              <a:t>dalle</a:t>
            </a:r>
            <a:r>
              <a:rPr lang="en-US" sz="2400" dirty="0"/>
              <a:t> BCN dell</a:t>
            </a:r>
            <a:r>
              <a:rPr lang="ja-JP" altLang="en-US" sz="2400" dirty="0"/>
              <a:t>’</a:t>
            </a:r>
            <a:r>
              <a:rPr lang="en-US" altLang="ja-JP" sz="2400" dirty="0"/>
              <a:t>area dell</a:t>
            </a:r>
            <a:r>
              <a:rPr lang="ja-JP" altLang="en-US" sz="2400" dirty="0"/>
              <a:t>’</a:t>
            </a:r>
            <a:r>
              <a:rPr lang="en-US" altLang="ja-JP" sz="2400" dirty="0"/>
              <a:t>euro. </a:t>
            </a:r>
          </a:p>
          <a:p>
            <a:pPr algn="just" eaLnBrk="1" hangingPunct="1">
              <a:lnSpc>
                <a:spcPct val="150000"/>
              </a:lnSpc>
              <a:spcBef>
                <a:spcPts val="0"/>
              </a:spcBef>
              <a:spcAft>
                <a:spcPts val="0"/>
              </a:spcAft>
              <a:buFont typeface="Wingdings" panose="05000000000000000000" pitchFamily="2" charset="2"/>
              <a:buChar char="§"/>
              <a:defRPr/>
            </a:pPr>
            <a:r>
              <a:rPr lang="en-US" sz="2400" dirty="0"/>
              <a:t> Lo </a:t>
            </a:r>
            <a:r>
              <a:rPr lang="en-US" sz="2400" dirty="0" err="1"/>
              <a:t>Statuto</a:t>
            </a:r>
            <a:r>
              <a:rPr lang="en-US" sz="2400" dirty="0"/>
              <a:t> </a:t>
            </a:r>
            <a:r>
              <a:rPr lang="en-US" sz="2400" dirty="0" err="1"/>
              <a:t>prevede</a:t>
            </a:r>
            <a:r>
              <a:rPr lang="en-US" sz="2400" dirty="0"/>
              <a:t> un </a:t>
            </a:r>
            <a:r>
              <a:rPr lang="en-US" sz="2400" dirty="0" err="1"/>
              <a:t>mandato</a:t>
            </a:r>
            <a:r>
              <a:rPr lang="en-US" sz="2400" dirty="0"/>
              <a:t> di </a:t>
            </a:r>
            <a:r>
              <a:rPr lang="en-US" sz="2400" dirty="0" err="1"/>
              <a:t>lunga</a:t>
            </a:r>
            <a:r>
              <a:rPr lang="en-US" sz="2400" dirty="0"/>
              <a:t> </a:t>
            </a:r>
            <a:r>
              <a:rPr lang="en-US" sz="2400" dirty="0" err="1"/>
              <a:t>durata</a:t>
            </a:r>
            <a:r>
              <a:rPr lang="en-US" sz="2400" dirty="0"/>
              <a:t> per </a:t>
            </a:r>
            <a:r>
              <a:rPr lang="en-US" sz="2400" dirty="0" err="1"/>
              <a:t>i</a:t>
            </a:r>
            <a:r>
              <a:rPr lang="en-US" sz="2400" dirty="0"/>
              <a:t> </a:t>
            </a:r>
            <a:r>
              <a:rPr lang="en-US" sz="2400" dirty="0" err="1"/>
              <a:t>membri</a:t>
            </a:r>
            <a:r>
              <a:rPr lang="en-US" sz="2400" dirty="0"/>
              <a:t> del </a:t>
            </a:r>
            <a:r>
              <a:rPr lang="en-US" sz="2400" dirty="0" err="1"/>
              <a:t>Consiglio</a:t>
            </a:r>
            <a:r>
              <a:rPr lang="en-US" sz="2400" dirty="0"/>
              <a:t> </a:t>
            </a:r>
            <a:r>
              <a:rPr lang="en-US" sz="2400" dirty="0" err="1"/>
              <a:t>direttivo</a:t>
            </a:r>
            <a:r>
              <a:rPr lang="en-US" sz="2400" dirty="0"/>
              <a:t>. </a:t>
            </a:r>
            <a:r>
              <a:rPr lang="en-US" sz="2400" dirty="0" err="1"/>
              <a:t>Inoltre</a:t>
            </a:r>
            <a:r>
              <a:rPr lang="en-US" sz="2400" dirty="0"/>
              <a:t>, </a:t>
            </a:r>
            <a:r>
              <a:rPr lang="en-US" sz="2400" dirty="0" err="1"/>
              <a:t>il</a:t>
            </a:r>
            <a:r>
              <a:rPr lang="en-US" sz="2400" dirty="0"/>
              <a:t> </a:t>
            </a:r>
            <a:r>
              <a:rPr lang="en-US" sz="2400" dirty="0" err="1"/>
              <a:t>mandato</a:t>
            </a:r>
            <a:r>
              <a:rPr lang="en-US" sz="2400" dirty="0"/>
              <a:t> </a:t>
            </a:r>
            <a:r>
              <a:rPr lang="en-US" sz="2400" dirty="0" err="1"/>
              <a:t>dei</a:t>
            </a:r>
            <a:r>
              <a:rPr lang="en-US" sz="2400" dirty="0"/>
              <a:t> </a:t>
            </a:r>
            <a:r>
              <a:rPr lang="en-US" sz="2400" dirty="0" err="1"/>
              <a:t>membri</a:t>
            </a:r>
            <a:r>
              <a:rPr lang="en-US" sz="2400" dirty="0"/>
              <a:t> del </a:t>
            </a:r>
            <a:r>
              <a:rPr lang="en-US" sz="2400" dirty="0" err="1"/>
              <a:t>Comitato</a:t>
            </a:r>
            <a:r>
              <a:rPr lang="en-US" sz="2400" dirty="0"/>
              <a:t> </a:t>
            </a:r>
            <a:r>
              <a:rPr lang="en-US" sz="2400" dirty="0" err="1"/>
              <a:t>esecutivo</a:t>
            </a:r>
            <a:r>
              <a:rPr lang="en-US" sz="2400" dirty="0"/>
              <a:t> non </a:t>
            </a:r>
            <a:r>
              <a:rPr lang="en-US" sz="2400" dirty="0" err="1"/>
              <a:t>può</a:t>
            </a:r>
            <a:r>
              <a:rPr lang="en-US" sz="2400" dirty="0"/>
              <a:t> </a:t>
            </a:r>
            <a:r>
              <a:rPr lang="en-US" sz="2400" dirty="0" err="1"/>
              <a:t>essere</a:t>
            </a:r>
            <a:r>
              <a:rPr lang="en-US" sz="2400" dirty="0"/>
              <a:t> </a:t>
            </a:r>
            <a:r>
              <a:rPr lang="en-US" sz="2400" dirty="0" err="1"/>
              <a:t>rinnovato</a:t>
            </a:r>
            <a:r>
              <a:rPr lang="en-US" sz="2400" dirty="0"/>
              <a:t>. </a:t>
            </a:r>
          </a:p>
          <a:p>
            <a:pPr algn="just" eaLnBrk="1" hangingPunct="1">
              <a:lnSpc>
                <a:spcPct val="150000"/>
              </a:lnSpc>
              <a:spcBef>
                <a:spcPts val="0"/>
              </a:spcBef>
              <a:spcAft>
                <a:spcPts val="0"/>
              </a:spcAft>
              <a:buFont typeface="Wingdings" panose="05000000000000000000" pitchFamily="2" charset="2"/>
              <a:buChar char="§"/>
              <a:defRPr/>
            </a:pPr>
            <a:endParaRPr lang="it-IT" sz="2400" dirty="0"/>
          </a:p>
        </p:txBody>
      </p:sp>
      <p:sp>
        <p:nvSpPr>
          <p:cNvPr id="57348" name="Rectangle 4"/>
          <p:cNvSpPr>
            <a:spLocks noGrp="1" noChangeArrowheads="1"/>
          </p:cNvSpPr>
          <p:nvPr>
            <p:ph type="title" idx="4294967295"/>
          </p:nvPr>
        </p:nvSpPr>
        <p:spPr>
          <a:xfrm>
            <a:off x="479376" y="350838"/>
            <a:ext cx="8229600" cy="630237"/>
          </a:xfrm>
        </p:spPr>
        <p:txBody>
          <a:bodyPr anchor="ctr"/>
          <a:lstStyle/>
          <a:p>
            <a:pPr eaLnBrk="1" hangingPunct="1">
              <a:defRPr/>
            </a:pPr>
            <a:r>
              <a:rPr lang="it-IT" sz="3200" b="1" dirty="0"/>
              <a:t>La Banca Centrale Europea. Indipendenza</a:t>
            </a:r>
          </a:p>
        </p:txBody>
      </p:sp>
    </p:spTree>
    <p:extLst>
      <p:ext uri="{BB962C8B-B14F-4D97-AF65-F5344CB8AC3E}">
        <p14:creationId xmlns:p14="http://schemas.microsoft.com/office/powerpoint/2010/main" val="2439059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9E25742-DF50-4359-ADB6-BABF3F49AC33}" type="slidenum">
              <a:rPr lang="en-US" sz="1200">
                <a:latin typeface="Garamond" pitchFamily="18" charset="0"/>
              </a:rPr>
              <a:pPr eaLnBrk="1" hangingPunct="1">
                <a:defRPr/>
              </a:pPr>
              <a:t>63</a:t>
            </a:fld>
            <a:endParaRPr lang="en-US" sz="1200">
              <a:latin typeface="Garamond" pitchFamily="18" charset="0"/>
            </a:endParaRPr>
          </a:p>
        </p:txBody>
      </p:sp>
      <p:sp>
        <p:nvSpPr>
          <p:cNvPr id="61443" name="Rectangle 3"/>
          <p:cNvSpPr>
            <a:spLocks noGrp="1" noChangeArrowheads="1"/>
          </p:cNvSpPr>
          <p:nvPr>
            <p:ph type="body" idx="4294967295"/>
          </p:nvPr>
        </p:nvSpPr>
        <p:spPr>
          <a:xfrm>
            <a:off x="439800" y="1196752"/>
            <a:ext cx="10984792" cy="4948237"/>
          </a:xfrm>
        </p:spPr>
        <p:txBody>
          <a:bodyPr/>
          <a:lstStyle/>
          <a:p>
            <a:pPr marL="0" indent="0" algn="just" eaLnBrk="1" hangingPunct="1">
              <a:lnSpc>
                <a:spcPct val="140000"/>
              </a:lnSpc>
              <a:spcBef>
                <a:spcPts val="0"/>
              </a:spcBef>
              <a:spcAft>
                <a:spcPts val="0"/>
              </a:spcAft>
              <a:buNone/>
              <a:defRPr/>
            </a:pPr>
            <a:r>
              <a:rPr lang="en-US" sz="2000" dirty="0" smtClean="0"/>
              <a:t>Le </a:t>
            </a:r>
            <a:r>
              <a:rPr lang="en-US" sz="2000" dirty="0" err="1"/>
              <a:t>seguenti</a:t>
            </a:r>
            <a:r>
              <a:rPr lang="en-US" sz="2000" dirty="0"/>
              <a:t> </a:t>
            </a:r>
            <a:r>
              <a:rPr lang="en-US" sz="2000" dirty="0" err="1"/>
              <a:t>misure</a:t>
            </a:r>
            <a:r>
              <a:rPr lang="en-US" sz="2000" dirty="0"/>
              <a:t> </a:t>
            </a:r>
            <a:r>
              <a:rPr lang="en-US" sz="2000" dirty="0" err="1"/>
              <a:t>assicurano</a:t>
            </a:r>
            <a:r>
              <a:rPr lang="en-US" sz="2000" dirty="0"/>
              <a:t> la </a:t>
            </a:r>
            <a:r>
              <a:rPr lang="en-US" sz="2000" dirty="0" err="1"/>
              <a:t>continuità</a:t>
            </a:r>
            <a:r>
              <a:rPr lang="en-US" sz="2000" dirty="0"/>
              <a:t> </a:t>
            </a:r>
            <a:r>
              <a:rPr lang="en-US" sz="2000" dirty="0" err="1"/>
              <a:t>dei</a:t>
            </a:r>
            <a:r>
              <a:rPr lang="en-US" sz="2000" dirty="0"/>
              <a:t> </a:t>
            </a:r>
            <a:r>
              <a:rPr lang="en-US" sz="2000" dirty="0" err="1"/>
              <a:t>mandati</a:t>
            </a:r>
            <a:r>
              <a:rPr lang="en-US" sz="2000" dirty="0"/>
              <a:t> </a:t>
            </a:r>
            <a:r>
              <a:rPr lang="en-US" sz="2000" dirty="0" err="1"/>
              <a:t>dei</a:t>
            </a:r>
            <a:r>
              <a:rPr lang="en-US" sz="2000" dirty="0"/>
              <a:t> </a:t>
            </a:r>
            <a:r>
              <a:rPr lang="en-US" sz="2000" dirty="0" err="1"/>
              <a:t>governatori</a:t>
            </a:r>
            <a:r>
              <a:rPr lang="en-US" sz="2000" dirty="0"/>
              <a:t> </a:t>
            </a:r>
            <a:r>
              <a:rPr lang="en-US" sz="2000" dirty="0" err="1"/>
              <a:t>delle</a:t>
            </a:r>
            <a:r>
              <a:rPr lang="en-US" sz="2000" dirty="0"/>
              <a:t> BCN e </a:t>
            </a:r>
            <a:r>
              <a:rPr lang="en-US" sz="2000" dirty="0" err="1"/>
              <a:t>dei</a:t>
            </a:r>
            <a:r>
              <a:rPr lang="en-US" sz="2000" dirty="0"/>
              <a:t> </a:t>
            </a:r>
            <a:r>
              <a:rPr lang="en-US" sz="2000" dirty="0" err="1"/>
              <a:t>membri</a:t>
            </a:r>
            <a:r>
              <a:rPr lang="en-US" sz="2000" dirty="0"/>
              <a:t> del </a:t>
            </a:r>
            <a:r>
              <a:rPr lang="en-US" sz="2000" dirty="0" err="1"/>
              <a:t>Comitato</a:t>
            </a:r>
            <a:r>
              <a:rPr lang="en-US" sz="2000" dirty="0"/>
              <a:t> </a:t>
            </a:r>
            <a:r>
              <a:rPr lang="en-US" sz="2000" dirty="0" err="1"/>
              <a:t>esecutivo</a:t>
            </a:r>
            <a:r>
              <a:rPr lang="en-US" sz="2000" dirty="0"/>
              <a:t>: </a:t>
            </a:r>
          </a:p>
          <a:p>
            <a:pPr algn="just" eaLnBrk="1" hangingPunct="1">
              <a:lnSpc>
                <a:spcPct val="140000"/>
              </a:lnSpc>
              <a:buFont typeface="Wingdings" panose="05000000000000000000" pitchFamily="2" charset="2"/>
              <a:buChar char="§"/>
              <a:defRPr/>
            </a:pPr>
            <a:r>
              <a:rPr lang="en-US" sz="2000" dirty="0"/>
              <a:t> </a:t>
            </a:r>
            <a:r>
              <a:rPr lang="en-US" sz="2000" dirty="0" err="1"/>
              <a:t>mandato</a:t>
            </a:r>
            <a:r>
              <a:rPr lang="en-US" sz="2000" dirty="0"/>
              <a:t> di </a:t>
            </a:r>
            <a:r>
              <a:rPr lang="en-US" sz="2000" dirty="0" err="1"/>
              <a:t>almeno</a:t>
            </a:r>
            <a:r>
              <a:rPr lang="en-US" sz="2000" dirty="0"/>
              <a:t> </a:t>
            </a:r>
            <a:r>
              <a:rPr lang="en-US" sz="2000" dirty="0" err="1"/>
              <a:t>cinque</a:t>
            </a:r>
            <a:r>
              <a:rPr lang="en-US" sz="2000" dirty="0"/>
              <a:t> </a:t>
            </a:r>
            <a:r>
              <a:rPr lang="en-US" sz="2000" dirty="0" err="1"/>
              <a:t>anni</a:t>
            </a:r>
            <a:r>
              <a:rPr lang="en-US" sz="2000" dirty="0"/>
              <a:t> per </a:t>
            </a:r>
            <a:r>
              <a:rPr lang="en-US" sz="2000" dirty="0" err="1"/>
              <a:t>i</a:t>
            </a:r>
            <a:r>
              <a:rPr lang="en-US" sz="2000" dirty="0"/>
              <a:t> </a:t>
            </a:r>
            <a:r>
              <a:rPr lang="en-US" sz="2000" dirty="0" err="1"/>
              <a:t>governatori</a:t>
            </a:r>
            <a:r>
              <a:rPr lang="en-US" sz="2000" dirty="0"/>
              <a:t> (</a:t>
            </a:r>
            <a:r>
              <a:rPr lang="en-US" sz="2000" dirty="0" err="1"/>
              <a:t>rinnovabile</a:t>
            </a:r>
            <a:r>
              <a:rPr lang="en-US" sz="2000" dirty="0"/>
              <a:t>)</a:t>
            </a:r>
          </a:p>
          <a:p>
            <a:pPr algn="just" eaLnBrk="1" hangingPunct="1">
              <a:lnSpc>
                <a:spcPct val="140000"/>
              </a:lnSpc>
              <a:buFont typeface="Wingdings" panose="05000000000000000000" pitchFamily="2" charset="2"/>
              <a:buChar char="§"/>
              <a:defRPr/>
            </a:pPr>
            <a:r>
              <a:rPr lang="en-US" sz="2000" dirty="0"/>
              <a:t> </a:t>
            </a:r>
            <a:r>
              <a:rPr lang="en-US" sz="2000" dirty="0" err="1"/>
              <a:t>mandato</a:t>
            </a:r>
            <a:r>
              <a:rPr lang="en-US" sz="2000" dirty="0"/>
              <a:t> non </a:t>
            </a:r>
            <a:r>
              <a:rPr lang="en-US" sz="2000" dirty="0" err="1"/>
              <a:t>rinnovabile</a:t>
            </a:r>
            <a:r>
              <a:rPr lang="en-US" sz="2000" dirty="0"/>
              <a:t> di </a:t>
            </a:r>
            <a:r>
              <a:rPr lang="en-US" sz="2000" dirty="0" err="1"/>
              <a:t>otto</a:t>
            </a:r>
            <a:r>
              <a:rPr lang="en-US" sz="2000" dirty="0"/>
              <a:t> </a:t>
            </a:r>
            <a:r>
              <a:rPr lang="en-US" sz="2000" dirty="0" err="1"/>
              <a:t>anni</a:t>
            </a:r>
            <a:r>
              <a:rPr lang="en-US" sz="2000" dirty="0"/>
              <a:t> per </a:t>
            </a:r>
            <a:r>
              <a:rPr lang="en-US" sz="2000" dirty="0" err="1"/>
              <a:t>i</a:t>
            </a:r>
            <a:r>
              <a:rPr lang="en-US" sz="2000" dirty="0"/>
              <a:t> </a:t>
            </a:r>
            <a:r>
              <a:rPr lang="en-US" sz="2000" dirty="0" err="1"/>
              <a:t>membri</a:t>
            </a:r>
            <a:r>
              <a:rPr lang="en-US" sz="2000" dirty="0"/>
              <a:t> del </a:t>
            </a:r>
            <a:r>
              <a:rPr lang="en-US" sz="2000" dirty="0" err="1"/>
              <a:t>Comitato</a:t>
            </a:r>
            <a:r>
              <a:rPr lang="en-US" sz="2000" dirty="0"/>
              <a:t> </a:t>
            </a:r>
            <a:r>
              <a:rPr lang="en-US" sz="2000" dirty="0" err="1"/>
              <a:t>esecutivo</a:t>
            </a:r>
            <a:r>
              <a:rPr lang="en-US" sz="2000" dirty="0"/>
              <a:t> </a:t>
            </a:r>
          </a:p>
          <a:p>
            <a:pPr algn="just" eaLnBrk="1" hangingPunct="1">
              <a:lnSpc>
                <a:spcPct val="140000"/>
              </a:lnSpc>
              <a:buFont typeface="Wingdings" panose="05000000000000000000" pitchFamily="2" charset="2"/>
              <a:buChar char="§"/>
              <a:defRPr/>
            </a:pPr>
            <a:r>
              <a:rPr lang="en-US" sz="2000" dirty="0"/>
              <a:t> </a:t>
            </a:r>
            <a:r>
              <a:rPr lang="en-US" sz="2000" dirty="0" err="1"/>
              <a:t>rimozione</a:t>
            </a:r>
            <a:r>
              <a:rPr lang="en-US" sz="2000" dirty="0"/>
              <a:t> </a:t>
            </a:r>
            <a:r>
              <a:rPr lang="en-US" sz="2000" dirty="0" err="1"/>
              <a:t>dall</a:t>
            </a:r>
            <a:r>
              <a:rPr lang="ja-JP" altLang="en-US" sz="2000" dirty="0"/>
              <a:t>’</a:t>
            </a:r>
            <a:r>
              <a:rPr lang="en-US" altLang="ja-JP" sz="2000" dirty="0" err="1"/>
              <a:t>incarico</a:t>
            </a:r>
            <a:r>
              <a:rPr lang="en-US" altLang="ja-JP" sz="2000" dirty="0"/>
              <a:t> </a:t>
            </a:r>
            <a:r>
              <a:rPr lang="en-US" altLang="ja-JP" sz="2000" dirty="0" err="1"/>
              <a:t>dei</a:t>
            </a:r>
            <a:r>
              <a:rPr lang="en-US" altLang="ja-JP" sz="2000" dirty="0"/>
              <a:t> </a:t>
            </a:r>
            <a:r>
              <a:rPr lang="en-US" altLang="ja-JP" sz="2000" dirty="0" err="1"/>
              <a:t>governatori</a:t>
            </a:r>
            <a:r>
              <a:rPr lang="en-US" altLang="ja-JP" sz="2000" dirty="0"/>
              <a:t> e </a:t>
            </a:r>
            <a:r>
              <a:rPr lang="en-US" altLang="ja-JP" sz="2000" dirty="0" err="1"/>
              <a:t>dei</a:t>
            </a:r>
            <a:r>
              <a:rPr lang="en-US" altLang="ja-JP" sz="2000" dirty="0"/>
              <a:t> </a:t>
            </a:r>
            <a:r>
              <a:rPr lang="en-US" altLang="ja-JP" sz="2000" dirty="0" err="1"/>
              <a:t>membri</a:t>
            </a:r>
            <a:r>
              <a:rPr lang="en-US" altLang="ja-JP" sz="2000" dirty="0"/>
              <a:t> del </a:t>
            </a:r>
            <a:r>
              <a:rPr lang="en-US" altLang="ja-JP" sz="2000" dirty="0" err="1"/>
              <a:t>Comitato</a:t>
            </a:r>
            <a:r>
              <a:rPr lang="en-US" altLang="ja-JP" sz="2000" dirty="0"/>
              <a:t> </a:t>
            </a:r>
            <a:r>
              <a:rPr lang="en-US" altLang="ja-JP" sz="2000" dirty="0" err="1"/>
              <a:t>esecutivo</a:t>
            </a:r>
            <a:r>
              <a:rPr lang="en-US" altLang="ja-JP" sz="2000" dirty="0"/>
              <a:t> solo </a:t>
            </a:r>
            <a:r>
              <a:rPr lang="en-US" altLang="ja-JP" sz="2000" dirty="0" err="1"/>
              <a:t>nei</a:t>
            </a:r>
            <a:r>
              <a:rPr lang="en-US" altLang="ja-JP" sz="2000" dirty="0"/>
              <a:t> </a:t>
            </a:r>
            <a:r>
              <a:rPr lang="en-US" altLang="ja-JP" sz="2000" dirty="0" err="1"/>
              <a:t>casi</a:t>
            </a:r>
            <a:r>
              <a:rPr lang="en-US" altLang="ja-JP" sz="2000" dirty="0"/>
              <a:t> di </a:t>
            </a:r>
            <a:r>
              <a:rPr lang="en-US" altLang="ja-JP" sz="2000" dirty="0" err="1"/>
              <a:t>incapacità</a:t>
            </a:r>
            <a:r>
              <a:rPr lang="en-US" altLang="ja-JP" sz="2000" dirty="0"/>
              <a:t> ad </a:t>
            </a:r>
            <a:r>
              <a:rPr lang="en-US" altLang="ja-JP" sz="2000" dirty="0" err="1"/>
              <a:t>assolvere</a:t>
            </a:r>
            <a:r>
              <a:rPr lang="en-US" altLang="ja-JP" sz="2000" dirty="0"/>
              <a:t> </a:t>
            </a:r>
            <a:r>
              <a:rPr lang="en-US" altLang="ja-JP" sz="2000" dirty="0" err="1"/>
              <a:t>il</a:t>
            </a:r>
            <a:r>
              <a:rPr lang="en-US" altLang="ja-JP" sz="2000" dirty="0"/>
              <a:t> </a:t>
            </a:r>
            <a:r>
              <a:rPr lang="en-US" altLang="ja-JP" sz="2000" dirty="0" err="1"/>
              <a:t>proprio</a:t>
            </a:r>
            <a:r>
              <a:rPr lang="en-US" altLang="ja-JP" sz="2000" dirty="0"/>
              <a:t> </a:t>
            </a:r>
            <a:r>
              <a:rPr lang="en-US" altLang="ja-JP" sz="2000" dirty="0" err="1"/>
              <a:t>mandato</a:t>
            </a:r>
            <a:r>
              <a:rPr lang="en-US" altLang="ja-JP" sz="2000" dirty="0"/>
              <a:t> o di </a:t>
            </a:r>
            <a:r>
              <a:rPr lang="en-US" altLang="ja-JP" sz="2000" dirty="0" err="1"/>
              <a:t>colpe</a:t>
            </a:r>
            <a:r>
              <a:rPr lang="en-US" altLang="ja-JP" sz="2000" dirty="0"/>
              <a:t> </a:t>
            </a:r>
            <a:r>
              <a:rPr lang="en-US" altLang="ja-JP" sz="2000" dirty="0" err="1"/>
              <a:t>gravi</a:t>
            </a:r>
            <a:r>
              <a:rPr lang="en-US" altLang="ja-JP" sz="2000" dirty="0"/>
              <a:t> (</a:t>
            </a:r>
            <a:r>
              <a:rPr lang="en-US" altLang="ja-JP" sz="2000" dirty="0" err="1"/>
              <a:t>competenza</a:t>
            </a:r>
            <a:r>
              <a:rPr lang="en-US" altLang="ja-JP" sz="2000" dirty="0"/>
              <a:t> </a:t>
            </a:r>
            <a:r>
              <a:rPr lang="en-US" altLang="ja-JP" sz="2000" dirty="0" err="1"/>
              <a:t>della</a:t>
            </a:r>
            <a:r>
              <a:rPr lang="en-US" altLang="ja-JP" sz="2000" dirty="0"/>
              <a:t> Corte di </a:t>
            </a:r>
            <a:r>
              <a:rPr lang="en-US" altLang="ja-JP" sz="2000" dirty="0" err="1"/>
              <a:t>giustizia</a:t>
            </a:r>
            <a:r>
              <a:rPr lang="en-US" altLang="ja-JP" sz="2000" dirty="0"/>
              <a:t> </a:t>
            </a:r>
            <a:r>
              <a:rPr lang="en-US" altLang="ja-JP" sz="2000" dirty="0" err="1"/>
              <a:t>delle</a:t>
            </a:r>
            <a:r>
              <a:rPr lang="en-US" altLang="ja-JP" sz="2000" dirty="0"/>
              <a:t> </a:t>
            </a:r>
            <a:r>
              <a:rPr lang="en-US" altLang="ja-JP" sz="2000" dirty="0" err="1"/>
              <a:t>Comunità</a:t>
            </a:r>
            <a:r>
              <a:rPr lang="en-US" altLang="ja-JP" sz="2000" dirty="0"/>
              <a:t> </a:t>
            </a:r>
            <a:r>
              <a:rPr lang="en-US" altLang="ja-JP" sz="2000" dirty="0" err="1"/>
              <a:t>europee</a:t>
            </a:r>
            <a:r>
              <a:rPr lang="en-US" altLang="ja-JP" sz="2000" dirty="0"/>
              <a:t> a </a:t>
            </a:r>
            <a:r>
              <a:rPr lang="en-US" altLang="ja-JP" sz="2000" dirty="0" err="1"/>
              <a:t>dirimere</a:t>
            </a:r>
            <a:r>
              <a:rPr lang="en-US" altLang="ja-JP" sz="2000" dirty="0"/>
              <a:t> </a:t>
            </a:r>
            <a:r>
              <a:rPr lang="en-US" altLang="ja-JP" sz="2000" dirty="0" err="1"/>
              <a:t>qualsiasi</a:t>
            </a:r>
            <a:r>
              <a:rPr lang="en-US" altLang="ja-JP" sz="2000" dirty="0"/>
              <a:t> </a:t>
            </a:r>
            <a:r>
              <a:rPr lang="en-US" altLang="ja-JP" sz="2000" dirty="0" err="1"/>
              <a:t>controversia</a:t>
            </a:r>
            <a:r>
              <a:rPr lang="en-US" altLang="ja-JP" sz="2000" dirty="0"/>
              <a:t> in </a:t>
            </a:r>
            <a:r>
              <a:rPr lang="en-US" altLang="ja-JP" sz="2000" dirty="0" err="1"/>
              <a:t>materia</a:t>
            </a:r>
            <a:r>
              <a:rPr lang="en-US" altLang="ja-JP" sz="2000" dirty="0"/>
              <a:t>) </a:t>
            </a:r>
          </a:p>
          <a:p>
            <a:pPr algn="just" eaLnBrk="1" hangingPunct="1">
              <a:lnSpc>
                <a:spcPct val="140000"/>
              </a:lnSpc>
              <a:buFont typeface="Wingdings" panose="05000000000000000000" pitchFamily="2" charset="2"/>
              <a:buChar char="§"/>
              <a:defRPr/>
            </a:pPr>
            <a:r>
              <a:rPr lang="en-US" sz="2000" dirty="0"/>
              <a:t> …</a:t>
            </a:r>
            <a:r>
              <a:rPr lang="en-US" sz="2000" b="1" u="sng" dirty="0"/>
              <a:t>ma </a:t>
            </a:r>
            <a:r>
              <a:rPr lang="en-US" sz="2000" b="1" u="sng" dirty="0" err="1"/>
              <a:t>tutti</a:t>
            </a:r>
            <a:r>
              <a:rPr lang="en-US" sz="2000" b="1" u="sng" dirty="0"/>
              <a:t> </a:t>
            </a:r>
            <a:r>
              <a:rPr lang="en-US" sz="2000" b="1" u="sng" dirty="0" err="1"/>
              <a:t>i</a:t>
            </a:r>
            <a:r>
              <a:rPr lang="en-US" sz="2000" b="1" u="sng" dirty="0"/>
              <a:t> </a:t>
            </a:r>
            <a:r>
              <a:rPr lang="en-US" sz="2000" b="1" u="sng" dirty="0" err="1"/>
              <a:t>membri</a:t>
            </a:r>
            <a:r>
              <a:rPr lang="en-US" sz="2000" b="1" u="sng" dirty="0"/>
              <a:t> </a:t>
            </a:r>
            <a:r>
              <a:rPr lang="en-US" sz="2000" b="1" u="sng" dirty="0" err="1"/>
              <a:t>sono</a:t>
            </a:r>
            <a:r>
              <a:rPr lang="en-US" sz="2000" b="1" u="sng" dirty="0"/>
              <a:t> </a:t>
            </a:r>
            <a:r>
              <a:rPr lang="en-US" sz="2000" b="1" u="sng" dirty="0" err="1"/>
              <a:t>nominati</a:t>
            </a:r>
            <a:r>
              <a:rPr lang="en-US" sz="2000" b="1" u="sng" dirty="0"/>
              <a:t> di </a:t>
            </a:r>
            <a:r>
              <a:rPr lang="en-US" sz="2000" b="1" u="sng" dirty="0" err="1"/>
              <a:t>comune</a:t>
            </a:r>
            <a:r>
              <a:rPr lang="en-US" sz="2000" b="1" u="sng" dirty="0"/>
              <a:t> </a:t>
            </a:r>
            <a:r>
              <a:rPr lang="en-US" sz="2000" b="1" u="sng" dirty="0" err="1"/>
              <a:t>accordo</a:t>
            </a:r>
            <a:r>
              <a:rPr lang="en-US" sz="2000" b="1" u="sng" dirty="0"/>
              <a:t> </a:t>
            </a:r>
            <a:r>
              <a:rPr lang="en-US" sz="2000" b="1" u="sng" dirty="0" err="1"/>
              <a:t>dai</a:t>
            </a:r>
            <a:r>
              <a:rPr lang="en-US" sz="2000" b="1" u="sng" dirty="0"/>
              <a:t> </a:t>
            </a:r>
            <a:r>
              <a:rPr lang="en-US" sz="2000" b="1" u="sng" dirty="0" err="1"/>
              <a:t>capi</a:t>
            </a:r>
            <a:r>
              <a:rPr lang="en-US" sz="2000" b="1" u="sng" dirty="0"/>
              <a:t> di </a:t>
            </a:r>
            <a:r>
              <a:rPr lang="en-US" sz="2000" b="1" u="sng" dirty="0" err="1"/>
              <a:t>Stato</a:t>
            </a:r>
            <a:r>
              <a:rPr lang="en-US" sz="2000" b="1" u="sng" dirty="0"/>
              <a:t> o di </a:t>
            </a:r>
            <a:r>
              <a:rPr lang="en-US" sz="2000" b="1" u="sng" dirty="0" err="1"/>
              <a:t>governo</a:t>
            </a:r>
            <a:r>
              <a:rPr lang="en-US" sz="2000" b="1" u="sng" dirty="0"/>
              <a:t> </a:t>
            </a:r>
            <a:r>
              <a:rPr lang="en-US" sz="2000" b="1" u="sng" dirty="0" err="1"/>
              <a:t>dei</a:t>
            </a:r>
            <a:r>
              <a:rPr lang="en-US" sz="2000" b="1" u="sng" dirty="0"/>
              <a:t> </a:t>
            </a:r>
            <a:r>
              <a:rPr lang="en-US" sz="2000" b="1" u="sng" dirty="0" err="1"/>
              <a:t>paesi</a:t>
            </a:r>
            <a:r>
              <a:rPr lang="en-US" sz="2000" b="1" u="sng" dirty="0"/>
              <a:t> dell</a:t>
            </a:r>
            <a:r>
              <a:rPr lang="ja-JP" altLang="en-US" sz="2000" b="1" u="sng" dirty="0"/>
              <a:t>’</a:t>
            </a:r>
            <a:r>
              <a:rPr lang="en-US" altLang="ja-JP" sz="2000" b="1" u="sng" dirty="0"/>
              <a:t>area dell</a:t>
            </a:r>
            <a:r>
              <a:rPr lang="ja-JP" altLang="en-US" sz="2000" b="1" u="sng" dirty="0"/>
              <a:t>’</a:t>
            </a:r>
            <a:r>
              <a:rPr lang="en-US" altLang="ja-JP" sz="2000" b="1" u="sng" dirty="0"/>
              <a:t>euro</a:t>
            </a:r>
            <a:endParaRPr lang="it-IT" sz="2000" dirty="0"/>
          </a:p>
        </p:txBody>
      </p:sp>
      <p:sp>
        <p:nvSpPr>
          <p:cNvPr id="61444" name="Rectangle 4"/>
          <p:cNvSpPr>
            <a:spLocks noGrp="1" noChangeArrowheads="1"/>
          </p:cNvSpPr>
          <p:nvPr>
            <p:ph type="title" idx="4294967295"/>
          </p:nvPr>
        </p:nvSpPr>
        <p:spPr>
          <a:xfrm>
            <a:off x="407368" y="422275"/>
            <a:ext cx="8229600" cy="630238"/>
          </a:xfrm>
        </p:spPr>
        <p:txBody>
          <a:bodyPr anchor="ctr"/>
          <a:lstStyle/>
          <a:p>
            <a:pPr eaLnBrk="1" hangingPunct="1">
              <a:defRPr/>
            </a:pPr>
            <a:r>
              <a:rPr lang="it-IT" sz="3200" b="1" dirty="0"/>
              <a:t>La Banca Centrale Europea. Indipendenza</a:t>
            </a:r>
          </a:p>
        </p:txBody>
      </p:sp>
    </p:spTree>
    <p:extLst>
      <p:ext uri="{BB962C8B-B14F-4D97-AF65-F5344CB8AC3E}">
        <p14:creationId xmlns:p14="http://schemas.microsoft.com/office/powerpoint/2010/main" val="26534261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p:cNvSpPr txBox="1">
            <a:spLocks/>
          </p:cNvSpPr>
          <p:nvPr/>
        </p:nvSpPr>
        <p:spPr>
          <a:xfrm>
            <a:off x="543796" y="188640"/>
            <a:ext cx="7849881" cy="401717"/>
          </a:xfrm>
          <a:prstGeom prst="rect">
            <a:avLst/>
          </a:prstGeom>
        </p:spPr>
        <p:txBody>
          <a:bodyPr lIns="80147" tIns="40074" rIns="80147" bIns="40074"/>
          <a:lstStyle>
            <a:lvl1pPr algn="l" defTabSz="1042988" rtl="0" eaLnBrk="0" fontAlgn="base" hangingPunct="0">
              <a:lnSpc>
                <a:spcPct val="90000"/>
              </a:lnSpc>
              <a:spcBef>
                <a:spcPct val="0"/>
              </a:spcBef>
              <a:spcAft>
                <a:spcPct val="0"/>
              </a:spcAft>
              <a:defRPr sz="3200">
                <a:solidFill>
                  <a:srgbClr val="536F89"/>
                </a:solidFill>
                <a:latin typeface="+mj-lt"/>
                <a:ea typeface="+mj-ea"/>
                <a:cs typeface="+mj-cs"/>
              </a:defRPr>
            </a:lvl1pPr>
            <a:lvl2pPr algn="l" defTabSz="1042988" rtl="0" eaLnBrk="0" fontAlgn="base" hangingPunct="0">
              <a:lnSpc>
                <a:spcPct val="90000"/>
              </a:lnSpc>
              <a:spcBef>
                <a:spcPct val="0"/>
              </a:spcBef>
              <a:spcAft>
                <a:spcPct val="0"/>
              </a:spcAft>
              <a:defRPr sz="3200">
                <a:solidFill>
                  <a:srgbClr val="536F89"/>
                </a:solidFill>
                <a:latin typeface="Arial Narrow" pitchFamily="34" charset="0"/>
              </a:defRPr>
            </a:lvl2pPr>
            <a:lvl3pPr algn="l" defTabSz="1042988" rtl="0" eaLnBrk="0" fontAlgn="base" hangingPunct="0">
              <a:lnSpc>
                <a:spcPct val="90000"/>
              </a:lnSpc>
              <a:spcBef>
                <a:spcPct val="0"/>
              </a:spcBef>
              <a:spcAft>
                <a:spcPct val="0"/>
              </a:spcAft>
              <a:defRPr sz="3200">
                <a:solidFill>
                  <a:srgbClr val="536F89"/>
                </a:solidFill>
                <a:latin typeface="Arial Narrow" pitchFamily="34" charset="0"/>
              </a:defRPr>
            </a:lvl3pPr>
            <a:lvl4pPr algn="l" defTabSz="1042988" rtl="0" eaLnBrk="0" fontAlgn="base" hangingPunct="0">
              <a:lnSpc>
                <a:spcPct val="90000"/>
              </a:lnSpc>
              <a:spcBef>
                <a:spcPct val="0"/>
              </a:spcBef>
              <a:spcAft>
                <a:spcPct val="0"/>
              </a:spcAft>
              <a:defRPr sz="3200">
                <a:solidFill>
                  <a:srgbClr val="536F89"/>
                </a:solidFill>
                <a:latin typeface="Arial Narrow" pitchFamily="34" charset="0"/>
              </a:defRPr>
            </a:lvl4pPr>
            <a:lvl5pPr algn="l" defTabSz="1042988" rtl="0" eaLnBrk="0" fontAlgn="base" hangingPunct="0">
              <a:lnSpc>
                <a:spcPct val="90000"/>
              </a:lnSpc>
              <a:spcBef>
                <a:spcPct val="0"/>
              </a:spcBef>
              <a:spcAft>
                <a:spcPct val="0"/>
              </a:spcAft>
              <a:defRPr sz="3200">
                <a:solidFill>
                  <a:srgbClr val="536F89"/>
                </a:solidFill>
                <a:latin typeface="Arial Narrow" pitchFamily="34" charset="0"/>
              </a:defRPr>
            </a:lvl5pPr>
            <a:lvl6pPr marL="457200" algn="l" defTabSz="1042988" rtl="0" fontAlgn="base">
              <a:lnSpc>
                <a:spcPct val="90000"/>
              </a:lnSpc>
              <a:spcBef>
                <a:spcPct val="0"/>
              </a:spcBef>
              <a:spcAft>
                <a:spcPct val="0"/>
              </a:spcAft>
              <a:defRPr sz="3200">
                <a:solidFill>
                  <a:srgbClr val="536F89"/>
                </a:solidFill>
                <a:latin typeface="Arial Narrow" pitchFamily="34" charset="0"/>
              </a:defRPr>
            </a:lvl6pPr>
            <a:lvl7pPr marL="914400" algn="l" defTabSz="1042988" rtl="0" fontAlgn="base">
              <a:lnSpc>
                <a:spcPct val="90000"/>
              </a:lnSpc>
              <a:spcBef>
                <a:spcPct val="0"/>
              </a:spcBef>
              <a:spcAft>
                <a:spcPct val="0"/>
              </a:spcAft>
              <a:defRPr sz="3200">
                <a:solidFill>
                  <a:srgbClr val="536F89"/>
                </a:solidFill>
                <a:latin typeface="Arial Narrow" pitchFamily="34" charset="0"/>
              </a:defRPr>
            </a:lvl7pPr>
            <a:lvl8pPr marL="1371600" algn="l" defTabSz="1042988" rtl="0" fontAlgn="base">
              <a:lnSpc>
                <a:spcPct val="90000"/>
              </a:lnSpc>
              <a:spcBef>
                <a:spcPct val="0"/>
              </a:spcBef>
              <a:spcAft>
                <a:spcPct val="0"/>
              </a:spcAft>
              <a:defRPr sz="3200">
                <a:solidFill>
                  <a:srgbClr val="536F89"/>
                </a:solidFill>
                <a:latin typeface="Arial Narrow" pitchFamily="34" charset="0"/>
              </a:defRPr>
            </a:lvl8pPr>
            <a:lvl9pPr marL="1828800" algn="l" defTabSz="1042988" rtl="0" fontAlgn="base">
              <a:lnSpc>
                <a:spcPct val="90000"/>
              </a:lnSpc>
              <a:spcBef>
                <a:spcPct val="0"/>
              </a:spcBef>
              <a:spcAft>
                <a:spcPct val="0"/>
              </a:spcAft>
              <a:defRPr sz="3200">
                <a:solidFill>
                  <a:srgbClr val="536F89"/>
                </a:solidFill>
                <a:latin typeface="Arial Narrow" pitchFamily="34" charset="0"/>
              </a:defRPr>
            </a:lvl9pPr>
          </a:lstStyle>
          <a:p>
            <a:r>
              <a:rPr lang="it-IT" b="1" dirty="0">
                <a:solidFill>
                  <a:schemeClr val="tx2"/>
                </a:solidFill>
              </a:rPr>
              <a:t>Indipendenza: un raffronto Fed-BCE</a:t>
            </a:r>
          </a:p>
        </p:txBody>
      </p:sp>
      <p:sp>
        <p:nvSpPr>
          <p:cNvPr id="2" name="CasellaDiTesto 1"/>
          <p:cNvSpPr txBox="1"/>
          <p:nvPr/>
        </p:nvSpPr>
        <p:spPr>
          <a:xfrm>
            <a:off x="695400" y="1193465"/>
            <a:ext cx="4820456" cy="758039"/>
          </a:xfrm>
          <a:prstGeom prst="rect">
            <a:avLst/>
          </a:prstGeom>
        </p:spPr>
        <p:style>
          <a:lnRef idx="3">
            <a:schemeClr val="lt1"/>
          </a:lnRef>
          <a:fillRef idx="1">
            <a:schemeClr val="accent2"/>
          </a:fillRef>
          <a:effectRef idx="1">
            <a:schemeClr val="accent2"/>
          </a:effectRef>
          <a:fontRef idx="minor">
            <a:schemeClr val="lt1"/>
          </a:fontRef>
        </p:style>
        <p:txBody>
          <a:bodyPr wrap="square" lIns="80147" tIns="40074" rIns="80147" bIns="40074" rtlCol="0">
            <a:spAutoFit/>
          </a:bodyPr>
          <a:lstStyle/>
          <a:p>
            <a:pPr algn="ctr"/>
            <a:r>
              <a:rPr lang="it-IT" sz="4400" b="1" dirty="0">
                <a:solidFill>
                  <a:schemeClr val="bg1"/>
                </a:solidFill>
              </a:rPr>
              <a:t>Fed </a:t>
            </a:r>
          </a:p>
        </p:txBody>
      </p:sp>
      <p:sp>
        <p:nvSpPr>
          <p:cNvPr id="8" name="CasellaDiTesto 7"/>
          <p:cNvSpPr txBox="1"/>
          <p:nvPr/>
        </p:nvSpPr>
        <p:spPr>
          <a:xfrm>
            <a:off x="6544685" y="1193465"/>
            <a:ext cx="4667798" cy="758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80147" tIns="40074" rIns="80147" bIns="40074" rtlCol="0">
            <a:spAutoFit/>
          </a:bodyPr>
          <a:lstStyle/>
          <a:p>
            <a:pPr algn="ctr"/>
            <a:r>
              <a:rPr lang="it-IT" sz="4400" b="1" dirty="0">
                <a:solidFill>
                  <a:schemeClr val="bg1"/>
                </a:solidFill>
              </a:rPr>
              <a:t>BCE </a:t>
            </a:r>
          </a:p>
        </p:txBody>
      </p:sp>
      <p:cxnSp>
        <p:nvCxnSpPr>
          <p:cNvPr id="4" name="Connettore 1 3"/>
          <p:cNvCxnSpPr/>
          <p:nvPr/>
        </p:nvCxnSpPr>
        <p:spPr bwMode="auto">
          <a:xfrm>
            <a:off x="6030270" y="1903656"/>
            <a:ext cx="0" cy="4251017"/>
          </a:xfrm>
          <a:prstGeom prst="line">
            <a:avLst/>
          </a:prstGeom>
          <a:solidFill>
            <a:srgbClr val="00B8FF"/>
          </a:solidFill>
          <a:ln w="63500" cap="flat" cmpd="sng" algn="ctr">
            <a:solidFill>
              <a:schemeClr val="tx1"/>
            </a:solidFill>
            <a:prstDash val="dash"/>
            <a:round/>
            <a:headEnd type="none" w="med" len="med"/>
            <a:tailEnd type="none" w="med" len="med"/>
          </a:ln>
          <a:effectLst/>
        </p:spPr>
      </p:cxnSp>
      <p:sp>
        <p:nvSpPr>
          <p:cNvPr id="9" name="CasellaDiTesto 8"/>
          <p:cNvSpPr txBox="1"/>
          <p:nvPr/>
        </p:nvSpPr>
        <p:spPr>
          <a:xfrm>
            <a:off x="543796" y="2132277"/>
            <a:ext cx="4972060" cy="3958915"/>
          </a:xfrm>
          <a:prstGeom prst="rect">
            <a:avLst/>
          </a:prstGeom>
          <a:noFill/>
        </p:spPr>
        <p:txBody>
          <a:bodyPr wrap="square" lIns="80147" tIns="40074" rIns="80147" bIns="40074" rtlCol="0">
            <a:spAutoFit/>
          </a:bodyPr>
          <a:lstStyle/>
          <a:p>
            <a:pPr algn="just">
              <a:lnSpc>
                <a:spcPct val="150000"/>
              </a:lnSpc>
            </a:pPr>
            <a:r>
              <a:rPr lang="it-IT" sz="2100" dirty="0"/>
              <a:t>In the “</a:t>
            </a:r>
            <a:r>
              <a:rPr lang="it-IT" sz="2100" dirty="0" err="1"/>
              <a:t>Government</a:t>
            </a:r>
            <a:r>
              <a:rPr lang="it-IT" sz="2100" dirty="0"/>
              <a:t> Performance </a:t>
            </a:r>
            <a:r>
              <a:rPr lang="en-US" sz="2100" dirty="0"/>
              <a:t>and Results Act; </a:t>
            </a:r>
            <a:r>
              <a:rPr lang="en-US" sz="2100" dirty="0" err="1"/>
              <a:t>Biennual</a:t>
            </a:r>
            <a:r>
              <a:rPr lang="en-US" sz="2100" dirty="0"/>
              <a:t> Performance Plan 2006-2007”, the Fed describes itself as “</a:t>
            </a:r>
            <a:r>
              <a:rPr lang="en-US" sz="2100" b="1" i="1" u="sng" dirty="0"/>
              <a:t>independent within the government</a:t>
            </a:r>
            <a:r>
              <a:rPr lang="en-US" sz="2100" dirty="0"/>
              <a:t>”, in that the Fed should work within the framework of the overall objectives of economic and financial policy established by the government</a:t>
            </a:r>
            <a:endParaRPr lang="it-IT" sz="2100" dirty="0"/>
          </a:p>
        </p:txBody>
      </p:sp>
      <p:sp>
        <p:nvSpPr>
          <p:cNvPr id="10" name="CasellaDiTesto 9"/>
          <p:cNvSpPr txBox="1"/>
          <p:nvPr/>
        </p:nvSpPr>
        <p:spPr>
          <a:xfrm>
            <a:off x="6544684" y="2142691"/>
            <a:ext cx="5239948" cy="3820416"/>
          </a:xfrm>
          <a:prstGeom prst="rect">
            <a:avLst/>
          </a:prstGeom>
          <a:noFill/>
        </p:spPr>
        <p:txBody>
          <a:bodyPr wrap="square" lIns="80147" tIns="40074" rIns="80147" bIns="40074" rtlCol="0">
            <a:spAutoFit/>
          </a:bodyPr>
          <a:lstStyle/>
          <a:p>
            <a:pPr algn="just">
              <a:lnSpc>
                <a:spcPct val="150000"/>
              </a:lnSpc>
            </a:pPr>
            <a:r>
              <a:rPr lang="en-US" sz="1800" dirty="0"/>
              <a:t>The Treaty on the Functioning of the  European Union (Treaty) provides extensive protection to the independence of the </a:t>
            </a:r>
            <a:r>
              <a:rPr lang="en-US" sz="1800" dirty="0" err="1"/>
              <a:t>Eurosystem</a:t>
            </a:r>
            <a:r>
              <a:rPr lang="en-US" sz="1800" dirty="0"/>
              <a:t>, The Treaty (Article 130) also explicitly states that in formulating monetary policy, the ECB and national central banks (NCBs) of the euro area should not seek instructions from national governments or EU bodies (nor any other body), which, in turn, shall not seek to influence monetary policy</a:t>
            </a:r>
            <a:endParaRPr lang="it-IT" sz="1800" dirty="0"/>
          </a:p>
        </p:txBody>
      </p:sp>
      <p:sp>
        <p:nvSpPr>
          <p:cNvPr id="3" name="Segnaposto numero diapositiva 2"/>
          <p:cNvSpPr>
            <a:spLocks noGrp="1"/>
          </p:cNvSpPr>
          <p:nvPr>
            <p:ph type="sldNum" sz="quarter" idx="12"/>
          </p:nvPr>
        </p:nvSpPr>
        <p:spPr/>
        <p:txBody>
          <a:bodyPr/>
          <a:lstStyle/>
          <a:p>
            <a:fld id="{C25558A6-65F5-4E35-A20D-64927134FEEA}" type="slidenum">
              <a:rPr lang="it-IT" smtClean="0"/>
              <a:t>64</a:t>
            </a:fld>
            <a:endParaRPr lang="it-IT"/>
          </a:p>
        </p:txBody>
      </p:sp>
    </p:spTree>
    <p:extLst>
      <p:ext uri="{BB962C8B-B14F-4D97-AF65-F5344CB8AC3E}">
        <p14:creationId xmlns:p14="http://schemas.microsoft.com/office/powerpoint/2010/main" val="40998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75FBA07-52B3-4DCB-A85A-1525800C8338}" type="slidenum">
              <a:rPr lang="en-US" sz="1200">
                <a:latin typeface="Garamond" pitchFamily="18" charset="0"/>
              </a:rPr>
              <a:pPr eaLnBrk="1" hangingPunct="1">
                <a:defRPr/>
              </a:pPr>
              <a:t>65</a:t>
            </a:fld>
            <a:endParaRPr lang="en-US" sz="1200">
              <a:latin typeface="Garamond" pitchFamily="18" charset="0"/>
            </a:endParaRPr>
          </a:p>
        </p:txBody>
      </p:sp>
      <p:sp>
        <p:nvSpPr>
          <p:cNvPr id="63491" name="Rectangle 3"/>
          <p:cNvSpPr>
            <a:spLocks noGrp="1" noChangeArrowheads="1"/>
          </p:cNvSpPr>
          <p:nvPr>
            <p:ph type="body" idx="4294967295"/>
          </p:nvPr>
        </p:nvSpPr>
        <p:spPr>
          <a:xfrm>
            <a:off x="479376" y="980728"/>
            <a:ext cx="10945216" cy="4392488"/>
          </a:xfrm>
        </p:spPr>
        <p:txBody>
          <a:bodyPr>
            <a:normAutofit/>
          </a:bodyPr>
          <a:lstStyle/>
          <a:p>
            <a:pPr algn="just" eaLnBrk="1" hangingPunct="1">
              <a:lnSpc>
                <a:spcPct val="150000"/>
              </a:lnSpc>
              <a:spcBef>
                <a:spcPts val="0"/>
              </a:spcBef>
              <a:spcAft>
                <a:spcPts val="0"/>
              </a:spcAft>
              <a:buFont typeface="Wingdings" panose="05000000000000000000" pitchFamily="2" charset="2"/>
              <a:buChar char="§"/>
              <a:defRPr/>
            </a:pPr>
            <a:r>
              <a:rPr lang="it-IT" sz="2600" dirty="0" smtClean="0"/>
              <a:t> "Trasparenza" significa che la banca centrale fornisce al pubblico e ai mercati in modo aperto, chiaro e tempestivo tutte le informazioni rilevanti su strategia, valutazioni e decisioni di politica monetaria, nonché sulle proprie procedure. </a:t>
            </a:r>
          </a:p>
          <a:p>
            <a:pPr algn="just" eaLnBrk="1" hangingPunct="1">
              <a:lnSpc>
                <a:spcPct val="150000"/>
              </a:lnSpc>
              <a:spcBef>
                <a:spcPts val="0"/>
              </a:spcBef>
              <a:spcAft>
                <a:spcPts val="0"/>
              </a:spcAft>
              <a:buFont typeface="Wingdings" panose="05000000000000000000" pitchFamily="2" charset="2"/>
              <a:buChar char="§"/>
              <a:defRPr/>
            </a:pPr>
            <a:r>
              <a:rPr lang="it-IT" sz="2600" dirty="0" smtClean="0"/>
              <a:t> La trasparenza rende la politica monetaria della BCE più comprensibile al pubblico e, pertanto, </a:t>
            </a:r>
            <a:r>
              <a:rPr lang="it-IT" sz="2600" b="1" u="sng" dirty="0" smtClean="0"/>
              <a:t>più credibile ed efficace</a:t>
            </a:r>
            <a:r>
              <a:rPr lang="it-IT" sz="2600" dirty="0" smtClean="0"/>
              <a:t>.</a:t>
            </a:r>
          </a:p>
          <a:p>
            <a:pPr algn="just" eaLnBrk="1" hangingPunct="1">
              <a:lnSpc>
                <a:spcPct val="150000"/>
              </a:lnSpc>
              <a:spcBef>
                <a:spcPts val="0"/>
              </a:spcBef>
              <a:spcAft>
                <a:spcPts val="0"/>
              </a:spcAft>
              <a:buFont typeface="Wingdings" panose="05000000000000000000" pitchFamily="2" charset="2"/>
              <a:buChar char="§"/>
              <a:defRPr/>
            </a:pPr>
            <a:r>
              <a:rPr lang="it-IT" sz="2600" dirty="0" smtClean="0"/>
              <a:t> Per tenere fede a questo principio la BCE spiega l’</a:t>
            </a:r>
            <a:r>
              <a:rPr lang="it-IT" altLang="ja-JP" sz="2600" dirty="0" smtClean="0"/>
              <a:t>interpretazione del proprio mandato e </a:t>
            </a:r>
            <a:r>
              <a:rPr lang="it-IT" altLang="ja-JP" sz="2600" u="sng" dirty="0" smtClean="0"/>
              <a:t>comunica apertamente gli obiettivi di politica monetaria. </a:t>
            </a:r>
            <a:endParaRPr lang="it-IT" sz="2600" u="sng" dirty="0"/>
          </a:p>
        </p:txBody>
      </p:sp>
      <p:sp>
        <p:nvSpPr>
          <p:cNvPr id="63492" name="Rectangle 4"/>
          <p:cNvSpPr>
            <a:spLocks noGrp="1" noChangeArrowheads="1"/>
          </p:cNvSpPr>
          <p:nvPr>
            <p:ph type="title" idx="4294967295"/>
          </p:nvPr>
        </p:nvSpPr>
        <p:spPr>
          <a:xfrm>
            <a:off x="479376" y="116632"/>
            <a:ext cx="8229600" cy="630237"/>
          </a:xfrm>
        </p:spPr>
        <p:txBody>
          <a:bodyPr anchor="ctr"/>
          <a:lstStyle/>
          <a:p>
            <a:pPr eaLnBrk="1" hangingPunct="1">
              <a:defRPr/>
            </a:pPr>
            <a:r>
              <a:rPr lang="it-IT" sz="3200" b="1" dirty="0"/>
              <a:t>La Banca Centrale Europea. Trasparenza</a:t>
            </a:r>
          </a:p>
        </p:txBody>
      </p:sp>
    </p:spTree>
    <p:extLst>
      <p:ext uri="{BB962C8B-B14F-4D97-AF65-F5344CB8AC3E}">
        <p14:creationId xmlns:p14="http://schemas.microsoft.com/office/powerpoint/2010/main" val="880818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D80326B-FCAA-4E2D-928E-1864A8B09B08}" type="slidenum">
              <a:rPr lang="en-US" sz="1200">
                <a:latin typeface="Garamond" pitchFamily="18" charset="0"/>
              </a:rPr>
              <a:pPr eaLnBrk="1" hangingPunct="1">
                <a:defRPr/>
              </a:pPr>
              <a:t>66</a:t>
            </a:fld>
            <a:endParaRPr lang="en-US" sz="1200">
              <a:latin typeface="Garamond" pitchFamily="18" charset="0"/>
            </a:endParaRPr>
          </a:p>
        </p:txBody>
      </p:sp>
      <p:sp>
        <p:nvSpPr>
          <p:cNvPr id="67587" name="Rectangle 3"/>
          <p:cNvSpPr>
            <a:spLocks noGrp="1" noChangeArrowheads="1"/>
          </p:cNvSpPr>
          <p:nvPr>
            <p:ph type="body" idx="4294967295"/>
          </p:nvPr>
        </p:nvSpPr>
        <p:spPr>
          <a:xfrm>
            <a:off x="623392" y="1052736"/>
            <a:ext cx="10801350" cy="4948238"/>
          </a:xfrm>
        </p:spPr>
        <p:txBody>
          <a:bodyPr>
            <a:normAutofit fontScale="92500"/>
          </a:bodyPr>
          <a:lstStyle/>
          <a:p>
            <a:pPr marL="0" indent="0" algn="just" eaLnBrk="1" hangingPunct="1">
              <a:lnSpc>
                <a:spcPct val="180000"/>
              </a:lnSpc>
              <a:spcBef>
                <a:spcPts val="0"/>
              </a:spcBef>
              <a:spcAft>
                <a:spcPts val="0"/>
              </a:spcAft>
              <a:buNone/>
              <a:defRPr/>
            </a:pPr>
            <a:r>
              <a:rPr lang="en-US" sz="2200" b="1" u="sng" dirty="0" err="1"/>
              <a:t>Credibilità</a:t>
            </a:r>
            <a:r>
              <a:rPr lang="en-US" sz="2200" b="1" dirty="0"/>
              <a:t> </a:t>
            </a:r>
          </a:p>
          <a:p>
            <a:pPr algn="just" eaLnBrk="1" hangingPunct="1">
              <a:lnSpc>
                <a:spcPct val="180000"/>
              </a:lnSpc>
              <a:spcBef>
                <a:spcPts val="0"/>
              </a:spcBef>
              <a:spcAft>
                <a:spcPts val="0"/>
              </a:spcAft>
              <a:buFont typeface="Wingdings" panose="05000000000000000000" pitchFamily="2" charset="2"/>
              <a:buChar char="§"/>
              <a:defRPr/>
            </a:pPr>
            <a:r>
              <a:rPr lang="en-US" sz="2200" dirty="0" smtClean="0"/>
              <a:t> La </a:t>
            </a:r>
            <a:r>
              <a:rPr lang="en-US" sz="2200" dirty="0"/>
              <a:t>BCE </a:t>
            </a:r>
            <a:r>
              <a:rPr lang="en-US" sz="2200" dirty="0" err="1"/>
              <a:t>promuove</a:t>
            </a:r>
            <a:r>
              <a:rPr lang="en-US" sz="2200" dirty="0"/>
              <a:t> la </a:t>
            </a:r>
            <a:r>
              <a:rPr lang="en-US" sz="2200" dirty="0" err="1"/>
              <a:t>propria</a:t>
            </a:r>
            <a:r>
              <a:rPr lang="en-US" sz="2200" dirty="0"/>
              <a:t> </a:t>
            </a:r>
            <a:r>
              <a:rPr lang="en-US" sz="2200" dirty="0" err="1"/>
              <a:t>credibilità</a:t>
            </a:r>
            <a:r>
              <a:rPr lang="en-US" sz="2200" dirty="0"/>
              <a:t> </a:t>
            </a:r>
            <a:r>
              <a:rPr lang="en-US" sz="2200" dirty="0" err="1"/>
              <a:t>illustrando</a:t>
            </a:r>
            <a:r>
              <a:rPr lang="en-US" sz="2200" dirty="0"/>
              <a:t> con </a:t>
            </a:r>
            <a:r>
              <a:rPr lang="en-US" sz="2200" dirty="0" err="1"/>
              <a:t>chiarezza</a:t>
            </a:r>
            <a:r>
              <a:rPr lang="en-US" sz="2200" dirty="0"/>
              <a:t> </a:t>
            </a:r>
            <a:r>
              <a:rPr lang="en-US" sz="2200" dirty="0" err="1"/>
              <a:t>il</a:t>
            </a:r>
            <a:r>
              <a:rPr lang="en-US" sz="2200" dirty="0"/>
              <a:t> </a:t>
            </a:r>
            <a:r>
              <a:rPr lang="en-US" sz="2200" dirty="0" err="1"/>
              <a:t>proprio</a:t>
            </a:r>
            <a:r>
              <a:rPr lang="en-US" sz="2200" dirty="0"/>
              <a:t> </a:t>
            </a:r>
            <a:r>
              <a:rPr lang="en-US" sz="2200" dirty="0" err="1"/>
              <a:t>mandato</a:t>
            </a:r>
            <a:r>
              <a:rPr lang="en-US" sz="2200" dirty="0"/>
              <a:t> e le </a:t>
            </a:r>
            <a:r>
              <a:rPr lang="en-US" sz="2200" dirty="0" err="1"/>
              <a:t>azioni</a:t>
            </a:r>
            <a:r>
              <a:rPr lang="en-US" sz="2200" dirty="0"/>
              <a:t> </a:t>
            </a:r>
            <a:r>
              <a:rPr lang="en-US" sz="2200" dirty="0" err="1"/>
              <a:t>intraprese</a:t>
            </a:r>
            <a:r>
              <a:rPr lang="en-US" sz="2200" dirty="0"/>
              <a:t> per </a:t>
            </a:r>
            <a:r>
              <a:rPr lang="en-US" sz="2200" dirty="0" err="1"/>
              <a:t>assolvere</a:t>
            </a:r>
            <a:r>
              <a:rPr lang="en-US" sz="2200" dirty="0"/>
              <a:t> </a:t>
            </a:r>
            <a:r>
              <a:rPr lang="en-US" sz="2200" dirty="0" err="1"/>
              <a:t>i</a:t>
            </a:r>
            <a:r>
              <a:rPr lang="en-US" sz="2200" dirty="0"/>
              <a:t> </a:t>
            </a:r>
            <a:r>
              <a:rPr lang="en-US" sz="2200" dirty="0" err="1"/>
              <a:t>compiti</a:t>
            </a:r>
            <a:r>
              <a:rPr lang="en-US" sz="2200" dirty="0"/>
              <a:t> </a:t>
            </a:r>
            <a:r>
              <a:rPr lang="en-US" sz="2200" dirty="0" err="1"/>
              <a:t>assegnatele</a:t>
            </a:r>
            <a:r>
              <a:rPr lang="en-US" sz="2200" dirty="0"/>
              <a:t>. </a:t>
            </a:r>
          </a:p>
          <a:p>
            <a:pPr algn="just" eaLnBrk="1" hangingPunct="1">
              <a:lnSpc>
                <a:spcPct val="180000"/>
              </a:lnSpc>
              <a:spcBef>
                <a:spcPts val="0"/>
              </a:spcBef>
              <a:spcAft>
                <a:spcPts val="0"/>
              </a:spcAft>
              <a:buFont typeface="Wingdings" panose="05000000000000000000" pitchFamily="2" charset="2"/>
              <a:buChar char="§"/>
              <a:defRPr/>
            </a:pPr>
            <a:r>
              <a:rPr lang="en-US" sz="2200" dirty="0" smtClean="0"/>
              <a:t> </a:t>
            </a:r>
            <a:r>
              <a:rPr lang="en-US" sz="2200" dirty="0" err="1" smtClean="0"/>
              <a:t>Quando</a:t>
            </a:r>
            <a:r>
              <a:rPr lang="en-US" sz="2200" dirty="0" smtClean="0"/>
              <a:t> </a:t>
            </a:r>
            <a:r>
              <a:rPr lang="en-US" sz="2200" dirty="0" err="1"/>
              <a:t>una</a:t>
            </a:r>
            <a:r>
              <a:rPr lang="en-US" sz="2200" dirty="0"/>
              <a:t> </a:t>
            </a:r>
            <a:r>
              <a:rPr lang="en-US" sz="2200" dirty="0" err="1"/>
              <a:t>banca</a:t>
            </a:r>
            <a:r>
              <a:rPr lang="en-US" sz="2200" dirty="0"/>
              <a:t> </a:t>
            </a:r>
            <a:r>
              <a:rPr lang="en-US" sz="2200" dirty="0" err="1"/>
              <a:t>centrale</a:t>
            </a:r>
            <a:r>
              <a:rPr lang="en-US" sz="2200" dirty="0"/>
              <a:t> è </a:t>
            </a:r>
            <a:r>
              <a:rPr lang="en-US" sz="2200" dirty="0" err="1"/>
              <a:t>ritenuta</a:t>
            </a:r>
            <a:r>
              <a:rPr lang="en-US" sz="2200" dirty="0"/>
              <a:t> in </a:t>
            </a:r>
            <a:r>
              <a:rPr lang="en-US" sz="2200" dirty="0" err="1"/>
              <a:t>grado</a:t>
            </a:r>
            <a:r>
              <a:rPr lang="en-US" sz="2200" dirty="0"/>
              <a:t> di </a:t>
            </a:r>
            <a:r>
              <a:rPr lang="en-US" sz="2200" dirty="0" err="1"/>
              <a:t>adempiere</a:t>
            </a:r>
            <a:r>
              <a:rPr lang="en-US" sz="2200" dirty="0"/>
              <a:t> </a:t>
            </a:r>
            <a:r>
              <a:rPr lang="en-US" sz="2200" dirty="0" err="1"/>
              <a:t>il</a:t>
            </a:r>
            <a:r>
              <a:rPr lang="en-US" sz="2200" dirty="0"/>
              <a:t> </a:t>
            </a:r>
            <a:r>
              <a:rPr lang="en-US" sz="2200" dirty="0" err="1"/>
              <a:t>proprio</a:t>
            </a:r>
            <a:r>
              <a:rPr lang="en-US" sz="2200" dirty="0"/>
              <a:t> </a:t>
            </a:r>
            <a:r>
              <a:rPr lang="en-US" sz="2200" dirty="0" err="1"/>
              <a:t>mandato</a:t>
            </a:r>
            <a:r>
              <a:rPr lang="en-US" sz="2200" dirty="0"/>
              <a:t> </a:t>
            </a:r>
            <a:r>
              <a:rPr lang="en-US" sz="2200" dirty="0" err="1"/>
              <a:t>ed</a:t>
            </a:r>
            <a:r>
              <a:rPr lang="en-US" sz="2200" dirty="0"/>
              <a:t> è </a:t>
            </a:r>
            <a:r>
              <a:rPr lang="en-US" sz="2200" dirty="0" err="1"/>
              <a:t>determinata</a:t>
            </a:r>
            <a:r>
              <a:rPr lang="en-US" sz="2200" dirty="0"/>
              <a:t> a </a:t>
            </a:r>
            <a:r>
              <a:rPr lang="en-US" sz="2200" dirty="0" err="1"/>
              <a:t>farlo</a:t>
            </a:r>
            <a:r>
              <a:rPr lang="en-US" sz="2200" dirty="0"/>
              <a:t>, le </a:t>
            </a:r>
            <a:r>
              <a:rPr lang="en-US" sz="2200" dirty="0" err="1"/>
              <a:t>aspettative</a:t>
            </a:r>
            <a:r>
              <a:rPr lang="en-US" sz="2200" dirty="0"/>
              <a:t> sui </a:t>
            </a:r>
            <a:r>
              <a:rPr lang="en-US" sz="2200" dirty="0" err="1"/>
              <a:t>prezzi</a:t>
            </a:r>
            <a:r>
              <a:rPr lang="en-US" sz="2200" dirty="0"/>
              <a:t> </a:t>
            </a:r>
            <a:r>
              <a:rPr lang="en-US" sz="2200" dirty="0" err="1"/>
              <a:t>sono</a:t>
            </a:r>
            <a:r>
              <a:rPr lang="en-US" sz="2200" dirty="0"/>
              <a:t> ben </a:t>
            </a:r>
            <a:r>
              <a:rPr lang="en-US" sz="2200" dirty="0" err="1"/>
              <a:t>ancorate</a:t>
            </a:r>
            <a:r>
              <a:rPr lang="en-US" sz="2200" dirty="0"/>
              <a:t>. </a:t>
            </a:r>
          </a:p>
          <a:p>
            <a:pPr algn="just" eaLnBrk="1" hangingPunct="1">
              <a:lnSpc>
                <a:spcPct val="180000"/>
              </a:lnSpc>
              <a:spcBef>
                <a:spcPts val="0"/>
              </a:spcBef>
              <a:spcAft>
                <a:spcPts val="0"/>
              </a:spcAft>
              <a:buFont typeface="Wingdings" panose="05000000000000000000" pitchFamily="2" charset="2"/>
              <a:buChar char="§"/>
              <a:defRPr/>
            </a:pPr>
            <a:r>
              <a:rPr lang="en-US" sz="2200" dirty="0" smtClean="0"/>
              <a:t> </a:t>
            </a:r>
            <a:r>
              <a:rPr lang="en-US" sz="2200" dirty="0" err="1" smtClean="0"/>
              <a:t>Regolari</a:t>
            </a:r>
            <a:r>
              <a:rPr lang="en-US" sz="2200" dirty="0" smtClean="0"/>
              <a:t> </a:t>
            </a:r>
            <a:r>
              <a:rPr lang="en-US" sz="2200" dirty="0" err="1"/>
              <a:t>comunicazioni</a:t>
            </a:r>
            <a:r>
              <a:rPr lang="en-US" sz="2200" dirty="0"/>
              <a:t> </a:t>
            </a:r>
            <a:r>
              <a:rPr lang="en-US" sz="2200" dirty="0" err="1"/>
              <a:t>sulla</a:t>
            </a:r>
            <a:r>
              <a:rPr lang="en-US" sz="2200" dirty="0"/>
              <a:t> </a:t>
            </a:r>
            <a:r>
              <a:rPr lang="en-US" sz="2200" dirty="0" err="1"/>
              <a:t>valutazione</a:t>
            </a:r>
            <a:r>
              <a:rPr lang="en-US" sz="2200" dirty="0"/>
              <a:t> </a:t>
            </a:r>
            <a:r>
              <a:rPr lang="en-US" sz="2200" dirty="0" err="1"/>
              <a:t>della</a:t>
            </a:r>
            <a:r>
              <a:rPr lang="en-US" sz="2200" dirty="0"/>
              <a:t> </a:t>
            </a:r>
            <a:r>
              <a:rPr lang="en-US" sz="2200" dirty="0" err="1"/>
              <a:t>situazione</a:t>
            </a:r>
            <a:r>
              <a:rPr lang="en-US" sz="2200" dirty="0"/>
              <a:t> </a:t>
            </a:r>
            <a:r>
              <a:rPr lang="en-US" sz="2200" dirty="0" err="1"/>
              <a:t>economica</a:t>
            </a:r>
            <a:r>
              <a:rPr lang="en-US" sz="2200" dirty="0"/>
              <a:t> </a:t>
            </a:r>
            <a:r>
              <a:rPr lang="en-US" sz="2200" dirty="0" err="1"/>
              <a:t>risultano</a:t>
            </a:r>
            <a:r>
              <a:rPr lang="en-US" sz="2200" dirty="0"/>
              <a:t> di </a:t>
            </a:r>
            <a:r>
              <a:rPr lang="en-US" sz="2200" dirty="0" err="1"/>
              <a:t>particolare</a:t>
            </a:r>
            <a:r>
              <a:rPr lang="en-US" sz="2200" dirty="0"/>
              <a:t> </a:t>
            </a:r>
            <a:r>
              <a:rPr lang="en-US" sz="2200" dirty="0" err="1"/>
              <a:t>utilità</a:t>
            </a:r>
            <a:r>
              <a:rPr lang="en-US" sz="2200" dirty="0"/>
              <a:t>. </a:t>
            </a:r>
            <a:endParaRPr lang="en-US" sz="2200" dirty="0" smtClean="0"/>
          </a:p>
          <a:p>
            <a:pPr algn="just" eaLnBrk="1" hangingPunct="1">
              <a:lnSpc>
                <a:spcPct val="180000"/>
              </a:lnSpc>
              <a:spcBef>
                <a:spcPts val="0"/>
              </a:spcBef>
              <a:spcAft>
                <a:spcPts val="0"/>
              </a:spcAft>
              <a:buFont typeface="Wingdings" panose="05000000000000000000" pitchFamily="2" charset="2"/>
              <a:buChar char="§"/>
              <a:defRPr/>
            </a:pPr>
            <a:r>
              <a:rPr lang="en-US" sz="2200" dirty="0" smtClean="0"/>
              <a:t>È </a:t>
            </a:r>
            <a:r>
              <a:rPr lang="en-US" sz="2200" dirty="0" err="1"/>
              <a:t>inoltre</a:t>
            </a:r>
            <a:r>
              <a:rPr lang="en-US" sz="2200" dirty="0"/>
              <a:t> </a:t>
            </a:r>
            <a:r>
              <a:rPr lang="en-US" sz="2200" dirty="0" err="1"/>
              <a:t>essenziale</a:t>
            </a:r>
            <a:r>
              <a:rPr lang="en-US" sz="2200" dirty="0"/>
              <a:t> </a:t>
            </a:r>
            <a:r>
              <a:rPr lang="en-US" sz="2200" dirty="0" err="1"/>
              <a:t>che</a:t>
            </a:r>
            <a:r>
              <a:rPr lang="en-US" sz="2200" dirty="0"/>
              <a:t> le </a:t>
            </a:r>
            <a:r>
              <a:rPr lang="en-US" sz="2200" dirty="0" err="1"/>
              <a:t>banche</a:t>
            </a:r>
            <a:r>
              <a:rPr lang="en-US" sz="2200" dirty="0"/>
              <a:t> </a:t>
            </a:r>
            <a:r>
              <a:rPr lang="en-US" sz="2200" dirty="0" err="1"/>
              <a:t>centrali</a:t>
            </a:r>
            <a:r>
              <a:rPr lang="en-US" sz="2200" dirty="0"/>
              <a:t> </a:t>
            </a:r>
            <a:r>
              <a:rPr lang="en-US" sz="2200" dirty="0" err="1"/>
              <a:t>siano</a:t>
            </a:r>
            <a:r>
              <a:rPr lang="en-US" sz="2200" dirty="0"/>
              <a:t> </a:t>
            </a:r>
            <a:r>
              <a:rPr lang="en-US" sz="2200" dirty="0" err="1"/>
              <a:t>aperte</a:t>
            </a:r>
            <a:r>
              <a:rPr lang="en-US" sz="2200" dirty="0"/>
              <a:t> e </a:t>
            </a:r>
            <a:r>
              <a:rPr lang="en-US" sz="2200" dirty="0" err="1"/>
              <a:t>realistiche</a:t>
            </a:r>
            <a:r>
              <a:rPr lang="en-US" sz="2200" dirty="0"/>
              <a:t> in </a:t>
            </a:r>
            <a:r>
              <a:rPr lang="en-US" sz="2200" dirty="0" err="1"/>
              <a:t>merito</a:t>
            </a:r>
            <a:r>
              <a:rPr lang="en-US" sz="2200" dirty="0"/>
              <a:t> a </a:t>
            </a:r>
            <a:r>
              <a:rPr lang="en-US" sz="2200" dirty="0" err="1"/>
              <a:t>ciò</a:t>
            </a:r>
            <a:r>
              <a:rPr lang="en-US" sz="2200" dirty="0"/>
              <a:t> </a:t>
            </a:r>
            <a:r>
              <a:rPr lang="en-US" sz="2200" dirty="0" err="1"/>
              <a:t>che</a:t>
            </a:r>
            <a:r>
              <a:rPr lang="en-US" sz="2200" dirty="0"/>
              <a:t> la </a:t>
            </a:r>
            <a:r>
              <a:rPr lang="en-US" sz="2200" dirty="0" err="1"/>
              <a:t>politica</a:t>
            </a:r>
            <a:r>
              <a:rPr lang="en-US" sz="2200" dirty="0"/>
              <a:t> </a:t>
            </a:r>
            <a:r>
              <a:rPr lang="en-US" sz="2200" dirty="0" err="1"/>
              <a:t>monetaria</a:t>
            </a:r>
            <a:r>
              <a:rPr lang="en-US" sz="2200" dirty="0"/>
              <a:t> </a:t>
            </a:r>
            <a:r>
              <a:rPr lang="en-US" sz="2200" dirty="0" err="1"/>
              <a:t>può</a:t>
            </a:r>
            <a:r>
              <a:rPr lang="en-US" sz="2200" dirty="0"/>
              <a:t> e, </a:t>
            </a:r>
            <a:r>
              <a:rPr lang="en-US" sz="2200" dirty="0" err="1"/>
              <a:t>soprattutto</a:t>
            </a:r>
            <a:r>
              <a:rPr lang="en-US" sz="2200" dirty="0"/>
              <a:t>, non </a:t>
            </a:r>
            <a:r>
              <a:rPr lang="en-US" sz="2200" dirty="0" err="1"/>
              <a:t>può</a:t>
            </a:r>
            <a:r>
              <a:rPr lang="en-US" sz="2200" dirty="0"/>
              <a:t> fare </a:t>
            </a:r>
            <a:endParaRPr lang="en-US" sz="2200" b="1" dirty="0"/>
          </a:p>
        </p:txBody>
      </p:sp>
      <p:sp>
        <p:nvSpPr>
          <p:cNvPr id="67588" name="Rectangle 4"/>
          <p:cNvSpPr>
            <a:spLocks noGrp="1" noChangeArrowheads="1"/>
          </p:cNvSpPr>
          <p:nvPr>
            <p:ph type="title" idx="4294967295"/>
          </p:nvPr>
        </p:nvSpPr>
        <p:spPr>
          <a:xfrm>
            <a:off x="411133" y="188640"/>
            <a:ext cx="8229600" cy="630237"/>
          </a:xfrm>
        </p:spPr>
        <p:txBody>
          <a:bodyPr anchor="ctr"/>
          <a:lstStyle/>
          <a:p>
            <a:pPr eaLnBrk="1" hangingPunct="1">
              <a:defRPr/>
            </a:pPr>
            <a:r>
              <a:rPr lang="it-IT" sz="3200" b="1" dirty="0"/>
              <a:t>La Banca Centrale Europea. Trasparenza</a:t>
            </a:r>
          </a:p>
        </p:txBody>
      </p:sp>
    </p:spTree>
    <p:extLst>
      <p:ext uri="{BB962C8B-B14F-4D97-AF65-F5344CB8AC3E}">
        <p14:creationId xmlns:p14="http://schemas.microsoft.com/office/powerpoint/2010/main" val="13694587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9A1E095-68A0-4CFA-949C-A1214793352A}" type="slidenum">
              <a:rPr lang="en-US" sz="1200">
                <a:latin typeface="Garamond" pitchFamily="18" charset="0"/>
              </a:rPr>
              <a:pPr eaLnBrk="1" hangingPunct="1">
                <a:defRPr/>
              </a:pPr>
              <a:t>67</a:t>
            </a:fld>
            <a:endParaRPr lang="en-US" sz="1200">
              <a:latin typeface="Garamond" pitchFamily="18" charset="0"/>
            </a:endParaRPr>
          </a:p>
        </p:txBody>
      </p:sp>
      <p:sp>
        <p:nvSpPr>
          <p:cNvPr id="65539" name="Rectangle 3"/>
          <p:cNvSpPr>
            <a:spLocks noGrp="1" noChangeArrowheads="1"/>
          </p:cNvSpPr>
          <p:nvPr>
            <p:ph type="body" idx="4294967295"/>
          </p:nvPr>
        </p:nvSpPr>
        <p:spPr>
          <a:xfrm>
            <a:off x="479376" y="1052736"/>
            <a:ext cx="11089232" cy="4248472"/>
          </a:xfrm>
        </p:spPr>
        <p:txBody>
          <a:bodyPr/>
          <a:lstStyle/>
          <a:p>
            <a:pPr marL="0" indent="0" algn="just" eaLnBrk="1" hangingPunct="1">
              <a:lnSpc>
                <a:spcPct val="150000"/>
              </a:lnSpc>
              <a:buNone/>
              <a:defRPr/>
            </a:pPr>
            <a:r>
              <a:rPr lang="it-IT" sz="2400" b="1" u="sng" dirty="0" smtClean="0"/>
              <a:t>Autodisciplina</a:t>
            </a:r>
          </a:p>
          <a:p>
            <a:pPr marL="0" indent="0" algn="just" eaLnBrk="1" hangingPunct="1">
              <a:lnSpc>
                <a:spcPct val="150000"/>
              </a:lnSpc>
              <a:buNone/>
              <a:defRPr/>
            </a:pPr>
            <a:endParaRPr lang="it-IT" sz="2400" b="1" u="sng" dirty="0" smtClean="0"/>
          </a:p>
          <a:p>
            <a:pPr algn="just" eaLnBrk="1" hangingPunct="1">
              <a:lnSpc>
                <a:spcPct val="150000"/>
              </a:lnSpc>
              <a:spcBef>
                <a:spcPts val="0"/>
              </a:spcBef>
              <a:spcAft>
                <a:spcPts val="0"/>
              </a:spcAft>
              <a:buFont typeface="Wingdings" panose="05000000000000000000" pitchFamily="2" charset="2"/>
              <a:buChar char="§"/>
              <a:defRPr/>
            </a:pPr>
            <a:r>
              <a:rPr lang="it-IT" sz="2400" dirty="0" smtClean="0"/>
              <a:t>Un forte impegno ad assicurare la trasparenza impone ai responsabili della politica monetaria l</a:t>
            </a:r>
            <a:r>
              <a:rPr lang="it-IT" altLang="ja-JP" sz="2400" dirty="0" smtClean="0"/>
              <a:t>’autodisciplina, che garantisce la coerenza sia delle relative decisioni sia delle spiegazioni fornite. </a:t>
            </a:r>
          </a:p>
          <a:p>
            <a:pPr algn="just" eaLnBrk="1" hangingPunct="1">
              <a:lnSpc>
                <a:spcPct val="150000"/>
              </a:lnSpc>
              <a:spcBef>
                <a:spcPts val="0"/>
              </a:spcBef>
              <a:spcAft>
                <a:spcPts val="0"/>
              </a:spcAft>
              <a:buFont typeface="Wingdings" panose="05000000000000000000" pitchFamily="2" charset="2"/>
              <a:buChar char="§"/>
              <a:defRPr/>
            </a:pPr>
            <a:r>
              <a:rPr lang="it-IT" sz="2400" dirty="0" smtClean="0"/>
              <a:t>Agevolando l’</a:t>
            </a:r>
            <a:r>
              <a:rPr lang="it-IT" altLang="ja-JP" sz="2400" dirty="0" smtClean="0"/>
              <a:t>analisi pubblica delle azioni di politica monetaria si spronano gli organi decisionali ad assolvere il proprio mandato nel modo più adeguato. </a:t>
            </a:r>
            <a:endParaRPr lang="it-IT" sz="2400" b="1" dirty="0"/>
          </a:p>
        </p:txBody>
      </p:sp>
      <p:sp>
        <p:nvSpPr>
          <p:cNvPr id="65540" name="Rectangle 4"/>
          <p:cNvSpPr>
            <a:spLocks noGrp="1" noChangeArrowheads="1"/>
          </p:cNvSpPr>
          <p:nvPr>
            <p:ph type="title" idx="4294967295"/>
          </p:nvPr>
        </p:nvSpPr>
        <p:spPr>
          <a:xfrm>
            <a:off x="479376" y="277813"/>
            <a:ext cx="8229600" cy="630237"/>
          </a:xfrm>
        </p:spPr>
        <p:txBody>
          <a:bodyPr anchor="ctr"/>
          <a:lstStyle/>
          <a:p>
            <a:pPr eaLnBrk="1" hangingPunct="1">
              <a:defRPr/>
            </a:pPr>
            <a:r>
              <a:rPr lang="it-IT" sz="3200" b="1" dirty="0"/>
              <a:t>La Banca Centrale Europea. Trasparenza</a:t>
            </a:r>
          </a:p>
        </p:txBody>
      </p:sp>
    </p:spTree>
    <p:extLst>
      <p:ext uri="{BB962C8B-B14F-4D97-AF65-F5344CB8AC3E}">
        <p14:creationId xmlns:p14="http://schemas.microsoft.com/office/powerpoint/2010/main" val="22358698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4038FCE-14CE-4B57-A981-E555F1C9F69B}" type="slidenum">
              <a:rPr lang="en-US" sz="1200">
                <a:latin typeface="Garamond" pitchFamily="18" charset="0"/>
              </a:rPr>
              <a:pPr eaLnBrk="1" hangingPunct="1">
                <a:defRPr/>
              </a:pPr>
              <a:t>68</a:t>
            </a:fld>
            <a:endParaRPr lang="en-US" sz="1200">
              <a:latin typeface="Garamond" pitchFamily="18" charset="0"/>
            </a:endParaRPr>
          </a:p>
        </p:txBody>
      </p:sp>
      <p:sp>
        <p:nvSpPr>
          <p:cNvPr id="69635" name="Rectangle 3"/>
          <p:cNvSpPr>
            <a:spLocks noGrp="1" noChangeArrowheads="1"/>
          </p:cNvSpPr>
          <p:nvPr>
            <p:ph type="body" idx="4294967295"/>
          </p:nvPr>
        </p:nvSpPr>
        <p:spPr>
          <a:xfrm>
            <a:off x="407368" y="1124744"/>
            <a:ext cx="11305256" cy="4248472"/>
          </a:xfrm>
        </p:spPr>
        <p:txBody>
          <a:bodyPr/>
          <a:lstStyle/>
          <a:p>
            <a:pPr marL="0" indent="0" algn="just" eaLnBrk="1" hangingPunct="1">
              <a:lnSpc>
                <a:spcPct val="120000"/>
              </a:lnSpc>
              <a:spcBef>
                <a:spcPts val="0"/>
              </a:spcBef>
              <a:spcAft>
                <a:spcPts val="0"/>
              </a:spcAft>
              <a:buNone/>
              <a:defRPr/>
            </a:pPr>
            <a:r>
              <a:rPr lang="en-US" sz="2200" b="1" u="sng" dirty="0" err="1"/>
              <a:t>Prevedibilità</a:t>
            </a:r>
            <a:endParaRPr lang="en-US" sz="2200" b="1" u="sng" dirty="0"/>
          </a:p>
          <a:p>
            <a:pPr marL="0" indent="0" algn="just" eaLnBrk="1" hangingPunct="1">
              <a:lnSpc>
                <a:spcPct val="120000"/>
              </a:lnSpc>
              <a:spcBef>
                <a:spcPts val="0"/>
              </a:spcBef>
              <a:spcAft>
                <a:spcPts val="0"/>
              </a:spcAft>
              <a:buNone/>
              <a:defRPr/>
            </a:pPr>
            <a:endParaRPr lang="en-US" sz="1800" dirty="0" smtClean="0"/>
          </a:p>
          <a:p>
            <a:pPr algn="just" eaLnBrk="1" hangingPunct="1">
              <a:lnSpc>
                <a:spcPct val="120000"/>
              </a:lnSpc>
              <a:spcBef>
                <a:spcPts val="0"/>
              </a:spcBef>
              <a:spcAft>
                <a:spcPts val="0"/>
              </a:spcAft>
              <a:buFont typeface="Wingdings" panose="05000000000000000000" pitchFamily="2" charset="2"/>
              <a:buChar char="§"/>
              <a:defRPr/>
            </a:pPr>
            <a:r>
              <a:rPr lang="it-IT" sz="1800" dirty="0" smtClean="0"/>
              <a:t>La BCE annuncia pubblicamente la propria strategia di politica monetaria e comunica la regolare valutazione degli andamenti economici. </a:t>
            </a:r>
          </a:p>
          <a:p>
            <a:pPr algn="just" eaLnBrk="1" hangingPunct="1">
              <a:lnSpc>
                <a:spcPct val="120000"/>
              </a:lnSpc>
              <a:spcBef>
                <a:spcPts val="0"/>
              </a:spcBef>
              <a:spcAft>
                <a:spcPts val="0"/>
              </a:spcAft>
              <a:buFont typeface="Wingdings" panose="05000000000000000000" pitchFamily="2" charset="2"/>
              <a:buChar char="§"/>
              <a:defRPr/>
            </a:pPr>
            <a:r>
              <a:rPr lang="it-IT" sz="1800" dirty="0" smtClean="0"/>
              <a:t>Ciò consente ai mercati di cogliere la sistematicità delle risposte di politica monetaria agli andamenti e agli shock economici, rendendo i singoli interventi più prevedibili nel medio periodo. Di conseguenza, i mercati possono formare aspettative più efficienti e accurate. </a:t>
            </a:r>
          </a:p>
          <a:p>
            <a:pPr algn="just" eaLnBrk="1" hangingPunct="1">
              <a:lnSpc>
                <a:spcPct val="120000"/>
              </a:lnSpc>
              <a:spcBef>
                <a:spcPts val="0"/>
              </a:spcBef>
              <a:spcAft>
                <a:spcPts val="0"/>
              </a:spcAft>
              <a:buFont typeface="Wingdings" panose="05000000000000000000" pitchFamily="2" charset="2"/>
              <a:buChar char="§"/>
              <a:defRPr/>
            </a:pPr>
            <a:r>
              <a:rPr lang="it-IT" sz="1800" dirty="0" smtClean="0"/>
              <a:t>Se gli operatori di mercato riescono ad anticipare in linea di massima le risposte delle autorità competenti, qualsiasi cambiamento della politica monetaria può essere rapidamente recepito nelle variabili finanziarie. </a:t>
            </a:r>
          </a:p>
          <a:p>
            <a:pPr algn="just" eaLnBrk="1" hangingPunct="1">
              <a:lnSpc>
                <a:spcPct val="120000"/>
              </a:lnSpc>
              <a:spcBef>
                <a:spcPts val="0"/>
              </a:spcBef>
              <a:spcAft>
                <a:spcPts val="0"/>
              </a:spcAft>
              <a:buFont typeface="Wingdings" panose="05000000000000000000" pitchFamily="2" charset="2"/>
              <a:buChar char="§"/>
              <a:defRPr/>
            </a:pPr>
            <a:r>
              <a:rPr lang="it-IT" sz="1800" dirty="0" smtClean="0"/>
              <a:t>Ciò a sua volta permette di accelerare il processo di trasmissione della politica monetaria alle decisioni di investimento e di consumo, nonché la realizzazione degli aggiustamenti economici necessari, incrementando la potenziale efficacia degli interventi effettuati. </a:t>
            </a:r>
            <a:endParaRPr lang="it-IT" sz="1800" dirty="0"/>
          </a:p>
        </p:txBody>
      </p:sp>
      <p:sp>
        <p:nvSpPr>
          <p:cNvPr id="69636" name="Rectangle 4"/>
          <p:cNvSpPr>
            <a:spLocks noGrp="1" noChangeArrowheads="1"/>
          </p:cNvSpPr>
          <p:nvPr>
            <p:ph type="title" idx="4294967295"/>
          </p:nvPr>
        </p:nvSpPr>
        <p:spPr>
          <a:xfrm>
            <a:off x="407368" y="303035"/>
            <a:ext cx="8229600" cy="630237"/>
          </a:xfrm>
        </p:spPr>
        <p:txBody>
          <a:bodyPr anchor="ctr"/>
          <a:lstStyle/>
          <a:p>
            <a:pPr eaLnBrk="1" hangingPunct="1">
              <a:defRPr/>
            </a:pPr>
            <a:r>
              <a:rPr lang="it-IT" sz="3200" b="1" dirty="0"/>
              <a:t>La Banca Centrale Europea. Trasparenza</a:t>
            </a:r>
          </a:p>
        </p:txBody>
      </p:sp>
    </p:spTree>
    <p:extLst>
      <p:ext uri="{BB962C8B-B14F-4D97-AF65-F5344CB8AC3E}">
        <p14:creationId xmlns:p14="http://schemas.microsoft.com/office/powerpoint/2010/main" val="3019325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C25558A6-65F5-4E35-A20D-64927134FEEA}" type="slidenum">
              <a:rPr lang="it-IT" smtClean="0"/>
              <a:t>69</a:t>
            </a:fld>
            <a:endParaRPr lang="it-IT"/>
          </a:p>
        </p:txBody>
      </p:sp>
      <p:sp>
        <p:nvSpPr>
          <p:cNvPr id="3" name="Segnaposto contenuto 2"/>
          <p:cNvSpPr>
            <a:spLocks noGrp="1"/>
          </p:cNvSpPr>
          <p:nvPr>
            <p:ph idx="4294967295"/>
          </p:nvPr>
        </p:nvSpPr>
        <p:spPr>
          <a:xfrm>
            <a:off x="6384032" y="1124744"/>
            <a:ext cx="5256584" cy="4530725"/>
          </a:xfrm>
        </p:spPr>
        <p:style>
          <a:lnRef idx="3">
            <a:schemeClr val="lt1"/>
          </a:lnRef>
          <a:fillRef idx="1">
            <a:schemeClr val="accent2"/>
          </a:fillRef>
          <a:effectRef idx="1">
            <a:schemeClr val="accent2"/>
          </a:effectRef>
          <a:fontRef idx="minor">
            <a:schemeClr val="lt1"/>
          </a:fontRef>
        </p:style>
        <p:txBody>
          <a:bodyPr>
            <a:normAutofit/>
          </a:bodyPr>
          <a:lstStyle/>
          <a:p>
            <a:pPr marL="0" indent="0" algn="ctr">
              <a:lnSpc>
                <a:spcPct val="150000"/>
              </a:lnSpc>
              <a:buNone/>
            </a:pPr>
            <a:r>
              <a:rPr lang="it-IT" sz="5400" b="1" dirty="0">
                <a:solidFill>
                  <a:schemeClr val="bg1"/>
                </a:solidFill>
              </a:rPr>
              <a:t>Obiettivi e strumenti della politica monetaria</a:t>
            </a:r>
          </a:p>
        </p:txBody>
      </p:sp>
      <p:pic>
        <p:nvPicPr>
          <p:cNvPr id="7169" name="Picture 1" descr="C:\Users\fabrizio\AppData\Local\Microsoft\Windows\Temporary Internet Files\Content.IE5\AR3WRMS1\MP9003866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692696"/>
            <a:ext cx="518457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4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5"/>
          <p:cNvSpPr txBox="1">
            <a:spLocks noGrp="1"/>
          </p:cNvSpPr>
          <p:nvPr/>
        </p:nvSpPr>
        <p:spPr bwMode="auto">
          <a:xfrm>
            <a:off x="9082088" y="6058672"/>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FCA01C77-3E5A-43FC-AE5E-D299220A9408}" type="slidenum">
              <a:rPr lang="it-IT" sz="1200">
                <a:latin typeface="Garamond" pitchFamily="18" charset="0"/>
              </a:rPr>
              <a:pPr algn="r" eaLnBrk="1" hangingPunct="1">
                <a:defRPr/>
              </a:pPr>
              <a:t>7</a:t>
            </a:fld>
            <a:endParaRPr lang="it-IT" sz="1200">
              <a:latin typeface="Garamond" pitchFamily="18" charset="0"/>
            </a:endParaRPr>
          </a:p>
        </p:txBody>
      </p:sp>
      <p:sp>
        <p:nvSpPr>
          <p:cNvPr id="29698" name="Rectangle 2"/>
          <p:cNvSpPr>
            <a:spLocks noGrp="1" noChangeArrowheads="1"/>
          </p:cNvSpPr>
          <p:nvPr>
            <p:ph type="title" idx="4294967295"/>
          </p:nvPr>
        </p:nvSpPr>
        <p:spPr>
          <a:xfrm>
            <a:off x="407368" y="273389"/>
            <a:ext cx="9444038" cy="704850"/>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Gli obiettivi della vigilanza</a:t>
            </a:r>
          </a:p>
        </p:txBody>
      </p:sp>
      <p:sp>
        <p:nvSpPr>
          <p:cNvPr id="29699" name="Rectangle 3"/>
          <p:cNvSpPr>
            <a:spLocks noGrp="1" noChangeArrowheads="1"/>
          </p:cNvSpPr>
          <p:nvPr>
            <p:ph idx="4294967295"/>
          </p:nvPr>
        </p:nvSpPr>
        <p:spPr>
          <a:xfrm>
            <a:off x="637614" y="833249"/>
            <a:ext cx="11003001" cy="965200"/>
          </a:xfrm>
        </p:spPr>
        <p:txBody>
          <a:bodyPr/>
          <a:lstStyle/>
          <a:p>
            <a:pPr marL="0" indent="0" algn="just" eaLnBrk="1" hangingPunct="1">
              <a:lnSpc>
                <a:spcPct val="150000"/>
              </a:lnSpc>
              <a:buNone/>
              <a:defRPr/>
            </a:pPr>
            <a:r>
              <a:rPr lang="it-IT" sz="1900" dirty="0">
                <a:latin typeface="Arial" panose="020B0604020202020204" pitchFamily="34" charset="0"/>
                <a:cs typeface="Arial" panose="020B0604020202020204" pitchFamily="34" charset="0"/>
              </a:rPr>
              <a:t>Gli obiettivi della vigilanza sul sistema bancario e finanziario sono la </a:t>
            </a:r>
            <a:r>
              <a:rPr lang="it-IT" sz="1900" b="1" u="sng" dirty="0">
                <a:effectLst>
                  <a:outerShdw blurRad="38100" dist="38100" dir="2700000" algn="tl">
                    <a:srgbClr val="C0C0C0"/>
                  </a:outerShdw>
                </a:effectLst>
                <a:latin typeface="Arial" panose="020B0604020202020204" pitchFamily="34" charset="0"/>
                <a:cs typeface="Arial" panose="020B0604020202020204" pitchFamily="34" charset="0"/>
              </a:rPr>
              <a:t>stabilità</a:t>
            </a:r>
            <a:r>
              <a:rPr lang="it-IT" sz="1900" dirty="0">
                <a:latin typeface="Arial" panose="020B0604020202020204" pitchFamily="34" charset="0"/>
                <a:cs typeface="Arial" panose="020B0604020202020204" pitchFamily="34" charset="0"/>
              </a:rPr>
              <a:t> e l</a:t>
            </a:r>
            <a:r>
              <a:rPr lang="ja-JP" altLang="it-IT" sz="1900" dirty="0">
                <a:latin typeface="Arial" panose="020B0604020202020204" pitchFamily="34" charset="0"/>
                <a:cs typeface="Arial" panose="020B0604020202020204" pitchFamily="34" charset="0"/>
              </a:rPr>
              <a:t>’</a:t>
            </a:r>
            <a:r>
              <a:rPr lang="it-IT" altLang="ja-JP" sz="1900" b="1" u="sng" dirty="0">
                <a:effectLst>
                  <a:outerShdw blurRad="38100" dist="38100" dir="2700000" algn="tl">
                    <a:srgbClr val="C0C0C0"/>
                  </a:outerShdw>
                </a:effectLst>
                <a:latin typeface="Arial" panose="020B0604020202020204" pitchFamily="34" charset="0"/>
                <a:cs typeface="Arial" panose="020B0604020202020204" pitchFamily="34" charset="0"/>
              </a:rPr>
              <a:t>efficienza</a:t>
            </a:r>
            <a:r>
              <a:rPr lang="it-IT" altLang="ja-JP" sz="1900" dirty="0">
                <a:latin typeface="Arial" panose="020B0604020202020204" pitchFamily="34" charset="0"/>
                <a:cs typeface="Arial" panose="020B0604020202020204" pitchFamily="34" charset="0"/>
              </a:rPr>
              <a:t> dei singoli intermediari e del mercato nel suo complesso.</a:t>
            </a:r>
            <a:endParaRPr lang="it-IT" sz="1900" dirty="0">
              <a:latin typeface="Arial" panose="020B0604020202020204" pitchFamily="34" charset="0"/>
              <a:cs typeface="Arial" panose="020B0604020202020204" pitchFamily="34" charset="0"/>
            </a:endParaRPr>
          </a:p>
        </p:txBody>
      </p:sp>
      <p:sp>
        <p:nvSpPr>
          <p:cNvPr id="29700" name="Text Box 4"/>
          <p:cNvSpPr txBox="1">
            <a:spLocks noChangeArrowheads="1"/>
          </p:cNvSpPr>
          <p:nvPr/>
        </p:nvSpPr>
        <p:spPr bwMode="auto">
          <a:xfrm>
            <a:off x="623392" y="2009421"/>
            <a:ext cx="11017224" cy="904863"/>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spcBef>
                <a:spcPct val="50000"/>
              </a:spcBef>
              <a:defRPr/>
            </a:pPr>
            <a:r>
              <a:rPr lang="it-IT" sz="1600" dirty="0"/>
              <a:t>Le motivazioni per cui la stabilità e </a:t>
            </a:r>
            <a:r>
              <a:rPr lang="it-IT" sz="1600" dirty="0" smtClean="0"/>
              <a:t>l’</a:t>
            </a:r>
            <a:r>
              <a:rPr lang="it-IT" altLang="ja-JP" sz="1600" dirty="0" smtClean="0"/>
              <a:t>efficienza </a:t>
            </a:r>
            <a:r>
              <a:rPr lang="it-IT" altLang="ja-JP" sz="1600" dirty="0"/>
              <a:t>degli intermediari finanziari, ed in particolare delle banche, sono oggetto di </a:t>
            </a:r>
            <a:r>
              <a:rPr lang="it-IT" altLang="ja-JP" sz="1600" dirty="0" smtClean="0"/>
              <a:t>un’azione </a:t>
            </a:r>
            <a:r>
              <a:rPr lang="it-IT" altLang="ja-JP" sz="1600" dirty="0"/>
              <a:t>di regolamentazione e di controllo derivano dalla crucialità delle due funzioni che gli intermediari svolgono </a:t>
            </a:r>
            <a:r>
              <a:rPr lang="it-IT" altLang="ja-JP" sz="1600" dirty="0" smtClean="0"/>
              <a:t>nell’ambito </a:t>
            </a:r>
            <a:r>
              <a:rPr lang="it-IT" altLang="ja-JP" sz="1600" dirty="0"/>
              <a:t>del sistema economico: </a:t>
            </a:r>
            <a:r>
              <a:rPr lang="it-IT" altLang="ja-JP" sz="1600" u="sng" dirty="0"/>
              <a:t>la funzione monetaria e quella creditizia.</a:t>
            </a:r>
            <a:endParaRPr lang="it-IT" sz="1600" u="sng" dirty="0"/>
          </a:p>
        </p:txBody>
      </p:sp>
      <p:sp>
        <p:nvSpPr>
          <p:cNvPr id="29702" name="Text Box 6"/>
          <p:cNvSpPr txBox="1">
            <a:spLocks noChangeArrowheads="1"/>
          </p:cNvSpPr>
          <p:nvPr/>
        </p:nvSpPr>
        <p:spPr bwMode="auto">
          <a:xfrm>
            <a:off x="637614" y="3212855"/>
            <a:ext cx="5197658" cy="267765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defRPr/>
            </a:pPr>
            <a:r>
              <a:rPr lang="it-IT" sz="1600" dirty="0"/>
              <a:t>L</a:t>
            </a:r>
            <a:r>
              <a:rPr lang="ja-JP" altLang="it-IT" sz="1600" dirty="0"/>
              <a:t>’</a:t>
            </a:r>
            <a:r>
              <a:rPr lang="it-IT" altLang="ja-JP" sz="1600" dirty="0"/>
              <a:t>obiettivo della </a:t>
            </a:r>
            <a:r>
              <a:rPr lang="it-IT" altLang="ja-JP" sz="1600" u="sng" dirty="0"/>
              <a:t>stabilità</a:t>
            </a:r>
            <a:r>
              <a:rPr lang="it-IT" altLang="ja-JP" sz="1600" dirty="0"/>
              <a:t> dei singoli intermediari è </a:t>
            </a:r>
            <a:r>
              <a:rPr lang="it-IT" altLang="ja-JP" sz="1600" dirty="0" smtClean="0"/>
              <a:t>la </a:t>
            </a:r>
            <a:r>
              <a:rPr lang="it-IT" altLang="ja-JP" sz="1600" dirty="0"/>
              <a:t>tutela della clientela: la stabilità è necessaria per mantenere la fiducia di chiunque utilizza la moneta bancaria e, in generale, dei risparmiatori. Tale obiettivo viene perseguito a livello dei singoli operatori, verificandone e garantendone le condizioni di liquidità e di solvibilità, nonché limitandone </a:t>
            </a:r>
            <a:r>
              <a:rPr lang="it-IT" altLang="ja-JP" sz="1600" dirty="0" smtClean="0"/>
              <a:t>l’assunzione </a:t>
            </a:r>
            <a:r>
              <a:rPr lang="it-IT" altLang="ja-JP" sz="1600" dirty="0"/>
              <a:t>dei rischi.</a:t>
            </a:r>
            <a:endParaRPr lang="it-IT" sz="1600" dirty="0"/>
          </a:p>
        </p:txBody>
      </p:sp>
      <p:sp>
        <p:nvSpPr>
          <p:cNvPr id="29704" name="Text Box 8"/>
          <p:cNvSpPr txBox="1">
            <a:spLocks noChangeArrowheads="1"/>
          </p:cNvSpPr>
          <p:nvPr/>
        </p:nvSpPr>
        <p:spPr bwMode="auto">
          <a:xfrm>
            <a:off x="6500812" y="3356992"/>
            <a:ext cx="566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defRPr/>
            </a:pPr>
            <a:r>
              <a:rPr lang="it-IT" sz="1600" dirty="0"/>
              <a:t>Il perseguimento dell’</a:t>
            </a:r>
            <a:r>
              <a:rPr lang="it-IT" altLang="ja-JP" sz="1600" dirty="0"/>
              <a:t>obiettivo dell’</a:t>
            </a:r>
            <a:r>
              <a:rPr lang="it-IT" altLang="ja-JP" sz="1600" u="sng" dirty="0"/>
              <a:t>efficienza</a:t>
            </a:r>
            <a:r>
              <a:rPr lang="it-IT" altLang="ja-JP" sz="1600" dirty="0"/>
              <a:t>, nelle sue diverse fattispecie è strettamente collegato al grado di concorrenza all’interno dell’industria finanziaria. Il concetto di efficienza presenta più </a:t>
            </a:r>
            <a:r>
              <a:rPr lang="it-IT" altLang="ja-JP" sz="1600" dirty="0" smtClean="0"/>
              <a:t>fattispecie:</a:t>
            </a:r>
            <a:endParaRPr lang="it-IT" sz="1600" dirty="0"/>
          </a:p>
        </p:txBody>
      </p:sp>
      <p:sp>
        <p:nvSpPr>
          <p:cNvPr id="29705" name="Text Box 9"/>
          <p:cNvSpPr txBox="1">
            <a:spLocks noChangeArrowheads="1"/>
          </p:cNvSpPr>
          <p:nvPr/>
        </p:nvSpPr>
        <p:spPr bwMode="auto">
          <a:xfrm>
            <a:off x="6573836" y="4538747"/>
            <a:ext cx="4778747" cy="46166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a:latin typeface="Arial" charset="0"/>
                <a:ea typeface="ＭＳ Ｐゴシック" charset="0"/>
              </a:rPr>
              <a:t>Efficienza tecnico-operativa</a:t>
            </a:r>
          </a:p>
        </p:txBody>
      </p:sp>
      <p:sp>
        <p:nvSpPr>
          <p:cNvPr id="29706" name="Text Box 10"/>
          <p:cNvSpPr txBox="1">
            <a:spLocks noChangeArrowheads="1"/>
          </p:cNvSpPr>
          <p:nvPr/>
        </p:nvSpPr>
        <p:spPr bwMode="auto">
          <a:xfrm>
            <a:off x="6573837" y="4983483"/>
            <a:ext cx="4778746" cy="46166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a:latin typeface="Arial" charset="0"/>
                <a:ea typeface="ＭＳ Ｐゴシック" charset="0"/>
              </a:rPr>
              <a:t>Efficienza allocativa</a:t>
            </a:r>
          </a:p>
        </p:txBody>
      </p:sp>
      <p:sp>
        <p:nvSpPr>
          <p:cNvPr id="29707" name="Text Box 11"/>
          <p:cNvSpPr txBox="1">
            <a:spLocks noChangeArrowheads="1"/>
          </p:cNvSpPr>
          <p:nvPr/>
        </p:nvSpPr>
        <p:spPr bwMode="auto">
          <a:xfrm>
            <a:off x="6573837" y="5415283"/>
            <a:ext cx="4778746" cy="46166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it-IT" dirty="0">
                <a:latin typeface="Arial" charset="0"/>
                <a:ea typeface="ＭＳ Ｐゴシック" charset="0"/>
              </a:rPr>
              <a:t>Efficienza informativa</a:t>
            </a:r>
          </a:p>
        </p:txBody>
      </p:sp>
      <p:sp>
        <p:nvSpPr>
          <p:cNvPr id="2" name="Segnaposto numero diapositiva 1"/>
          <p:cNvSpPr>
            <a:spLocks noGrp="1"/>
          </p:cNvSpPr>
          <p:nvPr>
            <p:ph type="sldNum" sz="quarter" idx="12"/>
          </p:nvPr>
        </p:nvSpPr>
        <p:spPr/>
        <p:txBody>
          <a:bodyPr/>
          <a:lstStyle/>
          <a:p>
            <a:fld id="{378B9B6C-E156-4333-BB7E-2EBCD95F5877}" type="slidenum">
              <a:rPr lang="en-US" smtClean="0"/>
              <a:pPr/>
              <a:t>7</a:t>
            </a:fld>
            <a:endParaRPr lang="en-US"/>
          </a:p>
        </p:txBody>
      </p:sp>
    </p:spTree>
    <p:extLst>
      <p:ext uri="{BB962C8B-B14F-4D97-AF65-F5344CB8AC3E}">
        <p14:creationId xmlns:p14="http://schemas.microsoft.com/office/powerpoint/2010/main" val="41743672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F766B48-13C8-40C0-9A2C-A0D30B7585BD}" type="slidenum">
              <a:rPr lang="en-US" sz="1200">
                <a:latin typeface="Garamond" pitchFamily="18" charset="0"/>
              </a:rPr>
              <a:pPr eaLnBrk="1" hangingPunct="1">
                <a:defRPr/>
              </a:pPr>
              <a:t>70</a:t>
            </a:fld>
            <a:endParaRPr lang="en-US" sz="1200">
              <a:latin typeface="Garamond" pitchFamily="18" charset="0"/>
            </a:endParaRPr>
          </a:p>
        </p:txBody>
      </p:sp>
      <p:sp>
        <p:nvSpPr>
          <p:cNvPr id="30723" name="Rectangle 3"/>
          <p:cNvSpPr>
            <a:spLocks noGrp="1" noChangeArrowheads="1"/>
          </p:cNvSpPr>
          <p:nvPr>
            <p:ph type="body" idx="4294967295"/>
          </p:nvPr>
        </p:nvSpPr>
        <p:spPr>
          <a:xfrm>
            <a:off x="695401" y="1127125"/>
            <a:ext cx="11496600" cy="5062538"/>
          </a:xfrm>
        </p:spPr>
        <p:txBody>
          <a:bodyPr>
            <a:normAutofit fontScale="92500" lnSpcReduction="10000"/>
          </a:bodyPr>
          <a:lstStyle/>
          <a:p>
            <a:pPr marL="0" indent="0" algn="just" eaLnBrk="1" hangingPunct="1">
              <a:lnSpc>
                <a:spcPct val="120000"/>
              </a:lnSpc>
              <a:tabLst>
                <a:tab pos="457200" algn="l"/>
              </a:tabLst>
              <a:defRPr/>
            </a:pPr>
            <a:r>
              <a:rPr lang="it-IT" sz="2400" u="sng" dirty="0"/>
              <a:t> Primario</a:t>
            </a:r>
            <a:r>
              <a:rPr lang="it-IT" sz="2400" dirty="0"/>
              <a:t> = </a:t>
            </a:r>
            <a:r>
              <a:rPr lang="it-IT" sz="2400" b="1" u="sng" dirty="0"/>
              <a:t>mantenere la stabilità dei prezzi</a:t>
            </a:r>
          </a:p>
          <a:p>
            <a:pPr marL="0" indent="0" algn="just" eaLnBrk="1" hangingPunct="1">
              <a:lnSpc>
                <a:spcPct val="120000"/>
              </a:lnSpc>
              <a:tabLst>
                <a:tab pos="457200" algn="l"/>
              </a:tabLst>
              <a:defRPr/>
            </a:pPr>
            <a:r>
              <a:rPr lang="it-IT" sz="2400" u="sng" dirty="0"/>
              <a:t> Secondario</a:t>
            </a:r>
            <a:r>
              <a:rPr lang="it-IT" sz="2400" dirty="0"/>
              <a:t> = sostenere politiche economiche</a:t>
            </a:r>
          </a:p>
          <a:p>
            <a:pPr marL="0" indent="0" algn="just" eaLnBrk="1" hangingPunct="1">
              <a:lnSpc>
                <a:spcPct val="120000"/>
              </a:lnSpc>
              <a:buFont typeface="Wingdings" pitchFamily="2" charset="2"/>
              <a:buChar char="Ø"/>
              <a:tabLst>
                <a:tab pos="457200" algn="l"/>
              </a:tabLst>
              <a:defRPr/>
            </a:pPr>
            <a:endParaRPr lang="it-IT" sz="2400" dirty="0"/>
          </a:p>
          <a:p>
            <a:pPr marL="0" indent="0" algn="just" eaLnBrk="1" hangingPunct="1">
              <a:lnSpc>
                <a:spcPct val="120000"/>
              </a:lnSpc>
              <a:buFont typeface="Tahoma" pitchFamily="34" charset="0"/>
              <a:buChar char="-"/>
              <a:tabLst>
                <a:tab pos="457200" algn="l"/>
              </a:tabLst>
              <a:defRPr/>
            </a:pPr>
            <a:r>
              <a:rPr lang="it-IT" sz="2400" dirty="0"/>
              <a:t> Definire e attuare politica monetaria dell</a:t>
            </a:r>
            <a:r>
              <a:rPr lang="it-IT" altLang="it-IT" sz="2400" dirty="0"/>
              <a:t>’</a:t>
            </a:r>
            <a:r>
              <a:rPr lang="it-IT" sz="2400" dirty="0"/>
              <a:t>area euro</a:t>
            </a:r>
          </a:p>
          <a:p>
            <a:pPr marL="0" indent="0" algn="just" eaLnBrk="1" hangingPunct="1">
              <a:lnSpc>
                <a:spcPct val="120000"/>
              </a:lnSpc>
              <a:buFont typeface="Tahoma" pitchFamily="34" charset="0"/>
              <a:buChar char="-"/>
              <a:tabLst>
                <a:tab pos="457200" algn="l"/>
              </a:tabLst>
              <a:defRPr/>
            </a:pPr>
            <a:r>
              <a:rPr lang="it-IT" sz="2400" dirty="0"/>
              <a:t> Svolgere operazioni su cambi.</a:t>
            </a:r>
          </a:p>
          <a:p>
            <a:pPr marL="0" indent="0" algn="just" eaLnBrk="1" hangingPunct="1">
              <a:lnSpc>
                <a:spcPct val="120000"/>
              </a:lnSpc>
              <a:buFont typeface="Tahoma" pitchFamily="34" charset="0"/>
              <a:buChar char="-"/>
              <a:tabLst>
                <a:tab pos="457200" algn="l"/>
              </a:tabLst>
              <a:defRPr/>
            </a:pPr>
            <a:r>
              <a:rPr lang="it-IT" sz="2400" dirty="0"/>
              <a:t> Detenere e gestire riserve ufficiali</a:t>
            </a:r>
          </a:p>
          <a:p>
            <a:pPr marL="0" indent="0" algn="just" eaLnBrk="1" hangingPunct="1">
              <a:lnSpc>
                <a:spcPct val="120000"/>
              </a:lnSpc>
              <a:buFont typeface="Tahoma" pitchFamily="34" charset="0"/>
              <a:buChar char="-"/>
              <a:tabLst>
                <a:tab pos="457200" algn="l"/>
              </a:tabLst>
              <a:defRPr/>
            </a:pPr>
            <a:r>
              <a:rPr lang="it-IT" sz="2400" dirty="0"/>
              <a:t> Promuovere il sistema dei pagamenti</a:t>
            </a:r>
          </a:p>
          <a:p>
            <a:pPr marL="0" indent="0" algn="just" eaLnBrk="1" hangingPunct="1">
              <a:lnSpc>
                <a:spcPct val="120000"/>
              </a:lnSpc>
              <a:buFont typeface="Tahoma" pitchFamily="34" charset="0"/>
              <a:buChar char="-"/>
              <a:tabLst>
                <a:tab pos="457200" algn="l"/>
              </a:tabLst>
              <a:defRPr/>
            </a:pPr>
            <a:r>
              <a:rPr lang="it-IT" sz="2400" dirty="0"/>
              <a:t> Emettere banconote.</a:t>
            </a:r>
          </a:p>
          <a:p>
            <a:pPr marL="0" indent="0" algn="just" eaLnBrk="1" hangingPunct="1">
              <a:lnSpc>
                <a:spcPct val="120000"/>
              </a:lnSpc>
              <a:buFont typeface="Tahoma" pitchFamily="34" charset="0"/>
              <a:buChar char="-"/>
              <a:tabLst>
                <a:tab pos="457200" algn="l"/>
              </a:tabLst>
              <a:defRPr/>
            </a:pPr>
            <a:r>
              <a:rPr lang="it-IT" sz="2400" dirty="0"/>
              <a:t> Approvare l</a:t>
            </a:r>
            <a:r>
              <a:rPr lang="it-IT" altLang="it-IT" sz="2400" dirty="0"/>
              <a:t>’</a:t>
            </a:r>
            <a:r>
              <a:rPr lang="it-IT" sz="2400" dirty="0"/>
              <a:t>ammontare delle emissioni di monete metalliche.</a:t>
            </a:r>
          </a:p>
        </p:txBody>
      </p:sp>
      <p:sp>
        <p:nvSpPr>
          <p:cNvPr id="29700" name="Rectangle 4"/>
          <p:cNvSpPr>
            <a:spLocks noGrp="1" noChangeArrowheads="1"/>
          </p:cNvSpPr>
          <p:nvPr>
            <p:ph type="title" idx="4294967295"/>
          </p:nvPr>
        </p:nvSpPr>
        <p:spPr>
          <a:xfrm>
            <a:off x="911424" y="168660"/>
            <a:ext cx="8229600" cy="703263"/>
          </a:xfrm>
        </p:spPr>
        <p:txBody>
          <a:bodyPr anchor="ctr"/>
          <a:lstStyle/>
          <a:p>
            <a:pPr eaLnBrk="1" hangingPunct="1">
              <a:defRPr/>
            </a:pPr>
            <a:r>
              <a:rPr lang="it-IT" sz="3200" b="1" dirty="0"/>
              <a:t>Obiettivi  e compiti del SEBC</a:t>
            </a:r>
          </a:p>
        </p:txBody>
      </p:sp>
    </p:spTree>
    <p:extLst>
      <p:ext uri="{BB962C8B-B14F-4D97-AF65-F5344CB8AC3E}">
        <p14:creationId xmlns:p14="http://schemas.microsoft.com/office/powerpoint/2010/main" val="17904994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F9CE2DA-CC36-4BD9-9C32-49CAE9570205}" type="slidenum">
              <a:rPr lang="en-US" sz="1200">
                <a:latin typeface="Garamond" pitchFamily="18" charset="0"/>
              </a:rPr>
              <a:pPr eaLnBrk="1" hangingPunct="1">
                <a:defRPr/>
              </a:pPr>
              <a:t>71</a:t>
            </a:fld>
            <a:endParaRPr lang="en-US" sz="1200">
              <a:latin typeface="Garamond" pitchFamily="18" charset="0"/>
            </a:endParaRPr>
          </a:p>
        </p:txBody>
      </p:sp>
      <p:sp>
        <p:nvSpPr>
          <p:cNvPr id="31750" name="Rectangle 6"/>
          <p:cNvSpPr>
            <a:spLocks noGrp="1" noChangeArrowheads="1"/>
          </p:cNvSpPr>
          <p:nvPr>
            <p:ph type="title" idx="4294967295"/>
          </p:nvPr>
        </p:nvSpPr>
        <p:spPr>
          <a:xfrm>
            <a:off x="767408" y="476672"/>
            <a:ext cx="8229600" cy="649288"/>
          </a:xfrm>
          <a:ln>
            <a:headEnd/>
            <a:tailEnd/>
          </a:ln>
        </p:spPr>
        <p:style>
          <a:lnRef idx="1">
            <a:schemeClr val="accent4"/>
          </a:lnRef>
          <a:fillRef idx="2">
            <a:schemeClr val="accent4"/>
          </a:fillRef>
          <a:effectRef idx="1">
            <a:schemeClr val="accent4"/>
          </a:effectRef>
          <a:fontRef idx="minor">
            <a:schemeClr val="dk1"/>
          </a:fontRef>
        </p:style>
        <p:txBody>
          <a:bodyPr/>
          <a:lstStyle/>
          <a:p>
            <a:pPr algn="ctr" eaLnBrk="1" hangingPunct="1">
              <a:defRPr/>
            </a:pPr>
            <a:r>
              <a:rPr lang="it-IT" sz="2800" b="1" dirty="0">
                <a:solidFill>
                  <a:schemeClr val="tx1"/>
                </a:solidFill>
              </a:rPr>
              <a:t>Definizione quantitativa dell</a:t>
            </a:r>
            <a:r>
              <a:rPr lang="it-IT" altLang="it-IT" sz="2800" b="1" dirty="0">
                <a:solidFill>
                  <a:schemeClr val="tx1"/>
                </a:solidFill>
              </a:rPr>
              <a:t>’</a:t>
            </a:r>
            <a:r>
              <a:rPr lang="it-IT" sz="2800" b="1" dirty="0">
                <a:solidFill>
                  <a:schemeClr val="tx1"/>
                </a:solidFill>
              </a:rPr>
              <a:t>obiettivo primario </a:t>
            </a:r>
            <a:endParaRPr lang="en-US" sz="2800" b="1" dirty="0">
              <a:solidFill>
                <a:schemeClr val="tx1"/>
              </a:solidFill>
            </a:endParaRPr>
          </a:p>
        </p:txBody>
      </p:sp>
      <p:sp>
        <p:nvSpPr>
          <p:cNvPr id="31747" name="Rectangle 2"/>
          <p:cNvSpPr>
            <a:spLocks noGrp="1" noChangeArrowheads="1"/>
          </p:cNvSpPr>
          <p:nvPr>
            <p:ph idx="4294967295"/>
          </p:nvPr>
        </p:nvSpPr>
        <p:spPr>
          <a:xfrm>
            <a:off x="551384" y="2636912"/>
            <a:ext cx="11233248" cy="3422650"/>
          </a:xfrm>
        </p:spPr>
        <p:txBody>
          <a:bodyPr>
            <a:noAutofit/>
          </a:bodyPr>
          <a:lstStyle/>
          <a:p>
            <a:pPr marL="0" indent="0" algn="just" eaLnBrk="1" hangingPunct="1">
              <a:lnSpc>
                <a:spcPct val="150000"/>
              </a:lnSpc>
              <a:spcBef>
                <a:spcPts val="0"/>
              </a:spcBef>
              <a:spcAft>
                <a:spcPts val="0"/>
              </a:spcAft>
              <a:buClr>
                <a:schemeClr val="hlink"/>
              </a:buClr>
              <a:buNone/>
              <a:tabLst>
                <a:tab pos="388938" algn="l"/>
              </a:tabLst>
              <a:defRPr/>
            </a:pPr>
            <a:r>
              <a:rPr lang="it-IT" sz="4000" dirty="0" smtClean="0">
                <a:solidFill>
                  <a:srgbClr val="009966"/>
                </a:solidFill>
              </a:rPr>
              <a:t>Aumento</a:t>
            </a:r>
            <a:r>
              <a:rPr lang="it-IT" sz="4000" dirty="0" smtClean="0"/>
              <a:t> sui 12 mesi dell</a:t>
            </a:r>
            <a:r>
              <a:rPr lang="it-IT" altLang="it-IT" sz="4000" dirty="0" smtClean="0"/>
              <a:t>’</a:t>
            </a:r>
            <a:r>
              <a:rPr lang="it-IT" sz="4000" dirty="0" smtClean="0"/>
              <a:t>indice armonizzato dei prezzi al consumo (IAPC) per </a:t>
            </a:r>
            <a:r>
              <a:rPr lang="it-IT" sz="4000" dirty="0" smtClean="0">
                <a:solidFill>
                  <a:srgbClr val="009966"/>
                </a:solidFill>
              </a:rPr>
              <a:t>l</a:t>
            </a:r>
            <a:r>
              <a:rPr lang="it-IT" altLang="it-IT" sz="4000" dirty="0" smtClean="0">
                <a:solidFill>
                  <a:srgbClr val="009966"/>
                </a:solidFill>
              </a:rPr>
              <a:t>’</a:t>
            </a:r>
            <a:r>
              <a:rPr lang="it-IT" sz="4000" dirty="0" smtClean="0">
                <a:solidFill>
                  <a:srgbClr val="009966"/>
                </a:solidFill>
              </a:rPr>
              <a:t>area euro </a:t>
            </a:r>
            <a:r>
              <a:rPr lang="it-IT" sz="4000" dirty="0" smtClean="0"/>
              <a:t>inferiore (</a:t>
            </a:r>
            <a:r>
              <a:rPr lang="it-IT" sz="4000" dirty="0" smtClean="0">
                <a:solidFill>
                  <a:srgbClr val="009966"/>
                </a:solidFill>
              </a:rPr>
              <a:t>ma intorno</a:t>
            </a:r>
            <a:r>
              <a:rPr lang="it-IT" sz="4000" dirty="0" smtClean="0"/>
              <a:t>) al 2%. (in un orizzonte di </a:t>
            </a:r>
            <a:r>
              <a:rPr lang="it-IT" sz="4000" dirty="0" smtClean="0">
                <a:solidFill>
                  <a:srgbClr val="009966"/>
                </a:solidFill>
              </a:rPr>
              <a:t>medio termine</a:t>
            </a:r>
            <a:r>
              <a:rPr lang="it-IT" sz="4000" dirty="0" smtClean="0"/>
              <a:t>)</a:t>
            </a:r>
          </a:p>
        </p:txBody>
      </p:sp>
      <p:sp>
        <p:nvSpPr>
          <p:cNvPr id="31751" name="AutoShape 7"/>
          <p:cNvSpPr>
            <a:spLocks noChangeArrowheads="1"/>
          </p:cNvSpPr>
          <p:nvPr/>
        </p:nvSpPr>
        <p:spPr bwMode="auto">
          <a:xfrm>
            <a:off x="5159896" y="1536163"/>
            <a:ext cx="1081088" cy="935037"/>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spTree>
    <p:extLst>
      <p:ext uri="{BB962C8B-B14F-4D97-AF65-F5344CB8AC3E}">
        <p14:creationId xmlns:p14="http://schemas.microsoft.com/office/powerpoint/2010/main" val="1251939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F9CE2DA-CC36-4BD9-9C32-49CAE9570205}" type="slidenum">
              <a:rPr lang="en-US" sz="1200">
                <a:latin typeface="Garamond" pitchFamily="18" charset="0"/>
              </a:rPr>
              <a:pPr eaLnBrk="1" hangingPunct="1">
                <a:defRPr/>
              </a:pPr>
              <a:t>72</a:t>
            </a:fld>
            <a:endParaRPr lang="en-US" sz="1200">
              <a:latin typeface="Garamond" pitchFamily="18" charset="0"/>
            </a:endParaRPr>
          </a:p>
        </p:txBody>
      </p:sp>
      <p:sp>
        <p:nvSpPr>
          <p:cNvPr id="31750" name="Rectangle 6"/>
          <p:cNvSpPr>
            <a:spLocks noGrp="1" noChangeArrowheads="1"/>
          </p:cNvSpPr>
          <p:nvPr>
            <p:ph type="title" idx="4294967295"/>
          </p:nvPr>
        </p:nvSpPr>
        <p:spPr>
          <a:xfrm>
            <a:off x="512733" y="300453"/>
            <a:ext cx="10133013" cy="6477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it-IT" sz="3200" b="1" dirty="0">
                <a:solidFill>
                  <a:srgbClr val="002060"/>
                </a:solidFill>
                <a:latin typeface="+mj-lt"/>
                <a:ea typeface="+mj-ea"/>
                <a:cs typeface="+mj-cs"/>
              </a:rPr>
              <a:t>Definizione quantitativa dell</a:t>
            </a:r>
            <a:r>
              <a:rPr lang="it-IT" altLang="it-IT" sz="3200" b="1" dirty="0">
                <a:solidFill>
                  <a:srgbClr val="002060"/>
                </a:solidFill>
                <a:latin typeface="+mj-lt"/>
                <a:ea typeface="+mj-ea"/>
                <a:cs typeface="+mj-cs"/>
              </a:rPr>
              <a:t>’</a:t>
            </a:r>
            <a:r>
              <a:rPr lang="it-IT" sz="3200" b="1" dirty="0">
                <a:solidFill>
                  <a:srgbClr val="002060"/>
                </a:solidFill>
                <a:latin typeface="+mj-lt"/>
                <a:ea typeface="+mj-ea"/>
                <a:cs typeface="+mj-cs"/>
              </a:rPr>
              <a:t>obiettivo primario </a:t>
            </a:r>
            <a:endParaRPr lang="en-US" sz="3200" b="1" dirty="0">
              <a:solidFill>
                <a:srgbClr val="002060"/>
              </a:solidFill>
              <a:latin typeface="+mj-lt"/>
              <a:ea typeface="+mj-ea"/>
              <a:cs typeface="+mj-cs"/>
            </a:endParaRPr>
          </a:p>
        </p:txBody>
      </p:sp>
      <p:sp>
        <p:nvSpPr>
          <p:cNvPr id="31747" name="Rectangle 2"/>
          <p:cNvSpPr>
            <a:spLocks noGrp="1" noChangeArrowheads="1"/>
          </p:cNvSpPr>
          <p:nvPr>
            <p:ph idx="4294967295"/>
          </p:nvPr>
        </p:nvSpPr>
        <p:spPr>
          <a:xfrm>
            <a:off x="512733" y="1088337"/>
            <a:ext cx="10699750" cy="124460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just">
              <a:lnSpc>
                <a:spcPct val="150000"/>
              </a:lnSpc>
              <a:buClr>
                <a:schemeClr val="hlink"/>
              </a:buClr>
              <a:buNone/>
              <a:tabLst>
                <a:tab pos="388938" algn="l"/>
              </a:tabLst>
              <a:defRPr/>
            </a:pPr>
            <a:r>
              <a:rPr lang="it-IT" b="1" dirty="0" smtClean="0">
                <a:solidFill>
                  <a:schemeClr val="bg1"/>
                </a:solidFill>
              </a:rPr>
              <a:t>Aumento</a:t>
            </a:r>
            <a:r>
              <a:rPr lang="it-IT" dirty="0" smtClean="0">
                <a:solidFill>
                  <a:schemeClr val="bg1"/>
                </a:solidFill>
              </a:rPr>
              <a:t> sui 12 mesi dell</a:t>
            </a:r>
            <a:r>
              <a:rPr lang="it-IT" altLang="it-IT" dirty="0" smtClean="0">
                <a:solidFill>
                  <a:schemeClr val="bg1"/>
                </a:solidFill>
              </a:rPr>
              <a:t>’</a:t>
            </a:r>
            <a:r>
              <a:rPr lang="it-IT" dirty="0" smtClean="0">
                <a:solidFill>
                  <a:schemeClr val="bg1"/>
                </a:solidFill>
              </a:rPr>
              <a:t>indice armonizzato dei prezzi al consumo (IAPC) per l</a:t>
            </a:r>
            <a:r>
              <a:rPr lang="it-IT" altLang="it-IT" dirty="0" smtClean="0">
                <a:solidFill>
                  <a:schemeClr val="bg1"/>
                </a:solidFill>
              </a:rPr>
              <a:t>’</a:t>
            </a:r>
            <a:r>
              <a:rPr lang="it-IT" dirty="0" smtClean="0">
                <a:solidFill>
                  <a:schemeClr val="bg1"/>
                </a:solidFill>
              </a:rPr>
              <a:t>area euro inferiore (</a:t>
            </a:r>
            <a:r>
              <a:rPr lang="it-IT" b="1" dirty="0" smtClean="0">
                <a:solidFill>
                  <a:schemeClr val="bg1"/>
                </a:solidFill>
              </a:rPr>
              <a:t>ma intorno</a:t>
            </a:r>
            <a:r>
              <a:rPr lang="it-IT" dirty="0" smtClean="0">
                <a:solidFill>
                  <a:schemeClr val="bg1"/>
                </a:solidFill>
              </a:rPr>
              <a:t>) al 2%. (in un orizzonte di </a:t>
            </a:r>
            <a:r>
              <a:rPr lang="it-IT" b="1" dirty="0" smtClean="0">
                <a:solidFill>
                  <a:schemeClr val="bg1"/>
                </a:solidFill>
              </a:rPr>
              <a:t>medio termine</a:t>
            </a:r>
            <a:r>
              <a:rPr lang="it-IT" dirty="0" smtClean="0">
                <a:solidFill>
                  <a:schemeClr val="bg1"/>
                </a:solidFill>
              </a:rPr>
              <a:t>)</a:t>
            </a:r>
          </a:p>
        </p:txBody>
      </p:sp>
      <p:sp>
        <p:nvSpPr>
          <p:cNvPr id="7" name="Rectangle 2"/>
          <p:cNvSpPr txBox="1">
            <a:spLocks noChangeArrowheads="1"/>
          </p:cNvSpPr>
          <p:nvPr/>
        </p:nvSpPr>
        <p:spPr bwMode="auto">
          <a:xfrm>
            <a:off x="660757" y="2473121"/>
            <a:ext cx="10699102" cy="941884"/>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100">
                <a:solidFill>
                  <a:schemeClr val="tx2"/>
                </a:solidFill>
                <a:latin typeface="+mj-lt"/>
                <a:ea typeface="+mj-ea"/>
                <a:cs typeface="+mj-cs"/>
              </a:defRPr>
            </a:lvl1pPr>
            <a:lvl2pPr algn="l" rtl="0" eaLnBrk="1" fontAlgn="base" hangingPunct="1">
              <a:spcBef>
                <a:spcPct val="0"/>
              </a:spcBef>
              <a:spcAft>
                <a:spcPct val="0"/>
              </a:spcAft>
              <a:defRPr sz="3100">
                <a:solidFill>
                  <a:schemeClr val="tx2"/>
                </a:solidFill>
                <a:latin typeface="Garamond" pitchFamily="18" charset="0"/>
                <a:cs typeface="Arial" charset="0"/>
              </a:defRPr>
            </a:lvl2pPr>
            <a:lvl3pPr algn="l" rtl="0" eaLnBrk="1" fontAlgn="base" hangingPunct="1">
              <a:spcBef>
                <a:spcPct val="0"/>
              </a:spcBef>
              <a:spcAft>
                <a:spcPct val="0"/>
              </a:spcAft>
              <a:defRPr sz="3100">
                <a:solidFill>
                  <a:schemeClr val="tx2"/>
                </a:solidFill>
                <a:latin typeface="Garamond" pitchFamily="18" charset="0"/>
                <a:cs typeface="Arial" charset="0"/>
              </a:defRPr>
            </a:lvl3pPr>
            <a:lvl4pPr algn="l" rtl="0" eaLnBrk="1" fontAlgn="base" hangingPunct="1">
              <a:spcBef>
                <a:spcPct val="0"/>
              </a:spcBef>
              <a:spcAft>
                <a:spcPct val="0"/>
              </a:spcAft>
              <a:defRPr sz="3100">
                <a:solidFill>
                  <a:schemeClr val="tx2"/>
                </a:solidFill>
                <a:latin typeface="Garamond" pitchFamily="18" charset="0"/>
                <a:cs typeface="Arial" charset="0"/>
              </a:defRPr>
            </a:lvl4pPr>
            <a:lvl5pPr algn="l" rtl="0" eaLnBrk="1" fontAlgn="base" hangingPunct="1">
              <a:spcBef>
                <a:spcPct val="0"/>
              </a:spcBef>
              <a:spcAft>
                <a:spcPct val="0"/>
              </a:spcAft>
              <a:defRPr sz="3100">
                <a:solidFill>
                  <a:schemeClr val="tx2"/>
                </a:solidFill>
                <a:latin typeface="Garamond" pitchFamily="18" charset="0"/>
                <a:cs typeface="Arial" charset="0"/>
              </a:defRPr>
            </a:lvl5pPr>
            <a:lvl6pPr marL="342900" algn="l" rtl="0" eaLnBrk="1" fontAlgn="base" hangingPunct="1">
              <a:spcBef>
                <a:spcPct val="0"/>
              </a:spcBef>
              <a:spcAft>
                <a:spcPct val="0"/>
              </a:spcAft>
              <a:defRPr sz="3150">
                <a:solidFill>
                  <a:schemeClr val="tx2"/>
                </a:solidFill>
                <a:latin typeface="Garamond" pitchFamily="18" charset="0"/>
                <a:cs typeface="Arial" charset="0"/>
              </a:defRPr>
            </a:lvl6pPr>
            <a:lvl7pPr marL="685800" algn="l" rtl="0" eaLnBrk="1" fontAlgn="base" hangingPunct="1">
              <a:spcBef>
                <a:spcPct val="0"/>
              </a:spcBef>
              <a:spcAft>
                <a:spcPct val="0"/>
              </a:spcAft>
              <a:defRPr sz="3150">
                <a:solidFill>
                  <a:schemeClr val="tx2"/>
                </a:solidFill>
                <a:latin typeface="Garamond" pitchFamily="18" charset="0"/>
                <a:cs typeface="Arial" charset="0"/>
              </a:defRPr>
            </a:lvl7pPr>
            <a:lvl8pPr marL="1028700" algn="l" rtl="0" eaLnBrk="1" fontAlgn="base" hangingPunct="1">
              <a:spcBef>
                <a:spcPct val="0"/>
              </a:spcBef>
              <a:spcAft>
                <a:spcPct val="0"/>
              </a:spcAft>
              <a:defRPr sz="3150">
                <a:solidFill>
                  <a:schemeClr val="tx2"/>
                </a:solidFill>
                <a:latin typeface="Garamond" pitchFamily="18" charset="0"/>
                <a:cs typeface="Arial" charset="0"/>
              </a:defRPr>
            </a:lvl8pPr>
            <a:lvl9pPr marL="1371600" algn="l" rtl="0" eaLnBrk="1" fontAlgn="base" hangingPunct="1">
              <a:spcBef>
                <a:spcPct val="0"/>
              </a:spcBef>
              <a:spcAft>
                <a:spcPct val="0"/>
              </a:spcAft>
              <a:defRPr sz="3150">
                <a:solidFill>
                  <a:schemeClr val="tx2"/>
                </a:solidFill>
                <a:latin typeface="Garamond" pitchFamily="18" charset="0"/>
                <a:cs typeface="Arial" charset="0"/>
              </a:defRPr>
            </a:lvl9pPr>
          </a:lstStyle>
          <a:p>
            <a:pPr algn="ctr">
              <a:defRPr/>
            </a:pPr>
            <a:r>
              <a:rPr lang="en-US" sz="1800" b="1" kern="0" smtClean="0">
                <a:solidFill>
                  <a:schemeClr val="tx1"/>
                </a:solidFill>
                <a:latin typeface="Calibri" panose="020F0502020204030204" pitchFamily="34" charset="0"/>
              </a:rPr>
              <a:t>IACP: </a:t>
            </a:r>
            <a:r>
              <a:rPr lang="en-US" sz="1800" kern="0" smtClean="0">
                <a:solidFill>
                  <a:schemeClr val="tx1"/>
                </a:solidFill>
                <a:latin typeface="Calibri" panose="020F0502020204030204" pitchFamily="34" charset="0"/>
              </a:rPr>
              <a:t>il termine </a:t>
            </a:r>
            <a:r>
              <a:rPr lang="ja-JP" altLang="en-US" sz="1800" kern="0" smtClean="0">
                <a:solidFill>
                  <a:schemeClr val="tx1"/>
                </a:solidFill>
                <a:latin typeface="Calibri" panose="020F0502020204030204" pitchFamily="34" charset="0"/>
              </a:rPr>
              <a:t>“</a:t>
            </a:r>
            <a:r>
              <a:rPr lang="en-US" altLang="ja-JP" sz="1800" kern="0" smtClean="0">
                <a:solidFill>
                  <a:schemeClr val="tx1"/>
                </a:solidFill>
                <a:latin typeface="Calibri" panose="020F0502020204030204" pitchFamily="34" charset="0"/>
              </a:rPr>
              <a:t>armonizzato</a:t>
            </a:r>
            <a:r>
              <a:rPr lang="ja-JP" altLang="en-US" sz="1800" kern="0" smtClean="0">
                <a:solidFill>
                  <a:schemeClr val="tx1"/>
                </a:solidFill>
                <a:latin typeface="Calibri" panose="020F0502020204030204" pitchFamily="34" charset="0"/>
              </a:rPr>
              <a:t>”</a:t>
            </a:r>
            <a:r>
              <a:rPr lang="en-US" altLang="ja-JP" sz="1800" kern="0" smtClean="0">
                <a:solidFill>
                  <a:schemeClr val="tx1"/>
                </a:solidFill>
                <a:latin typeface="Calibri" panose="020F0502020204030204" pitchFamily="34" charset="0"/>
              </a:rPr>
              <a:t> significa che tutti i paesi dell</a:t>
            </a:r>
            <a:r>
              <a:rPr lang="ja-JP" altLang="en-US" sz="1800" kern="0" smtClean="0">
                <a:solidFill>
                  <a:schemeClr val="tx1"/>
                </a:solidFill>
                <a:latin typeface="Calibri" panose="020F0502020204030204" pitchFamily="34" charset="0"/>
              </a:rPr>
              <a:t>’</a:t>
            </a:r>
            <a:r>
              <a:rPr lang="en-US" altLang="ja-JP" sz="1800" kern="0" smtClean="0">
                <a:solidFill>
                  <a:schemeClr val="tx1"/>
                </a:solidFill>
                <a:latin typeface="Calibri" panose="020F0502020204030204" pitchFamily="34" charset="0"/>
              </a:rPr>
              <a:t>Unione europea adottano la stessa metodologia. Ciò assicura la comparabilità dei dati dei diversi Stati membri</a:t>
            </a:r>
            <a:endParaRPr lang="en-US" sz="1800" kern="0">
              <a:solidFill>
                <a:schemeClr val="tx1"/>
              </a:solidFill>
              <a:latin typeface="Calibri" panose="020F0502020204030204" pitchFamily="34" charset="0"/>
            </a:endParaRPr>
          </a:p>
        </p:txBody>
      </p:sp>
      <p:sp>
        <p:nvSpPr>
          <p:cNvPr id="8" name="Rectangle 3"/>
          <p:cNvSpPr txBox="1">
            <a:spLocks noChangeArrowheads="1"/>
          </p:cNvSpPr>
          <p:nvPr/>
        </p:nvSpPr>
        <p:spPr bwMode="auto">
          <a:xfrm>
            <a:off x="623434" y="3605942"/>
            <a:ext cx="10921643" cy="2600374"/>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cs typeface="+mn-cs"/>
              </a:defRPr>
            </a:lvl1pPr>
            <a:lvl2pPr marL="501650" indent="-242888" algn="l" rtl="0" eaLnBrk="1" fontAlgn="base" hangingPunct="1">
              <a:spcBef>
                <a:spcPct val="20000"/>
              </a:spcBef>
              <a:spcAft>
                <a:spcPct val="0"/>
              </a:spcAft>
              <a:buClr>
                <a:schemeClr val="accent2"/>
              </a:buClr>
              <a:buSzPct val="60000"/>
              <a:buFont typeface="Wingdings" panose="05000000000000000000" pitchFamily="2" charset="2"/>
              <a:buChar char="q"/>
              <a:defRPr sz="1900">
                <a:solidFill>
                  <a:schemeClr val="tx1"/>
                </a:solidFill>
                <a:latin typeface="+mn-lt"/>
                <a:cs typeface="+mn-cs"/>
              </a:defRPr>
            </a:lvl2pPr>
            <a:lvl3pPr marL="766763" indent="-261938" algn="l" rtl="0" eaLnBrk="1" fontAlgn="base" hangingPunct="1">
              <a:spcBef>
                <a:spcPct val="20000"/>
              </a:spcBef>
              <a:spcAft>
                <a:spcPct val="0"/>
              </a:spcAft>
              <a:buClr>
                <a:schemeClr val="accent1"/>
              </a:buClr>
              <a:buSzPct val="65000"/>
              <a:buFont typeface="Wingdings" panose="05000000000000000000" pitchFamily="2" charset="2"/>
              <a:buChar char="n"/>
              <a:defRPr sz="1600">
                <a:solidFill>
                  <a:schemeClr val="tx1"/>
                </a:solidFill>
                <a:latin typeface="+mn-lt"/>
                <a:cs typeface="+mn-cs"/>
              </a:defRPr>
            </a:lvl3pPr>
            <a:lvl4pPr marL="1004888" indent="-236538" algn="l" rtl="0" eaLnBrk="1" fontAlgn="base" hangingPunct="1">
              <a:spcBef>
                <a:spcPct val="20000"/>
              </a:spcBef>
              <a:spcAft>
                <a:spcPct val="0"/>
              </a:spcAft>
              <a:buClr>
                <a:schemeClr val="accent2"/>
              </a:buClr>
              <a:buSzPct val="70000"/>
              <a:buFont typeface="Wingdings" panose="05000000000000000000" pitchFamily="2" charset="2"/>
              <a:buChar char="q"/>
              <a:defRPr sz="1500">
                <a:solidFill>
                  <a:schemeClr val="tx1"/>
                </a:solidFill>
                <a:latin typeface="+mn-lt"/>
                <a:cs typeface="+mn-cs"/>
              </a:defRPr>
            </a:lvl4pPr>
            <a:lvl5pPr marL="1260475" indent="-254000" algn="l" rtl="0" eaLnBrk="1" fontAlgn="base" hangingPunct="1">
              <a:spcBef>
                <a:spcPct val="20000"/>
              </a:spcBef>
              <a:spcAft>
                <a:spcPct val="0"/>
              </a:spcAft>
              <a:buClr>
                <a:schemeClr val="accent1"/>
              </a:buClr>
              <a:buSzPct val="75000"/>
              <a:buFont typeface="Wingdings" panose="05000000000000000000" pitchFamily="2" charset="2"/>
              <a:buChar char="§"/>
              <a:defRPr sz="1500">
                <a:solidFill>
                  <a:schemeClr val="tx1"/>
                </a:solidFill>
                <a:latin typeface="+mn-lt"/>
                <a:cs typeface="+mn-cs"/>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500">
                <a:solidFill>
                  <a:schemeClr val="tx1"/>
                </a:solidFill>
                <a:latin typeface="+mn-lt"/>
                <a:cs typeface="+mn-cs"/>
              </a:defRPr>
            </a:lvl9pPr>
          </a:lstStyle>
          <a:p>
            <a:pPr algn="just">
              <a:lnSpc>
                <a:spcPct val="90000"/>
              </a:lnSpc>
              <a:defRPr/>
            </a:pPr>
            <a:r>
              <a:rPr lang="it-IT" sz="1500" b="1" kern="0" dirty="0" smtClean="0"/>
              <a:t>Rilevazione dei prezzi:</a:t>
            </a:r>
            <a:r>
              <a:rPr lang="it-IT" sz="1500" kern="0" dirty="0" smtClean="0"/>
              <a:t> ogni mese circa 1,8 milioni di prezzi vengono registrati dagli osservatori dei prezzi in oltre 200.000 punti vendita di quasi 1.600 città, piccole e grandi, nell</a:t>
            </a:r>
            <a:r>
              <a:rPr lang="it-IT" altLang="ja-JP" sz="1500" kern="0" dirty="0" smtClean="0"/>
              <a:t>’intera area dell’euro. In ogni paese sono rilevati mediamente i prezzi di circa 700 beni e servizi rappresentativi. Il numero esatto delle voci incluse nel campione differisce da un paese all’altro. Per ciascun bene o servizio vengono raccolti vari prezzi presso punti vendita differenti in diverse regioni. </a:t>
            </a:r>
          </a:p>
          <a:p>
            <a:pPr algn="just">
              <a:lnSpc>
                <a:spcPct val="90000"/>
              </a:lnSpc>
              <a:defRPr/>
            </a:pPr>
            <a:r>
              <a:rPr lang="it-IT" sz="1500" b="1" kern="0" dirty="0" smtClean="0"/>
              <a:t>Ponderazione dei gruppi di beni e servizi:</a:t>
            </a:r>
            <a:r>
              <a:rPr lang="it-IT" sz="1500" kern="0" dirty="0" smtClean="0"/>
              <a:t> ai gruppi di beni e servizi viene assegnato un peso in base all</a:t>
            </a:r>
            <a:r>
              <a:rPr lang="it-IT" altLang="ja-JP" sz="1500" kern="0" dirty="0" smtClean="0"/>
              <a:t>’importanza che rivestono nel bilancio medio delle famiglie. Per assicurare che l’indice mantenga la sua rilevanza nel tempo e rispecchi le variazioni dei profili di spesa, i pesi sono aggiornati regolarmente. Il loro calcolo si basa sui risultati di indagini condotte presso le famiglie, alle quali si chiede di registrare le proprie spese. I pesi sono medie nazionali che riflettono la spesa di tutte le tipologie di consumatori (più o meno abbienti, più o meno giovani, ecc.)</a:t>
            </a:r>
          </a:p>
          <a:p>
            <a:pPr algn="just">
              <a:lnSpc>
                <a:spcPct val="90000"/>
              </a:lnSpc>
              <a:defRPr/>
            </a:pPr>
            <a:r>
              <a:rPr lang="it-IT" sz="1500" b="1" kern="0" dirty="0" smtClean="0"/>
              <a:t>Ponderazione dei paesi:</a:t>
            </a:r>
            <a:r>
              <a:rPr lang="it-IT" sz="1500" kern="0" dirty="0" smtClean="0"/>
              <a:t> ai singoli paesi viene attribuito un peso in base alla rispettiva quota nella spesa per consumi totale dell</a:t>
            </a:r>
            <a:r>
              <a:rPr lang="it-IT" altLang="ja-JP" sz="1500" kern="0" dirty="0" smtClean="0"/>
              <a:t>’area dell’euro</a:t>
            </a:r>
            <a:endParaRPr lang="it-IT" sz="1500" kern="0" dirty="0"/>
          </a:p>
        </p:txBody>
      </p:sp>
    </p:spTree>
    <p:extLst>
      <p:ext uri="{BB962C8B-B14F-4D97-AF65-F5344CB8AC3E}">
        <p14:creationId xmlns:p14="http://schemas.microsoft.com/office/powerpoint/2010/main" val="20075167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prstGeom prst="rect">
            <a:avLst/>
          </a:prstGeom>
        </p:spPr>
        <p:txBody>
          <a:bodyPr/>
          <a:lstStyle/>
          <a:p>
            <a:fld id="{C25558A6-65F5-4E35-A20D-64927134FEEA}" type="slidenum">
              <a:rPr lang="it-IT" smtClean="0"/>
              <a:t>73</a:t>
            </a:fld>
            <a:endParaRPr lang="it-IT"/>
          </a:p>
        </p:txBody>
      </p:sp>
      <p:pic>
        <p:nvPicPr>
          <p:cNvPr id="3" name="Immagine 2"/>
          <p:cNvPicPr>
            <a:picLocks noChangeAspect="1"/>
          </p:cNvPicPr>
          <p:nvPr/>
        </p:nvPicPr>
        <p:blipFill>
          <a:blip r:embed="rId3"/>
          <a:stretch>
            <a:fillRect/>
          </a:stretch>
        </p:blipFill>
        <p:spPr>
          <a:xfrm>
            <a:off x="623391" y="404664"/>
            <a:ext cx="10589091" cy="5688632"/>
          </a:xfrm>
          <a:prstGeom prst="rect">
            <a:avLst/>
          </a:prstGeom>
        </p:spPr>
      </p:pic>
    </p:spTree>
    <p:extLst>
      <p:ext uri="{BB962C8B-B14F-4D97-AF65-F5344CB8AC3E}">
        <p14:creationId xmlns:p14="http://schemas.microsoft.com/office/powerpoint/2010/main" val="2808720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4294967295"/>
          </p:nvPr>
        </p:nvSpPr>
        <p:spPr>
          <a:xfrm>
            <a:off x="5303912" y="1345861"/>
            <a:ext cx="5897562" cy="1879600"/>
          </a:xfrm>
        </p:spPr>
        <p:txBody>
          <a:bodyPr>
            <a:normAutofit lnSpcReduction="10000"/>
          </a:bodyPr>
          <a:lstStyle/>
          <a:p>
            <a:pPr algn="just">
              <a:lnSpc>
                <a:spcPct val="150000"/>
              </a:lnSpc>
            </a:pPr>
            <a:r>
              <a:rPr lang="en-US" sz="1600" dirty="0"/>
              <a:t>The goals of monetary policy are spelled out in the Federal Reserve Act, which specifies that the Board of Governors and the Federal Open Market Committee should seek “to promote effectively the goals of </a:t>
            </a:r>
            <a:r>
              <a:rPr lang="en-US" sz="1600" b="1" u="sng" dirty="0"/>
              <a:t>maximum employment</a:t>
            </a:r>
            <a:r>
              <a:rPr lang="en-US" sz="1600" dirty="0"/>
              <a:t>, </a:t>
            </a:r>
            <a:r>
              <a:rPr lang="en-US" sz="1600" b="1" u="sng" dirty="0"/>
              <a:t>stable prices</a:t>
            </a:r>
            <a:r>
              <a:rPr lang="en-US" sz="1600" dirty="0"/>
              <a:t>, and </a:t>
            </a:r>
            <a:r>
              <a:rPr lang="en-US" sz="1600" b="1" u="sng" dirty="0"/>
              <a:t>moderate long-term interest rates</a:t>
            </a:r>
            <a:r>
              <a:rPr lang="en-US" sz="1600" dirty="0"/>
              <a:t>.” </a:t>
            </a:r>
            <a:endParaRPr lang="it-IT" sz="1600" dirty="0"/>
          </a:p>
        </p:txBody>
      </p:sp>
      <p:sp>
        <p:nvSpPr>
          <p:cNvPr id="6" name="Rectangle 4"/>
          <p:cNvSpPr>
            <a:spLocks noGrp="1" noChangeArrowheads="1"/>
          </p:cNvSpPr>
          <p:nvPr>
            <p:ph type="title" idx="4294967295"/>
          </p:nvPr>
        </p:nvSpPr>
        <p:spPr>
          <a:xfrm>
            <a:off x="767408" y="163059"/>
            <a:ext cx="8229600" cy="703263"/>
          </a:xfrm>
        </p:spPr>
        <p:txBody>
          <a:bodyPr anchor="ctr"/>
          <a:lstStyle/>
          <a:p>
            <a:pPr eaLnBrk="1" hangingPunct="1">
              <a:defRPr/>
            </a:pPr>
            <a:r>
              <a:rPr lang="it-IT" sz="3200" b="1" dirty="0">
                <a:solidFill>
                  <a:srgbClr val="002060"/>
                </a:solidFill>
              </a:rPr>
              <a:t>Obiettivi  </a:t>
            </a:r>
            <a:r>
              <a:rPr lang="it-IT" sz="3200" b="1" dirty="0" smtClean="0">
                <a:solidFill>
                  <a:srgbClr val="002060"/>
                </a:solidFill>
              </a:rPr>
              <a:t>di politica monetaria</a:t>
            </a:r>
            <a:endParaRPr lang="it-IT" sz="3200" b="1" dirty="0">
              <a:solidFill>
                <a:srgbClr val="002060"/>
              </a:solidFill>
            </a:endParaRPr>
          </a:p>
        </p:txBody>
      </p:sp>
      <p:sp>
        <p:nvSpPr>
          <p:cNvPr id="2" name="CasellaDiTesto 1"/>
          <p:cNvSpPr txBox="1"/>
          <p:nvPr/>
        </p:nvSpPr>
        <p:spPr>
          <a:xfrm>
            <a:off x="603516" y="1197225"/>
            <a:ext cx="3415711" cy="558301"/>
          </a:xfrm>
          <a:prstGeom prst="rect">
            <a:avLst/>
          </a:prstGeom>
        </p:spPr>
        <p:style>
          <a:lnRef idx="1">
            <a:schemeClr val="accent4"/>
          </a:lnRef>
          <a:fillRef idx="2">
            <a:schemeClr val="accent4"/>
          </a:fillRef>
          <a:effectRef idx="1">
            <a:schemeClr val="accent4"/>
          </a:effectRef>
          <a:fontRef idx="minor">
            <a:schemeClr val="dk1"/>
          </a:fontRef>
        </p:style>
        <p:txBody>
          <a:bodyPr wrap="square" lIns="80147" tIns="40074" rIns="80147" bIns="40074" rtlCol="0">
            <a:spAutoFit/>
          </a:bodyPr>
          <a:lstStyle/>
          <a:p>
            <a:pPr algn="ctr"/>
            <a:r>
              <a:rPr lang="it-IT" sz="3000" b="1" dirty="0">
                <a:solidFill>
                  <a:schemeClr val="tx1"/>
                </a:solidFill>
              </a:rPr>
              <a:t>La Fed</a:t>
            </a:r>
          </a:p>
        </p:txBody>
      </p:sp>
      <p:sp>
        <p:nvSpPr>
          <p:cNvPr id="7" name="CasellaDiTesto 6"/>
          <p:cNvSpPr txBox="1"/>
          <p:nvPr/>
        </p:nvSpPr>
        <p:spPr>
          <a:xfrm>
            <a:off x="603516" y="5334148"/>
            <a:ext cx="10780815" cy="7802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lnSpc>
                <a:spcPct val="150000"/>
              </a:lnSpc>
            </a:pPr>
            <a:r>
              <a:rPr lang="it-IT" sz="3400" dirty="0" smtClean="0"/>
              <a:t>La FED ha raggiunto i suoi obiettivi?</a:t>
            </a:r>
          </a:p>
        </p:txBody>
      </p:sp>
      <p:pic>
        <p:nvPicPr>
          <p:cNvPr id="8" name="Immagine 7"/>
          <p:cNvPicPr>
            <a:picLocks noChangeAspect="1"/>
          </p:cNvPicPr>
          <p:nvPr/>
        </p:nvPicPr>
        <p:blipFill rotWithShape="1">
          <a:blip r:embed="rId2"/>
          <a:srcRect r="3860"/>
          <a:stretch/>
        </p:blipFill>
        <p:spPr>
          <a:xfrm>
            <a:off x="603516" y="2212735"/>
            <a:ext cx="4024468" cy="2762250"/>
          </a:xfrm>
          <a:prstGeom prst="rect">
            <a:avLst/>
          </a:prstGeom>
        </p:spPr>
      </p:pic>
      <p:sp>
        <p:nvSpPr>
          <p:cNvPr id="3" name="CasellaDiTesto 2"/>
          <p:cNvSpPr txBox="1"/>
          <p:nvPr/>
        </p:nvSpPr>
        <p:spPr>
          <a:xfrm>
            <a:off x="5303911" y="3593860"/>
            <a:ext cx="608041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it-IT" dirty="0" smtClean="0"/>
              <a:t>Massima occupazione, stabilità dei prezzi, tassi di interessi a lungo termine moderati</a:t>
            </a:r>
            <a:endParaRPr lang="en-US" dirty="0"/>
          </a:p>
        </p:txBody>
      </p:sp>
    </p:spTree>
    <p:extLst>
      <p:ext uri="{BB962C8B-B14F-4D97-AF65-F5344CB8AC3E}">
        <p14:creationId xmlns:p14="http://schemas.microsoft.com/office/powerpoint/2010/main" val="29924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426720" y="87947"/>
            <a:ext cx="10972800" cy="11398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200" b="1" dirty="0">
                <a:solidFill>
                  <a:srgbClr val="002060"/>
                </a:solidFill>
              </a:rPr>
              <a:t>Disoccupazione e inflazione americana</a:t>
            </a:r>
            <a:endParaRPr lang="en-US" sz="3200" b="1" dirty="0">
              <a:solidFill>
                <a:srgbClr val="002060"/>
              </a:solidFill>
            </a:endParaRPr>
          </a:p>
        </p:txBody>
      </p:sp>
      <p:pic>
        <p:nvPicPr>
          <p:cNvPr id="2" name="Immagine 1"/>
          <p:cNvPicPr>
            <a:picLocks noChangeAspect="1"/>
          </p:cNvPicPr>
          <p:nvPr/>
        </p:nvPicPr>
        <p:blipFill>
          <a:blip r:embed="rId2"/>
          <a:stretch>
            <a:fillRect/>
          </a:stretch>
        </p:blipFill>
        <p:spPr>
          <a:xfrm>
            <a:off x="716280" y="1116809"/>
            <a:ext cx="10393680" cy="47048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13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idx="4294967295"/>
          </p:nvPr>
        </p:nvSpPr>
        <p:spPr>
          <a:xfrm>
            <a:off x="426720" y="87947"/>
            <a:ext cx="10972800" cy="11398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it-IT" sz="3200" b="1" dirty="0">
                <a:solidFill>
                  <a:srgbClr val="002060"/>
                </a:solidFill>
              </a:rPr>
              <a:t>Disoccupazione e inflazione americana</a:t>
            </a:r>
            <a:endParaRPr lang="en-US" sz="3200" b="1" dirty="0">
              <a:solidFill>
                <a:srgbClr val="002060"/>
              </a:solidFill>
            </a:endParaRPr>
          </a:p>
        </p:txBody>
      </p:sp>
      <p:grpSp>
        <p:nvGrpSpPr>
          <p:cNvPr id="7" name="Gruppo 6"/>
          <p:cNvGrpSpPr/>
          <p:nvPr/>
        </p:nvGrpSpPr>
        <p:grpSpPr>
          <a:xfrm>
            <a:off x="623392" y="980728"/>
            <a:ext cx="10153128" cy="5184576"/>
            <a:chOff x="1200150" y="1099957"/>
            <a:chExt cx="9224010" cy="4721723"/>
          </a:xfrm>
        </p:grpSpPr>
        <p:pic>
          <p:nvPicPr>
            <p:cNvPr id="3" name="Immagine 2"/>
            <p:cNvPicPr>
              <a:picLocks noChangeAspect="1"/>
            </p:cNvPicPr>
            <p:nvPr/>
          </p:nvPicPr>
          <p:blipFill>
            <a:blip r:embed="rId2"/>
            <a:stretch>
              <a:fillRect/>
            </a:stretch>
          </p:blipFill>
          <p:spPr>
            <a:xfrm>
              <a:off x="1200150" y="1099957"/>
              <a:ext cx="9224010" cy="4721723"/>
            </a:xfrm>
            <a:prstGeom prst="rect">
              <a:avLst/>
            </a:prstGeom>
            <a:ln w="88900" cap="sq" cmpd="thickThin">
              <a:solidFill>
                <a:srgbClr val="000000"/>
              </a:solidFill>
              <a:prstDash val="solid"/>
              <a:miter lim="800000"/>
            </a:ln>
            <a:effectLst>
              <a:innerShdw blurRad="76200">
                <a:srgbClr val="000000"/>
              </a:innerShdw>
            </a:effectLst>
          </p:spPr>
        </p:pic>
        <p:pic>
          <p:nvPicPr>
            <p:cNvPr id="6" name="Immagine 5"/>
            <p:cNvPicPr>
              <a:picLocks noChangeAspect="1"/>
            </p:cNvPicPr>
            <p:nvPr/>
          </p:nvPicPr>
          <p:blipFill>
            <a:blip r:embed="rId3"/>
            <a:stretch>
              <a:fillRect/>
            </a:stretch>
          </p:blipFill>
          <p:spPr>
            <a:xfrm>
              <a:off x="6096000" y="1528604"/>
              <a:ext cx="2695575" cy="447675"/>
            </a:xfrm>
            <a:prstGeom prst="rect">
              <a:avLst/>
            </a:prstGeom>
          </p:spPr>
        </p:pic>
      </p:grpSp>
    </p:spTree>
    <p:extLst>
      <p:ext uri="{BB962C8B-B14F-4D97-AF65-F5344CB8AC3E}">
        <p14:creationId xmlns:p14="http://schemas.microsoft.com/office/powerpoint/2010/main" val="3865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5783D04B-EF59-4AEF-A49D-DFF08EDDC07B}" type="slidenum">
              <a:rPr lang="en-US" smtClean="0"/>
              <a:t>77</a:t>
            </a:fld>
            <a:endParaRPr lang="en-US"/>
          </a:p>
        </p:txBody>
      </p:sp>
      <p:pic>
        <p:nvPicPr>
          <p:cNvPr id="4" name="Immagine 3"/>
          <p:cNvPicPr>
            <a:picLocks noChangeAspect="1"/>
          </p:cNvPicPr>
          <p:nvPr/>
        </p:nvPicPr>
        <p:blipFill>
          <a:blip r:embed="rId2"/>
          <a:stretch>
            <a:fillRect/>
          </a:stretch>
        </p:blipFill>
        <p:spPr>
          <a:xfrm>
            <a:off x="628263" y="485193"/>
            <a:ext cx="10811068" cy="575844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943393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116C5E2-3F22-43E8-9D1C-C409A8E83567}" type="slidenum">
              <a:rPr lang="en-US" sz="1200">
                <a:latin typeface="Garamond" pitchFamily="18" charset="0"/>
              </a:rPr>
              <a:pPr eaLnBrk="1" hangingPunct="1">
                <a:defRPr/>
              </a:pPr>
              <a:t>78</a:t>
            </a:fld>
            <a:endParaRPr lang="en-US" sz="1200">
              <a:latin typeface="Garamond" pitchFamily="18" charset="0"/>
            </a:endParaRPr>
          </a:p>
        </p:txBody>
      </p:sp>
      <p:sp>
        <p:nvSpPr>
          <p:cNvPr id="110595" name="Rectangle 3"/>
          <p:cNvSpPr>
            <a:spLocks noGrp="1" noChangeArrowheads="1"/>
          </p:cNvSpPr>
          <p:nvPr>
            <p:ph type="body" idx="4294967295"/>
          </p:nvPr>
        </p:nvSpPr>
        <p:spPr>
          <a:xfrm>
            <a:off x="695400" y="967856"/>
            <a:ext cx="11017250" cy="5184775"/>
          </a:xfrm>
        </p:spPr>
        <p:txBody>
          <a:bodyPr/>
          <a:lstStyle/>
          <a:p>
            <a:pPr marL="0" indent="0" algn="just" eaLnBrk="1" hangingPunct="1">
              <a:lnSpc>
                <a:spcPct val="160000"/>
              </a:lnSpc>
              <a:defRPr/>
            </a:pPr>
            <a:r>
              <a:rPr lang="it-IT" sz="2000" dirty="0"/>
              <a:t> Al fine di raggiungere l</a:t>
            </a:r>
            <a:r>
              <a:rPr lang="it-IT" altLang="it-IT" sz="2000" dirty="0"/>
              <a:t>’</a:t>
            </a:r>
            <a:r>
              <a:rPr lang="it-IT" sz="2000" dirty="0"/>
              <a:t>obiettivo della stabilità dei prezzi, le banche centrali mirano a tenere sotto controllo la crescita della massa monetaria all</a:t>
            </a:r>
            <a:r>
              <a:rPr lang="it-IT" altLang="it-IT" sz="2000" dirty="0"/>
              <a:t>’</a:t>
            </a:r>
            <a:r>
              <a:rPr lang="it-IT" sz="2000" dirty="0"/>
              <a:t>interno del sistema economico</a:t>
            </a:r>
          </a:p>
          <a:p>
            <a:pPr marL="0" indent="0" algn="just" eaLnBrk="1" hangingPunct="1">
              <a:lnSpc>
                <a:spcPct val="160000"/>
              </a:lnSpc>
              <a:defRPr/>
            </a:pPr>
            <a:r>
              <a:rPr lang="it-IT" sz="2000" dirty="0"/>
              <a:t> </a:t>
            </a:r>
            <a:r>
              <a:rPr lang="it-IT" sz="2000" b="1" u="sng" dirty="0">
                <a:solidFill>
                  <a:schemeClr val="accent2"/>
                </a:solidFill>
              </a:rPr>
              <a:t>Ma che cosa è esattamente la moneta?</a:t>
            </a:r>
          </a:p>
          <a:p>
            <a:pPr marL="0" indent="0" algn="just" eaLnBrk="1" hangingPunct="1">
              <a:lnSpc>
                <a:spcPct val="160000"/>
              </a:lnSpc>
              <a:defRPr/>
            </a:pPr>
            <a:r>
              <a:rPr lang="it-IT" sz="2000" dirty="0"/>
              <a:t> In termini generali, la</a:t>
            </a:r>
            <a:r>
              <a:rPr lang="it-IT" sz="2000" dirty="0">
                <a:solidFill>
                  <a:schemeClr val="accent2"/>
                </a:solidFill>
              </a:rPr>
              <a:t> </a:t>
            </a:r>
            <a:r>
              <a:rPr lang="it-IT" sz="2000" b="1" dirty="0">
                <a:solidFill>
                  <a:schemeClr val="accent2"/>
                </a:solidFill>
              </a:rPr>
              <a:t>moneta</a:t>
            </a:r>
            <a:r>
              <a:rPr lang="it-IT" sz="2000" dirty="0">
                <a:solidFill>
                  <a:srgbClr val="009966"/>
                </a:solidFill>
              </a:rPr>
              <a:t> </a:t>
            </a:r>
            <a:r>
              <a:rPr lang="it-IT" sz="2000" dirty="0"/>
              <a:t>è costituita dalle attività finanziarie che possono essere utilizzate come mezzo di pagamento. </a:t>
            </a:r>
          </a:p>
          <a:p>
            <a:pPr marL="0" indent="0" algn="just" eaLnBrk="1" hangingPunct="1">
              <a:lnSpc>
                <a:spcPct val="160000"/>
              </a:lnSpc>
              <a:defRPr/>
            </a:pPr>
            <a:r>
              <a:rPr lang="it-IT" sz="2000" dirty="0"/>
              <a:t> </a:t>
            </a:r>
            <a:r>
              <a:rPr lang="it-IT" sz="2000" i="1" dirty="0"/>
              <a:t>In primis</a:t>
            </a:r>
            <a:r>
              <a:rPr lang="it-IT" sz="2000" dirty="0"/>
              <a:t>, quindi, la moneta a disposizione del pubblico (M) può essere considerata come la somma della moneta legale (o circolante: CIRC) e dii depositi bancari (D) utilizzabili per effettuare pagamenti </a:t>
            </a:r>
            <a:r>
              <a:rPr lang="it-IT" sz="2000" dirty="0">
                <a:sym typeface="Wingdings" pitchFamily="2" charset="2"/>
              </a:rPr>
              <a:t></a:t>
            </a:r>
            <a:r>
              <a:rPr lang="it-IT" sz="2000" dirty="0"/>
              <a:t> </a:t>
            </a:r>
            <a:r>
              <a:rPr lang="it-IT" sz="2000" b="1" dirty="0">
                <a:solidFill>
                  <a:srgbClr val="009966"/>
                </a:solidFill>
              </a:rPr>
              <a:t>M</a:t>
            </a:r>
            <a:r>
              <a:rPr lang="it-IT" sz="2000" b="1" dirty="0"/>
              <a:t> = CIRC</a:t>
            </a:r>
            <a:r>
              <a:rPr lang="it-IT" sz="2000" b="1" dirty="0">
                <a:solidFill>
                  <a:srgbClr val="0033CC"/>
                </a:solidFill>
              </a:rPr>
              <a:t> </a:t>
            </a:r>
            <a:r>
              <a:rPr lang="it-IT" sz="2000" b="1" dirty="0"/>
              <a:t>(circolante) + </a:t>
            </a:r>
            <a:r>
              <a:rPr lang="it-IT" sz="2000" b="1" dirty="0">
                <a:solidFill>
                  <a:srgbClr val="009966"/>
                </a:solidFill>
              </a:rPr>
              <a:t>D</a:t>
            </a:r>
            <a:r>
              <a:rPr lang="it-IT" sz="2000" b="1" dirty="0">
                <a:solidFill>
                  <a:srgbClr val="FF0000"/>
                </a:solidFill>
              </a:rPr>
              <a:t> </a:t>
            </a:r>
            <a:r>
              <a:rPr lang="it-IT" sz="2000" b="1" dirty="0"/>
              <a:t>(depositi) </a:t>
            </a:r>
          </a:p>
        </p:txBody>
      </p:sp>
      <p:sp>
        <p:nvSpPr>
          <p:cNvPr id="110596" name="Rectangle 4"/>
          <p:cNvSpPr>
            <a:spLocks noGrp="1" noChangeArrowheads="1"/>
          </p:cNvSpPr>
          <p:nvPr>
            <p:ph type="title" idx="4294967295"/>
          </p:nvPr>
        </p:nvSpPr>
        <p:spPr>
          <a:xfrm>
            <a:off x="551384" y="213546"/>
            <a:ext cx="8229600" cy="630238"/>
          </a:xfrm>
        </p:spPr>
        <p:txBody>
          <a:bodyPr anchor="ctr"/>
          <a:lstStyle/>
          <a:p>
            <a:pPr eaLnBrk="1" hangingPunct="1">
              <a:defRPr/>
            </a:pPr>
            <a:r>
              <a:rPr lang="it-IT" sz="3900" b="1" dirty="0"/>
              <a:t>Base monetaria e aggregati monetari</a:t>
            </a:r>
          </a:p>
        </p:txBody>
      </p:sp>
      <p:sp>
        <p:nvSpPr>
          <p:cNvPr id="31748" name="Slide Number Placeholder 5"/>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1F8794C-EBFF-44A1-B738-C4F8BEEC2591}" type="slidenum">
              <a:rPr lang="it-IT" sz="1600">
                <a:solidFill>
                  <a:srgbClr val="587993"/>
                </a:solidFill>
                <a:latin typeface="Tahoma" pitchFamily="34" charset="0"/>
              </a:rPr>
              <a:pPr algn="r" eaLnBrk="1" hangingPunct="1"/>
              <a:t>78</a:t>
            </a:fld>
            <a:endParaRPr lang="it-IT" sz="1600">
              <a:solidFill>
                <a:srgbClr val="587993"/>
              </a:solidFill>
              <a:latin typeface="Tahoma" pitchFamily="34" charset="0"/>
            </a:endParaRPr>
          </a:p>
        </p:txBody>
      </p:sp>
    </p:spTree>
    <p:extLst>
      <p:ext uri="{BB962C8B-B14F-4D97-AF65-F5344CB8AC3E}">
        <p14:creationId xmlns:p14="http://schemas.microsoft.com/office/powerpoint/2010/main" val="36480249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78D19EC-6707-4607-BF95-C7897A195191}" type="slidenum">
              <a:rPr lang="en-US" sz="1200">
                <a:latin typeface="Garamond" pitchFamily="18" charset="0"/>
              </a:rPr>
              <a:pPr eaLnBrk="1" hangingPunct="1">
                <a:defRPr/>
              </a:pPr>
              <a:t>79</a:t>
            </a:fld>
            <a:endParaRPr lang="en-US" sz="1200">
              <a:latin typeface="Garamond" pitchFamily="18" charset="0"/>
            </a:endParaRPr>
          </a:p>
        </p:txBody>
      </p:sp>
      <p:sp>
        <p:nvSpPr>
          <p:cNvPr id="112642" name="Rectangle 2"/>
          <p:cNvSpPr>
            <a:spLocks noGrp="1" noChangeArrowheads="1"/>
          </p:cNvSpPr>
          <p:nvPr>
            <p:ph type="title" idx="4294967295"/>
          </p:nvPr>
        </p:nvSpPr>
        <p:spPr>
          <a:xfrm>
            <a:off x="767408" y="286991"/>
            <a:ext cx="10058400" cy="1449387"/>
          </a:xfrm>
        </p:spPr>
        <p:txBody>
          <a:bodyPr anchor="t"/>
          <a:lstStyle/>
          <a:p>
            <a:pPr eaLnBrk="1" hangingPunct="1">
              <a:defRPr/>
            </a:pPr>
            <a:r>
              <a:rPr lang="it-IT" sz="3900" b="1" dirty="0"/>
              <a:t>Base monetaria e aggregati monetari</a:t>
            </a:r>
            <a:endParaRPr lang="en-US" sz="3900" b="1" dirty="0"/>
          </a:p>
        </p:txBody>
      </p:sp>
      <p:sp>
        <p:nvSpPr>
          <p:cNvPr id="112643" name="Rectangle 3"/>
          <p:cNvSpPr>
            <a:spLocks noGrp="1" noChangeArrowheads="1"/>
          </p:cNvSpPr>
          <p:nvPr>
            <p:ph idx="4294967295"/>
          </p:nvPr>
        </p:nvSpPr>
        <p:spPr>
          <a:xfrm>
            <a:off x="911424" y="1268760"/>
            <a:ext cx="10671175" cy="4933950"/>
          </a:xfrm>
        </p:spPr>
        <p:txBody>
          <a:bodyPr/>
          <a:lstStyle/>
          <a:p>
            <a:pPr marL="0" indent="0" algn="just" eaLnBrk="1" hangingPunct="1">
              <a:lnSpc>
                <a:spcPct val="160000"/>
              </a:lnSpc>
              <a:buSzTx/>
              <a:buFont typeface="Wingdings" pitchFamily="2" charset="2"/>
              <a:buChar char="§"/>
              <a:defRPr/>
            </a:pPr>
            <a:r>
              <a:rPr lang="it-IT" sz="2000" dirty="0"/>
              <a:t>Le banche centrali, tuttavia, sono in grado di influenzare </a:t>
            </a:r>
            <a:r>
              <a:rPr lang="it-IT" sz="2000" b="1" u="sng" dirty="0"/>
              <a:t>direttamente </a:t>
            </a:r>
            <a:r>
              <a:rPr lang="it-IT" sz="2000" dirty="0"/>
              <a:t>solo il prezzo (costo opportunità) di detenere </a:t>
            </a:r>
            <a:r>
              <a:rPr lang="it-IT" sz="2000" b="1" u="sng" dirty="0">
                <a:solidFill>
                  <a:schemeClr val="accent2"/>
                </a:solidFill>
              </a:rPr>
              <a:t>base monetaria</a:t>
            </a:r>
            <a:r>
              <a:rPr lang="it-IT" sz="2000" dirty="0"/>
              <a:t>, ossia il tasso di interesse a breve termine</a:t>
            </a:r>
          </a:p>
          <a:p>
            <a:pPr marL="0" indent="0" algn="just" eaLnBrk="1" hangingPunct="1">
              <a:lnSpc>
                <a:spcPct val="160000"/>
              </a:lnSpc>
              <a:buSzTx/>
              <a:buFont typeface="Wingdings" pitchFamily="2" charset="2"/>
              <a:buChar char="§"/>
              <a:defRPr/>
            </a:pPr>
            <a:r>
              <a:rPr lang="it-IT" sz="2000" dirty="0"/>
              <a:t>Per </a:t>
            </a:r>
            <a:r>
              <a:rPr lang="it-IT" sz="2000" b="1" u="sng" dirty="0">
                <a:solidFill>
                  <a:schemeClr val="accent2"/>
                </a:solidFill>
              </a:rPr>
              <a:t>base monetaria</a:t>
            </a:r>
            <a:r>
              <a:rPr lang="it-IT" sz="2000" dirty="0">
                <a:solidFill>
                  <a:srgbClr val="009966"/>
                </a:solidFill>
              </a:rPr>
              <a:t> </a:t>
            </a:r>
            <a:r>
              <a:rPr lang="it-IT" sz="2000" dirty="0"/>
              <a:t>si intende </a:t>
            </a:r>
            <a:r>
              <a:rPr lang="it-IT" sz="2000" b="1" u="sng" dirty="0">
                <a:solidFill>
                  <a:schemeClr val="accent2"/>
                </a:solidFill>
              </a:rPr>
              <a:t>la moneta direttamente creata dalla Banca</a:t>
            </a:r>
            <a:r>
              <a:rPr lang="it-IT" sz="2000" dirty="0"/>
              <a:t> </a:t>
            </a:r>
            <a:r>
              <a:rPr lang="it-IT" sz="2000" b="1" u="sng" dirty="0">
                <a:solidFill>
                  <a:schemeClr val="accent2"/>
                </a:solidFill>
              </a:rPr>
              <a:t>Centrale</a:t>
            </a:r>
            <a:r>
              <a:rPr lang="it-IT" sz="2000" dirty="0"/>
              <a:t>, che si distribuisce tra il pubblico e le banche. </a:t>
            </a:r>
          </a:p>
          <a:p>
            <a:pPr marL="0" indent="0" algn="just" eaLnBrk="1" hangingPunct="1">
              <a:lnSpc>
                <a:spcPct val="160000"/>
              </a:lnSpc>
              <a:buSzTx/>
              <a:buFont typeface="Wingdings" pitchFamily="2" charset="2"/>
              <a:buChar char="§"/>
              <a:defRPr/>
            </a:pPr>
            <a:r>
              <a:rPr lang="it-IT" sz="2000" dirty="0"/>
              <a:t> La base monetaria a disposizione del pubblico corrisponde al circolante, mentre quella delle banche può essere usata come riserva. Avremo quindi:</a:t>
            </a:r>
          </a:p>
          <a:p>
            <a:pPr marL="0" indent="0" algn="just" eaLnBrk="1" hangingPunct="1">
              <a:lnSpc>
                <a:spcPct val="120000"/>
              </a:lnSpc>
              <a:buSzTx/>
              <a:buFont typeface="Wingdings" pitchFamily="2" charset="2"/>
              <a:buChar char="§"/>
              <a:defRPr/>
            </a:pPr>
            <a:r>
              <a:rPr lang="it-IT" sz="2000" b="1" dirty="0">
                <a:solidFill>
                  <a:srgbClr val="009966"/>
                </a:solidFill>
              </a:rPr>
              <a:t> BM </a:t>
            </a:r>
            <a:r>
              <a:rPr lang="it-IT" sz="2000" b="1" dirty="0"/>
              <a:t>(base monetaria) = </a:t>
            </a:r>
            <a:r>
              <a:rPr lang="it-IT" sz="2000" b="1" dirty="0" err="1">
                <a:solidFill>
                  <a:schemeClr val="accent2"/>
                </a:solidFill>
              </a:rPr>
              <a:t>BMp</a:t>
            </a:r>
            <a:r>
              <a:rPr lang="it-IT" sz="2000" b="1" dirty="0">
                <a:solidFill>
                  <a:schemeClr val="accent2"/>
                </a:solidFill>
              </a:rPr>
              <a:t> + </a:t>
            </a:r>
            <a:r>
              <a:rPr lang="it-IT" sz="2000" b="1" dirty="0" err="1">
                <a:solidFill>
                  <a:schemeClr val="accent2"/>
                </a:solidFill>
              </a:rPr>
              <a:t>BMb</a:t>
            </a:r>
            <a:r>
              <a:rPr lang="it-IT" sz="2000" b="1" dirty="0"/>
              <a:t> = </a:t>
            </a:r>
            <a:r>
              <a:rPr lang="it-IT" sz="2000" b="1" dirty="0">
                <a:solidFill>
                  <a:schemeClr val="accent2"/>
                </a:solidFill>
              </a:rPr>
              <a:t>CIRC+ RB</a:t>
            </a:r>
            <a:r>
              <a:rPr lang="it-IT" sz="2000" b="1" dirty="0">
                <a:solidFill>
                  <a:srgbClr val="0033CC"/>
                </a:solidFill>
              </a:rPr>
              <a:t> </a:t>
            </a:r>
            <a:r>
              <a:rPr lang="it-IT" sz="2000" b="1" dirty="0"/>
              <a:t>(riserve bancarie – </a:t>
            </a:r>
            <a:r>
              <a:rPr lang="it-IT" sz="2000" b="1" dirty="0">
                <a:solidFill>
                  <a:srgbClr val="FF3300"/>
                </a:solidFill>
              </a:rPr>
              <a:t>libere e obbligatorie</a:t>
            </a:r>
            <a:r>
              <a:rPr lang="it-IT" sz="2000" b="1" dirty="0"/>
              <a:t>)</a:t>
            </a:r>
            <a:endParaRPr lang="en-US" sz="2000" dirty="0"/>
          </a:p>
        </p:txBody>
      </p:sp>
    </p:spTree>
    <p:extLst>
      <p:ext uri="{BB962C8B-B14F-4D97-AF65-F5344CB8AC3E}">
        <p14:creationId xmlns:p14="http://schemas.microsoft.com/office/powerpoint/2010/main" val="295000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38062EC8-04DF-4B91-ACA4-0417350D458D}" type="slidenum">
              <a:rPr lang="it-IT"/>
              <a:pPr>
                <a:defRPr/>
              </a:pPr>
              <a:t>8</a:t>
            </a:fld>
            <a:endParaRPr lang="it-IT"/>
          </a:p>
        </p:txBody>
      </p:sp>
      <p:sp>
        <p:nvSpPr>
          <p:cNvPr id="31746" name="Rectangle 2"/>
          <p:cNvSpPr>
            <a:spLocks noGrp="1" noChangeArrowheads="1"/>
          </p:cNvSpPr>
          <p:nvPr>
            <p:ph type="title" idx="4294967295"/>
          </p:nvPr>
        </p:nvSpPr>
        <p:spPr>
          <a:xfrm>
            <a:off x="335360" y="231058"/>
            <a:ext cx="9299575" cy="776287"/>
          </a:xfrm>
          <a:extLst>
            <a:ext uri="{909E8E84-426E-40DD-AFC4-6F175D3DCCD1}">
              <a14:hiddenFill xmlns:a14="http://schemas.microsoft.com/office/drawing/2010/main">
                <a:solidFill>
                  <a:srgbClr val="66FFFF"/>
                </a:solidFill>
              </a14:hiddenFill>
            </a:ext>
          </a:extLst>
        </p:spPr>
        <p:txBody>
          <a:bodyPr vert="horz" lIns="91440" tIns="45720" rIns="91440" bIns="45720" rtlCol="0" anchor="t">
            <a:normAutofit/>
          </a:bodyPr>
          <a:lstStyle/>
          <a:p>
            <a:r>
              <a:rPr lang="it-IT" sz="2900" b="1" dirty="0">
                <a:solidFill>
                  <a:srgbClr val="002060"/>
                </a:solidFill>
                <a:latin typeface="Arial" panose="020B0604020202020204" pitchFamily="34" charset="0"/>
                <a:cs typeface="Arial" panose="020B0604020202020204" pitchFamily="34" charset="0"/>
              </a:rPr>
              <a:t>Gli strumenti della vigilanza</a:t>
            </a:r>
          </a:p>
        </p:txBody>
      </p:sp>
      <p:sp>
        <p:nvSpPr>
          <p:cNvPr id="31747" name="Rectangle 3"/>
          <p:cNvSpPr>
            <a:spLocks noGrp="1" noChangeArrowheads="1"/>
          </p:cNvSpPr>
          <p:nvPr>
            <p:ph idx="4294967295"/>
          </p:nvPr>
        </p:nvSpPr>
        <p:spPr>
          <a:xfrm>
            <a:off x="469106" y="1054433"/>
            <a:ext cx="9237663" cy="431800"/>
          </a:xfrm>
        </p:spPr>
        <p:txBody>
          <a:bodyPr>
            <a:normAutofit/>
          </a:bodyPr>
          <a:lstStyle/>
          <a:p>
            <a:pPr marL="0" indent="0" eaLnBrk="1" hangingPunct="1">
              <a:buNone/>
              <a:defRPr/>
            </a:pPr>
            <a:r>
              <a:rPr lang="it-IT" sz="2200" dirty="0"/>
              <a:t>La funzione di vigilanza si esplica principalmente attraverso </a:t>
            </a:r>
            <a:r>
              <a:rPr lang="it-IT" sz="2200" b="1" u="sng" dirty="0">
                <a:effectLst>
                  <a:outerShdw blurRad="38100" dist="38100" dir="2700000" algn="tl">
                    <a:srgbClr val="DDDDDD"/>
                  </a:outerShdw>
                </a:effectLst>
              </a:rPr>
              <a:t>tre </a:t>
            </a:r>
            <a:r>
              <a:rPr lang="it-IT" sz="2200" dirty="0"/>
              <a:t>direttrici</a:t>
            </a:r>
          </a:p>
        </p:txBody>
      </p:sp>
      <p:sp>
        <p:nvSpPr>
          <p:cNvPr id="10" name="Segnaposto numero diapositiva 5"/>
          <p:cNvSpPr txBox="1">
            <a:spLocks noGrp="1"/>
          </p:cNvSpPr>
          <p:nvPr/>
        </p:nvSpPr>
        <p:spPr bwMode="auto">
          <a:xfrm>
            <a:off x="807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4C36AE6-70B7-4E5C-911A-9213D4DEF232}" type="slidenum">
              <a:rPr lang="it-IT" sz="1200">
                <a:latin typeface="Garamond" pitchFamily="18" charset="0"/>
              </a:rPr>
              <a:pPr algn="r" eaLnBrk="1" hangingPunct="1">
                <a:defRPr/>
              </a:pPr>
              <a:t>8</a:t>
            </a:fld>
            <a:endParaRPr lang="it-IT" sz="1200">
              <a:latin typeface="Garamond" pitchFamily="18" charset="0"/>
            </a:endParaRPr>
          </a:p>
        </p:txBody>
      </p:sp>
      <p:sp>
        <p:nvSpPr>
          <p:cNvPr id="31748" name="Text Box 4"/>
          <p:cNvSpPr txBox="1">
            <a:spLocks noChangeArrowheads="1"/>
          </p:cNvSpPr>
          <p:nvPr/>
        </p:nvSpPr>
        <p:spPr bwMode="auto">
          <a:xfrm>
            <a:off x="1992313" y="2133600"/>
            <a:ext cx="2590800" cy="711200"/>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it-IT" sz="2000" b="1">
                <a:latin typeface="Arial" charset="0"/>
                <a:ea typeface="ＭＳ Ｐゴシック" charset="0"/>
              </a:rPr>
              <a:t>Vigilanza regolamentare</a:t>
            </a:r>
          </a:p>
        </p:txBody>
      </p:sp>
      <p:sp>
        <p:nvSpPr>
          <p:cNvPr id="31749" name="Text Box 5"/>
          <p:cNvSpPr txBox="1">
            <a:spLocks noChangeArrowheads="1"/>
          </p:cNvSpPr>
          <p:nvPr/>
        </p:nvSpPr>
        <p:spPr bwMode="auto">
          <a:xfrm>
            <a:off x="5087938" y="2133600"/>
            <a:ext cx="2303462" cy="711200"/>
          </a:xfrm>
          <a:prstGeom prst="rect">
            <a:avLst/>
          </a:prstGeom>
          <a:ln>
            <a:headEnd/>
            <a:tailEnd/>
          </a:ln>
          <a:extLst/>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it-IT" sz="2000" b="1" dirty="0">
                <a:latin typeface="Arial" charset="0"/>
                <a:ea typeface="ＭＳ Ｐゴシック" charset="0"/>
              </a:rPr>
              <a:t>Vigilanza informativa</a:t>
            </a:r>
          </a:p>
        </p:txBody>
      </p:sp>
      <p:sp>
        <p:nvSpPr>
          <p:cNvPr id="31750" name="Text Box 6"/>
          <p:cNvSpPr txBox="1">
            <a:spLocks noChangeArrowheads="1"/>
          </p:cNvSpPr>
          <p:nvPr/>
        </p:nvSpPr>
        <p:spPr bwMode="auto">
          <a:xfrm>
            <a:off x="7896226" y="2133600"/>
            <a:ext cx="2087563" cy="711200"/>
          </a:xfrm>
          <a:prstGeom prst="rect">
            <a:avLst/>
          </a:prstGeom>
          <a:ln>
            <a:headEnd/>
            <a:tailEnd/>
          </a:ln>
          <a:extLst/>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it-IT" sz="2000" b="1">
                <a:latin typeface="Arial" charset="0"/>
                <a:ea typeface="ＭＳ Ｐゴシック" charset="0"/>
              </a:rPr>
              <a:t>Vigilanza ispettiva</a:t>
            </a:r>
          </a:p>
        </p:txBody>
      </p:sp>
      <p:sp>
        <p:nvSpPr>
          <p:cNvPr id="31751" name="Text Box 7"/>
          <p:cNvSpPr txBox="1">
            <a:spLocks noChangeArrowheads="1"/>
          </p:cNvSpPr>
          <p:nvPr/>
        </p:nvSpPr>
        <p:spPr bwMode="auto">
          <a:xfrm>
            <a:off x="623392" y="4221163"/>
            <a:ext cx="111612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spcBef>
                <a:spcPct val="50000"/>
              </a:spcBef>
              <a:defRPr/>
            </a:pPr>
            <a:r>
              <a:rPr lang="it-IT" sz="2000" dirty="0"/>
              <a:t>Interviene a regolamentare aspetti della struttura e dell’</a:t>
            </a:r>
            <a:r>
              <a:rPr lang="it-IT" altLang="ja-JP" sz="2000" dirty="0"/>
              <a:t>attività degli intermediari, per limitarne </a:t>
            </a:r>
            <a:r>
              <a:rPr lang="it-IT" altLang="ja-JP" sz="2000" dirty="0" smtClean="0"/>
              <a:t>l’assunzione </a:t>
            </a:r>
            <a:r>
              <a:rPr lang="it-IT" altLang="ja-JP" sz="2000" dirty="0"/>
              <a:t>dei rischi. In quest’area, la classificazione degli strumenti di controllo può essere </a:t>
            </a:r>
            <a:r>
              <a:rPr lang="it-IT" altLang="ja-JP" sz="2000" dirty="0" smtClean="0"/>
              <a:t>ricondotta a: </a:t>
            </a:r>
            <a:r>
              <a:rPr lang="it-IT" altLang="ja-JP" sz="2000" dirty="0"/>
              <a:t>controlli </a:t>
            </a:r>
            <a:r>
              <a:rPr lang="it-IT" altLang="ja-JP" sz="2000" b="1" u="sng" dirty="0">
                <a:effectLst>
                  <a:outerShdw blurRad="38100" dist="38100" dir="2700000" algn="tl">
                    <a:srgbClr val="C0C0C0"/>
                  </a:outerShdw>
                </a:effectLst>
              </a:rPr>
              <a:t>all’entrata</a:t>
            </a:r>
            <a:r>
              <a:rPr lang="it-IT" altLang="ja-JP" sz="2000" dirty="0"/>
              <a:t>, </a:t>
            </a:r>
            <a:r>
              <a:rPr lang="it-IT" altLang="ja-JP" sz="2000" b="1" u="sng" dirty="0">
                <a:effectLst>
                  <a:outerShdw blurRad="38100" dist="38100" dir="2700000" algn="tl">
                    <a:srgbClr val="C0C0C0"/>
                  </a:outerShdw>
                </a:effectLst>
              </a:rPr>
              <a:t>strutturali</a:t>
            </a:r>
            <a:r>
              <a:rPr lang="it-IT" altLang="ja-JP" sz="2000" dirty="0"/>
              <a:t>, </a:t>
            </a:r>
            <a:r>
              <a:rPr lang="it-IT" altLang="ja-JP" sz="2000" b="1" u="sng" dirty="0">
                <a:effectLst>
                  <a:outerShdw blurRad="38100" dist="38100" dir="2700000" algn="tl">
                    <a:srgbClr val="C0C0C0"/>
                  </a:outerShdw>
                </a:effectLst>
              </a:rPr>
              <a:t>prudenzial</a:t>
            </a:r>
            <a:r>
              <a:rPr lang="it-IT" altLang="ja-JP" sz="2000" b="1" dirty="0">
                <a:effectLst>
                  <a:outerShdw blurRad="38100" dist="38100" dir="2700000" algn="tl">
                    <a:srgbClr val="C0C0C0"/>
                  </a:outerShdw>
                </a:effectLst>
              </a:rPr>
              <a:t>i</a:t>
            </a:r>
            <a:r>
              <a:rPr lang="it-IT" altLang="ja-JP" sz="2000" dirty="0"/>
              <a:t> e di </a:t>
            </a:r>
            <a:r>
              <a:rPr lang="it-IT" altLang="ja-JP" sz="2000" b="1" u="sng" dirty="0">
                <a:effectLst>
                  <a:outerShdw blurRad="38100" dist="38100" dir="2700000" algn="tl">
                    <a:srgbClr val="C0C0C0"/>
                  </a:outerShdw>
                </a:effectLst>
              </a:rPr>
              <a:t>trasparenza e correttezza.</a:t>
            </a:r>
            <a:endParaRPr lang="it-IT" sz="2000" b="1" u="sng" dirty="0">
              <a:effectLst>
                <a:outerShdw blurRad="38100" dist="38100" dir="2700000" algn="tl">
                  <a:srgbClr val="C0C0C0"/>
                </a:outerShdw>
              </a:effectLst>
            </a:endParaRPr>
          </a:p>
        </p:txBody>
      </p:sp>
      <p:sp>
        <p:nvSpPr>
          <p:cNvPr id="31752" name="AutoShape 8"/>
          <p:cNvSpPr>
            <a:spLocks noChangeArrowheads="1"/>
          </p:cNvSpPr>
          <p:nvPr/>
        </p:nvSpPr>
        <p:spPr bwMode="auto">
          <a:xfrm>
            <a:off x="2855913" y="3141664"/>
            <a:ext cx="863600" cy="936625"/>
          </a:xfrm>
          <a:prstGeom prst="downArrow">
            <a:avLst>
              <a:gd name="adj1" fmla="val 50000"/>
              <a:gd name="adj2" fmla="val 271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Tree>
    <p:extLst>
      <p:ext uri="{BB962C8B-B14F-4D97-AF65-F5344CB8AC3E}">
        <p14:creationId xmlns:p14="http://schemas.microsoft.com/office/powerpoint/2010/main" val="2409344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2534784-20EE-4F5C-B38B-F35E87945883}" type="slidenum">
              <a:rPr lang="en-US" sz="1200">
                <a:latin typeface="Garamond" pitchFamily="18" charset="0"/>
              </a:rPr>
              <a:pPr eaLnBrk="1" hangingPunct="1">
                <a:defRPr/>
              </a:pPr>
              <a:t>80</a:t>
            </a:fld>
            <a:endParaRPr lang="en-US" sz="1200">
              <a:latin typeface="Garamond" pitchFamily="18" charset="0"/>
            </a:endParaRPr>
          </a:p>
        </p:txBody>
      </p:sp>
      <p:sp>
        <p:nvSpPr>
          <p:cNvPr id="33795" name="Rectangle 2"/>
          <p:cNvSpPr>
            <a:spLocks noGrp="1" noChangeArrowheads="1"/>
          </p:cNvSpPr>
          <p:nvPr>
            <p:ph type="body" idx="4294967295"/>
          </p:nvPr>
        </p:nvSpPr>
        <p:spPr>
          <a:xfrm>
            <a:off x="551384" y="973017"/>
            <a:ext cx="10298113" cy="5092700"/>
          </a:xfrm>
        </p:spPr>
        <p:txBody>
          <a:bodyPr/>
          <a:lstStyle/>
          <a:p>
            <a:pPr marL="179388" lvl="1" indent="0" algn="just" eaLnBrk="1" hangingPunct="1">
              <a:lnSpc>
                <a:spcPct val="160000"/>
              </a:lnSpc>
              <a:buClr>
                <a:schemeClr val="accent1"/>
              </a:buClr>
              <a:buSzTx/>
              <a:buFont typeface="Wingdings" pitchFamily="2" charset="2"/>
              <a:buChar char="§"/>
              <a:defRPr/>
            </a:pPr>
            <a:r>
              <a:rPr lang="it-IT" sz="2200" dirty="0"/>
              <a:t> La moneta (intesa come strumento di pagamento) non è però rappresentata solo dalla base monetaria, ma anche da altre attività finanziarie facilmente trasformabili in moneta o comunque utilizzabili come mezzi di pagamento.</a:t>
            </a:r>
          </a:p>
          <a:p>
            <a:pPr marL="179388" lvl="1" indent="0" algn="just" eaLnBrk="1" hangingPunct="1">
              <a:lnSpc>
                <a:spcPct val="160000"/>
              </a:lnSpc>
              <a:buClr>
                <a:schemeClr val="accent1"/>
              </a:buClr>
              <a:buSzTx/>
              <a:buFont typeface="Wingdings" pitchFamily="2" charset="2"/>
              <a:buChar char="§"/>
              <a:defRPr/>
            </a:pPr>
            <a:r>
              <a:rPr lang="it-IT" sz="2200" dirty="0"/>
              <a:t> Possiamo quindi introdurre il concetto di </a:t>
            </a:r>
            <a:r>
              <a:rPr lang="it-IT" sz="2200" b="1" u="sng" dirty="0">
                <a:solidFill>
                  <a:schemeClr val="accent2"/>
                </a:solidFill>
              </a:rPr>
              <a:t>aggregato monetario</a:t>
            </a:r>
            <a:r>
              <a:rPr lang="it-IT" sz="2200" dirty="0"/>
              <a:t> = somma del circolante più le consistenze in essere di alcune attività finanziarie il cui carattere monetario è particolarmente evidente o la cui liquidità, intesa in senso lato, è elevata.</a:t>
            </a:r>
          </a:p>
          <a:p>
            <a:pPr marL="179388" lvl="1" indent="0" algn="just" eaLnBrk="1" hangingPunct="1">
              <a:lnSpc>
                <a:spcPct val="160000"/>
              </a:lnSpc>
              <a:buClr>
                <a:schemeClr val="accent1"/>
              </a:buClr>
              <a:buSzTx/>
              <a:buFont typeface="Wingdings" pitchFamily="2" charset="2"/>
              <a:buChar char="§"/>
              <a:defRPr/>
            </a:pPr>
            <a:r>
              <a:rPr lang="it-IT" sz="2200" dirty="0"/>
              <a:t>In particolare si distinguono 3 aggregati monetari tipici</a:t>
            </a:r>
            <a:endParaRPr lang="it-IT" sz="2400" dirty="0">
              <a:solidFill>
                <a:srgbClr val="009966"/>
              </a:solidFill>
            </a:endParaRPr>
          </a:p>
        </p:txBody>
      </p:sp>
      <p:sp>
        <p:nvSpPr>
          <p:cNvPr id="33796" name="Rectangle 3"/>
          <p:cNvSpPr>
            <a:spLocks noGrp="1" noChangeArrowheads="1"/>
          </p:cNvSpPr>
          <p:nvPr>
            <p:ph type="title" idx="4294967295"/>
          </p:nvPr>
        </p:nvSpPr>
        <p:spPr>
          <a:xfrm>
            <a:off x="263352" y="269755"/>
            <a:ext cx="8229600" cy="703262"/>
          </a:xfrm>
        </p:spPr>
        <p:txBody>
          <a:bodyPr anchor="ctr"/>
          <a:lstStyle/>
          <a:p>
            <a:pPr eaLnBrk="1" hangingPunct="1">
              <a:defRPr/>
            </a:pPr>
            <a:r>
              <a:rPr lang="it-IT" sz="3900" b="1" dirty="0"/>
              <a:t>Base monetaria e aggregati monetari</a:t>
            </a:r>
          </a:p>
        </p:txBody>
      </p:sp>
    </p:spTree>
    <p:extLst>
      <p:ext uri="{BB962C8B-B14F-4D97-AF65-F5344CB8AC3E}">
        <p14:creationId xmlns:p14="http://schemas.microsoft.com/office/powerpoint/2010/main" val="19636259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092D993-D6E2-4949-8096-220CCF48FA61}" type="slidenum">
              <a:rPr lang="en-US" sz="1200">
                <a:latin typeface="Garamond" pitchFamily="18" charset="0"/>
              </a:rPr>
              <a:pPr eaLnBrk="1" hangingPunct="1">
                <a:defRPr/>
              </a:pPr>
              <a:t>81</a:t>
            </a:fld>
            <a:endParaRPr lang="en-US" sz="1200">
              <a:latin typeface="Garamond" pitchFamily="18" charset="0"/>
            </a:endParaRPr>
          </a:p>
        </p:txBody>
      </p:sp>
      <p:sp>
        <p:nvSpPr>
          <p:cNvPr id="113666" name="Rectangle 2"/>
          <p:cNvSpPr>
            <a:spLocks noGrp="1" noChangeArrowheads="1"/>
          </p:cNvSpPr>
          <p:nvPr>
            <p:ph type="body" idx="4294967295"/>
          </p:nvPr>
        </p:nvSpPr>
        <p:spPr>
          <a:xfrm>
            <a:off x="496599" y="1125538"/>
            <a:ext cx="10044113" cy="3095625"/>
          </a:xfrm>
        </p:spPr>
        <p:txBody>
          <a:bodyPr/>
          <a:lstStyle/>
          <a:p>
            <a:pPr marL="174625" indent="-174625" algn="just" eaLnBrk="1" hangingPunct="1">
              <a:lnSpc>
                <a:spcPct val="130000"/>
              </a:lnSpc>
              <a:defRPr/>
            </a:pPr>
            <a:r>
              <a:rPr lang="it-IT" sz="2000" dirty="0">
                <a:solidFill>
                  <a:srgbClr val="009966"/>
                </a:solidFill>
              </a:rPr>
              <a:t>M1,  </a:t>
            </a:r>
            <a:r>
              <a:rPr lang="it-IT" sz="2000" b="1" dirty="0"/>
              <a:t>aggregato monetario ristretto, </a:t>
            </a:r>
            <a:r>
              <a:rPr lang="it-IT" sz="2000" dirty="0"/>
              <a:t>costituito dal circolante più i depositi in conto corrente;</a:t>
            </a:r>
          </a:p>
          <a:p>
            <a:pPr marL="174625" indent="-174625" algn="just" eaLnBrk="1" hangingPunct="1">
              <a:lnSpc>
                <a:spcPct val="130000"/>
              </a:lnSpc>
              <a:defRPr/>
            </a:pPr>
            <a:r>
              <a:rPr lang="it-IT" sz="2000" dirty="0">
                <a:solidFill>
                  <a:srgbClr val="009966"/>
                </a:solidFill>
              </a:rPr>
              <a:t>M2,</a:t>
            </a:r>
            <a:r>
              <a:rPr lang="it-IT" sz="2000" dirty="0"/>
              <a:t>  </a:t>
            </a:r>
            <a:r>
              <a:rPr lang="it-IT" sz="2000" b="1" dirty="0"/>
              <a:t>aggregato monetario intermedio, </a:t>
            </a:r>
            <a:r>
              <a:rPr lang="it-IT" sz="2000" dirty="0"/>
              <a:t>costituito oltre che da M1 anche dai depositi con durata fino a due anni o ritirabili con preavviso fino a tre mesi; </a:t>
            </a:r>
          </a:p>
          <a:p>
            <a:pPr marL="174625" indent="-174625" algn="just" eaLnBrk="1" hangingPunct="1">
              <a:lnSpc>
                <a:spcPct val="130000"/>
              </a:lnSpc>
              <a:defRPr/>
            </a:pPr>
            <a:r>
              <a:rPr lang="it-IT" sz="2000" dirty="0">
                <a:solidFill>
                  <a:srgbClr val="009966"/>
                </a:solidFill>
              </a:rPr>
              <a:t>M3,</a:t>
            </a:r>
            <a:r>
              <a:rPr lang="it-IT" sz="2000" dirty="0"/>
              <a:t> </a:t>
            </a:r>
            <a:r>
              <a:rPr lang="it-IT" sz="2000" b="1" dirty="0"/>
              <a:t>aggregato monetario ampio, </a:t>
            </a:r>
            <a:r>
              <a:rPr lang="it-IT" sz="2000" dirty="0"/>
              <a:t>costituito oltre che da M2 anche dai </a:t>
            </a:r>
            <a:r>
              <a:rPr lang="it-IT" sz="2000" dirty="0" err="1"/>
              <a:t>pct</a:t>
            </a:r>
            <a:r>
              <a:rPr lang="it-IT" sz="2000" dirty="0"/>
              <a:t> e dalle quote di fondi comuni monetari e titoli di mercato monetario.</a:t>
            </a:r>
          </a:p>
        </p:txBody>
      </p:sp>
      <p:sp>
        <p:nvSpPr>
          <p:cNvPr id="113667" name="Rectangle 3"/>
          <p:cNvSpPr>
            <a:spLocks noGrp="1" noChangeArrowheads="1"/>
          </p:cNvSpPr>
          <p:nvPr>
            <p:ph type="title" idx="4294967295"/>
          </p:nvPr>
        </p:nvSpPr>
        <p:spPr>
          <a:xfrm>
            <a:off x="907256" y="163043"/>
            <a:ext cx="8229600" cy="703262"/>
          </a:xfrm>
        </p:spPr>
        <p:txBody>
          <a:bodyPr anchor="ctr"/>
          <a:lstStyle/>
          <a:p>
            <a:pPr eaLnBrk="1" hangingPunct="1">
              <a:defRPr/>
            </a:pPr>
            <a:r>
              <a:rPr lang="it-IT" sz="3900" b="1" dirty="0"/>
              <a:t>Base monetaria e aggregati monetari</a:t>
            </a:r>
          </a:p>
        </p:txBody>
      </p:sp>
      <p:sp>
        <p:nvSpPr>
          <p:cNvPr id="113668" name="Text Box 4"/>
          <p:cNvSpPr txBox="1">
            <a:spLocks noChangeArrowheads="1"/>
          </p:cNvSpPr>
          <p:nvPr/>
        </p:nvSpPr>
        <p:spPr bwMode="auto">
          <a:xfrm>
            <a:off x="487554" y="3810982"/>
            <a:ext cx="10865029" cy="1892826"/>
          </a:xfrm>
          <a:prstGeom prst="rect">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spcBef>
                <a:spcPct val="50000"/>
              </a:spcBef>
              <a:defRPr/>
            </a:pPr>
            <a:r>
              <a:rPr lang="en-US" sz="1800" b="1" u="sng" dirty="0" err="1">
                <a:solidFill>
                  <a:schemeClr val="bg1"/>
                </a:solidFill>
              </a:rPr>
              <a:t>Attenzione</a:t>
            </a:r>
            <a:endParaRPr lang="en-US" sz="1800" b="1" u="sng" dirty="0">
              <a:solidFill>
                <a:schemeClr val="bg1"/>
              </a:solidFill>
            </a:endParaRPr>
          </a:p>
          <a:p>
            <a:pPr algn="just" eaLnBrk="1" hangingPunct="1">
              <a:lnSpc>
                <a:spcPct val="150000"/>
              </a:lnSpc>
              <a:spcBef>
                <a:spcPct val="50000"/>
              </a:spcBef>
              <a:defRPr/>
            </a:pPr>
            <a:r>
              <a:rPr lang="en-US" sz="1800" dirty="0" err="1">
                <a:solidFill>
                  <a:schemeClr val="bg1"/>
                </a:solidFill>
              </a:rPr>
              <a:t>Più</a:t>
            </a:r>
            <a:r>
              <a:rPr lang="en-US" sz="1800" dirty="0">
                <a:solidFill>
                  <a:schemeClr val="bg1"/>
                </a:solidFill>
              </a:rPr>
              <a:t> </a:t>
            </a:r>
            <a:r>
              <a:rPr lang="en-US" sz="1800" dirty="0" smtClean="0">
                <a:solidFill>
                  <a:schemeClr val="bg1"/>
                </a:solidFill>
              </a:rPr>
              <a:t>l</a:t>
            </a:r>
            <a:r>
              <a:rPr lang="it-IT" sz="1800" dirty="0" smtClean="0">
                <a:solidFill>
                  <a:schemeClr val="bg1"/>
                </a:solidFill>
              </a:rPr>
              <a:t>’</a:t>
            </a:r>
            <a:r>
              <a:rPr lang="en-US" altLang="ja-JP" sz="1800" dirty="0" err="1" smtClean="0">
                <a:solidFill>
                  <a:schemeClr val="bg1"/>
                </a:solidFill>
              </a:rPr>
              <a:t>aggregato</a:t>
            </a:r>
            <a:r>
              <a:rPr lang="en-US" altLang="ja-JP" sz="1800" dirty="0" smtClean="0">
                <a:solidFill>
                  <a:schemeClr val="bg1"/>
                </a:solidFill>
              </a:rPr>
              <a:t> </a:t>
            </a:r>
            <a:r>
              <a:rPr lang="en-US" altLang="ja-JP" sz="1800" dirty="0" err="1">
                <a:solidFill>
                  <a:schemeClr val="bg1"/>
                </a:solidFill>
              </a:rPr>
              <a:t>monetario</a:t>
            </a:r>
            <a:r>
              <a:rPr lang="en-US" altLang="ja-JP" sz="1800" dirty="0">
                <a:solidFill>
                  <a:schemeClr val="bg1"/>
                </a:solidFill>
              </a:rPr>
              <a:t> è </a:t>
            </a:r>
            <a:r>
              <a:rPr lang="en-US" altLang="ja-JP" sz="1800" dirty="0" err="1">
                <a:solidFill>
                  <a:schemeClr val="bg1"/>
                </a:solidFill>
              </a:rPr>
              <a:t>ampio</a:t>
            </a:r>
            <a:r>
              <a:rPr lang="en-US" altLang="ja-JP" sz="1800" dirty="0">
                <a:solidFill>
                  <a:schemeClr val="bg1"/>
                </a:solidFill>
              </a:rPr>
              <a:t>, </a:t>
            </a:r>
            <a:r>
              <a:rPr lang="en-US" altLang="ja-JP" sz="1800" dirty="0" err="1">
                <a:solidFill>
                  <a:schemeClr val="bg1"/>
                </a:solidFill>
              </a:rPr>
              <a:t>più</a:t>
            </a:r>
            <a:r>
              <a:rPr lang="en-US" altLang="ja-JP" sz="1800" dirty="0">
                <a:solidFill>
                  <a:schemeClr val="bg1"/>
                </a:solidFill>
              </a:rPr>
              <a:t> </a:t>
            </a:r>
            <a:r>
              <a:rPr lang="en-US" altLang="ja-JP" sz="1800" dirty="0" err="1">
                <a:solidFill>
                  <a:schemeClr val="bg1"/>
                </a:solidFill>
              </a:rPr>
              <a:t>risulta</a:t>
            </a:r>
            <a:r>
              <a:rPr lang="en-US" altLang="ja-JP" sz="1800" dirty="0">
                <a:solidFill>
                  <a:schemeClr val="bg1"/>
                </a:solidFill>
              </a:rPr>
              <a:t> </a:t>
            </a:r>
            <a:r>
              <a:rPr lang="en-US" altLang="ja-JP" sz="1800" dirty="0" err="1">
                <a:solidFill>
                  <a:schemeClr val="bg1"/>
                </a:solidFill>
              </a:rPr>
              <a:t>difficile</a:t>
            </a:r>
            <a:r>
              <a:rPr lang="en-US" altLang="ja-JP" sz="1800" dirty="0">
                <a:solidFill>
                  <a:schemeClr val="bg1"/>
                </a:solidFill>
              </a:rPr>
              <a:t> per </a:t>
            </a:r>
            <a:r>
              <a:rPr lang="en-US" altLang="ja-JP" sz="1800" dirty="0" err="1">
                <a:solidFill>
                  <a:schemeClr val="bg1"/>
                </a:solidFill>
              </a:rPr>
              <a:t>una</a:t>
            </a:r>
            <a:r>
              <a:rPr lang="en-US" altLang="ja-JP" sz="1800" dirty="0">
                <a:solidFill>
                  <a:schemeClr val="bg1"/>
                </a:solidFill>
              </a:rPr>
              <a:t> </a:t>
            </a:r>
            <a:r>
              <a:rPr lang="en-US" altLang="ja-JP" sz="1800" dirty="0" err="1">
                <a:solidFill>
                  <a:schemeClr val="bg1"/>
                </a:solidFill>
              </a:rPr>
              <a:t>banca</a:t>
            </a:r>
            <a:r>
              <a:rPr lang="en-US" altLang="ja-JP" sz="1800" dirty="0">
                <a:solidFill>
                  <a:schemeClr val="bg1"/>
                </a:solidFill>
              </a:rPr>
              <a:t> </a:t>
            </a:r>
            <a:r>
              <a:rPr lang="en-US" altLang="ja-JP" sz="1800" dirty="0" err="1">
                <a:solidFill>
                  <a:schemeClr val="bg1"/>
                </a:solidFill>
              </a:rPr>
              <a:t>centrale</a:t>
            </a:r>
            <a:r>
              <a:rPr lang="en-US" altLang="ja-JP" sz="1800" dirty="0">
                <a:solidFill>
                  <a:schemeClr val="bg1"/>
                </a:solidFill>
              </a:rPr>
              <a:t> </a:t>
            </a:r>
            <a:r>
              <a:rPr lang="en-US" altLang="ja-JP" sz="1800" dirty="0" err="1">
                <a:solidFill>
                  <a:schemeClr val="bg1"/>
                </a:solidFill>
              </a:rPr>
              <a:t>controllarlo</a:t>
            </a:r>
            <a:r>
              <a:rPr lang="en-US" altLang="ja-JP" sz="1800" dirty="0">
                <a:solidFill>
                  <a:schemeClr val="bg1"/>
                </a:solidFill>
              </a:rPr>
              <a:t>. </a:t>
            </a:r>
            <a:r>
              <a:rPr lang="en-US" altLang="ja-JP" sz="1800" dirty="0" err="1">
                <a:solidFill>
                  <a:schemeClr val="bg1"/>
                </a:solidFill>
              </a:rPr>
              <a:t>Tuttavia</a:t>
            </a:r>
            <a:r>
              <a:rPr lang="en-US" altLang="ja-JP" sz="1800" dirty="0">
                <a:solidFill>
                  <a:schemeClr val="bg1"/>
                </a:solidFill>
              </a:rPr>
              <a:t>, </a:t>
            </a:r>
            <a:r>
              <a:rPr lang="en-US" altLang="ja-JP" sz="1800" dirty="0" err="1">
                <a:solidFill>
                  <a:schemeClr val="bg1"/>
                </a:solidFill>
              </a:rPr>
              <a:t>più</a:t>
            </a:r>
            <a:r>
              <a:rPr lang="en-US" altLang="ja-JP" sz="1800" dirty="0">
                <a:solidFill>
                  <a:schemeClr val="bg1"/>
                </a:solidFill>
              </a:rPr>
              <a:t> l</a:t>
            </a:r>
            <a:r>
              <a:rPr lang="ja-JP" altLang="en-US" sz="1800" dirty="0">
                <a:solidFill>
                  <a:schemeClr val="bg1"/>
                </a:solidFill>
              </a:rPr>
              <a:t>’</a:t>
            </a:r>
            <a:r>
              <a:rPr lang="en-US" altLang="ja-JP" sz="1800" dirty="0" err="1">
                <a:solidFill>
                  <a:schemeClr val="bg1"/>
                </a:solidFill>
              </a:rPr>
              <a:t>aggregato</a:t>
            </a:r>
            <a:r>
              <a:rPr lang="en-US" altLang="ja-JP" sz="1800" dirty="0">
                <a:solidFill>
                  <a:schemeClr val="bg1"/>
                </a:solidFill>
              </a:rPr>
              <a:t> </a:t>
            </a:r>
            <a:r>
              <a:rPr lang="en-US" altLang="ja-JP" sz="1800" dirty="0" err="1">
                <a:solidFill>
                  <a:schemeClr val="bg1"/>
                </a:solidFill>
              </a:rPr>
              <a:t>monetario</a:t>
            </a:r>
            <a:r>
              <a:rPr lang="en-US" altLang="ja-JP" sz="1800" dirty="0">
                <a:solidFill>
                  <a:schemeClr val="bg1"/>
                </a:solidFill>
              </a:rPr>
              <a:t> è </a:t>
            </a:r>
            <a:r>
              <a:rPr lang="en-US" altLang="ja-JP" sz="1800" dirty="0" err="1">
                <a:solidFill>
                  <a:schemeClr val="bg1"/>
                </a:solidFill>
              </a:rPr>
              <a:t>ampio</a:t>
            </a:r>
            <a:r>
              <a:rPr lang="en-US" altLang="ja-JP" sz="1800" dirty="0">
                <a:solidFill>
                  <a:schemeClr val="bg1"/>
                </a:solidFill>
              </a:rPr>
              <a:t>, </a:t>
            </a:r>
            <a:r>
              <a:rPr lang="en-US" altLang="ja-JP" sz="1800" dirty="0" err="1">
                <a:solidFill>
                  <a:schemeClr val="bg1"/>
                </a:solidFill>
              </a:rPr>
              <a:t>più</a:t>
            </a:r>
            <a:r>
              <a:rPr lang="en-US" altLang="ja-JP" sz="1800" dirty="0">
                <a:solidFill>
                  <a:schemeClr val="bg1"/>
                </a:solidFill>
              </a:rPr>
              <a:t> </a:t>
            </a:r>
            <a:r>
              <a:rPr lang="en-US" altLang="ja-JP" sz="1800" dirty="0" err="1">
                <a:solidFill>
                  <a:schemeClr val="bg1"/>
                </a:solidFill>
              </a:rPr>
              <a:t>il</a:t>
            </a:r>
            <a:r>
              <a:rPr lang="en-US" altLang="ja-JP" sz="1800" dirty="0">
                <a:solidFill>
                  <a:schemeClr val="bg1"/>
                </a:solidFill>
              </a:rPr>
              <a:t> </a:t>
            </a:r>
            <a:r>
              <a:rPr lang="en-US" altLang="ja-JP" sz="1800" dirty="0" err="1">
                <a:solidFill>
                  <a:schemeClr val="bg1"/>
                </a:solidFill>
              </a:rPr>
              <a:t>suo</a:t>
            </a:r>
            <a:r>
              <a:rPr lang="en-US" altLang="ja-JP" sz="1800" dirty="0">
                <a:solidFill>
                  <a:schemeClr val="bg1"/>
                </a:solidFill>
              </a:rPr>
              <a:t> </a:t>
            </a:r>
            <a:r>
              <a:rPr lang="en-US" altLang="ja-JP" sz="1800" dirty="0" err="1">
                <a:solidFill>
                  <a:schemeClr val="bg1"/>
                </a:solidFill>
              </a:rPr>
              <a:t>controllo</a:t>
            </a:r>
            <a:r>
              <a:rPr lang="en-US" altLang="ja-JP" sz="1800" dirty="0">
                <a:solidFill>
                  <a:schemeClr val="bg1"/>
                </a:solidFill>
              </a:rPr>
              <a:t> produce </a:t>
            </a:r>
            <a:r>
              <a:rPr lang="en-US" altLang="ja-JP" sz="1800" dirty="0" err="1">
                <a:solidFill>
                  <a:schemeClr val="bg1"/>
                </a:solidFill>
              </a:rPr>
              <a:t>effetti</a:t>
            </a:r>
            <a:r>
              <a:rPr lang="en-US" altLang="ja-JP" sz="1800" dirty="0">
                <a:solidFill>
                  <a:schemeClr val="bg1"/>
                </a:solidFill>
              </a:rPr>
              <a:t> in termini di </a:t>
            </a:r>
            <a:r>
              <a:rPr lang="en-US" altLang="ja-JP" sz="1800" dirty="0" err="1">
                <a:solidFill>
                  <a:schemeClr val="bg1"/>
                </a:solidFill>
              </a:rPr>
              <a:t>lotta</a:t>
            </a:r>
            <a:r>
              <a:rPr lang="en-US" altLang="ja-JP" sz="1800" dirty="0">
                <a:solidFill>
                  <a:schemeClr val="bg1"/>
                </a:solidFill>
              </a:rPr>
              <a:t> all</a:t>
            </a:r>
            <a:r>
              <a:rPr lang="ja-JP" altLang="en-US" sz="1800" dirty="0">
                <a:solidFill>
                  <a:schemeClr val="bg1"/>
                </a:solidFill>
              </a:rPr>
              <a:t>’</a:t>
            </a:r>
            <a:r>
              <a:rPr lang="en-US" altLang="ja-JP" sz="1800" dirty="0" err="1">
                <a:solidFill>
                  <a:schemeClr val="bg1"/>
                </a:solidFill>
              </a:rPr>
              <a:t>inflazione</a:t>
            </a:r>
            <a:r>
              <a:rPr lang="en-US" altLang="ja-JP" sz="1800" dirty="0">
                <a:solidFill>
                  <a:schemeClr val="bg1"/>
                </a:solidFill>
              </a:rPr>
              <a:t>. La BCE </a:t>
            </a:r>
            <a:r>
              <a:rPr lang="en-US" altLang="ja-JP" sz="1800" dirty="0" err="1">
                <a:solidFill>
                  <a:schemeClr val="bg1"/>
                </a:solidFill>
              </a:rPr>
              <a:t>utilizza</a:t>
            </a:r>
            <a:r>
              <a:rPr lang="en-US" altLang="ja-JP" sz="1800" dirty="0">
                <a:solidFill>
                  <a:schemeClr val="bg1"/>
                </a:solidFill>
              </a:rPr>
              <a:t> come </a:t>
            </a:r>
            <a:r>
              <a:rPr lang="en-US" altLang="ja-JP" sz="1800" dirty="0" err="1">
                <a:solidFill>
                  <a:schemeClr val="bg1"/>
                </a:solidFill>
              </a:rPr>
              <a:t>riferimento</a:t>
            </a:r>
            <a:r>
              <a:rPr lang="en-US" altLang="ja-JP" sz="1800" dirty="0">
                <a:solidFill>
                  <a:schemeClr val="bg1"/>
                </a:solidFill>
              </a:rPr>
              <a:t> per la </a:t>
            </a:r>
            <a:r>
              <a:rPr lang="en-US" altLang="ja-JP" sz="1800" dirty="0" err="1">
                <a:solidFill>
                  <a:schemeClr val="bg1"/>
                </a:solidFill>
              </a:rPr>
              <a:t>sua</a:t>
            </a:r>
            <a:r>
              <a:rPr lang="en-US" altLang="ja-JP" sz="1800" dirty="0">
                <a:solidFill>
                  <a:schemeClr val="bg1"/>
                </a:solidFill>
              </a:rPr>
              <a:t> </a:t>
            </a:r>
            <a:r>
              <a:rPr lang="en-US" altLang="ja-JP" sz="1800" dirty="0" err="1">
                <a:solidFill>
                  <a:schemeClr val="bg1"/>
                </a:solidFill>
              </a:rPr>
              <a:t>politica</a:t>
            </a:r>
            <a:r>
              <a:rPr lang="en-US" altLang="ja-JP" sz="1800" dirty="0">
                <a:solidFill>
                  <a:schemeClr val="bg1"/>
                </a:solidFill>
              </a:rPr>
              <a:t> </a:t>
            </a:r>
            <a:r>
              <a:rPr lang="en-US" altLang="ja-JP" sz="1800" dirty="0" err="1">
                <a:solidFill>
                  <a:schemeClr val="bg1"/>
                </a:solidFill>
              </a:rPr>
              <a:t>monetaria</a:t>
            </a:r>
            <a:r>
              <a:rPr lang="en-US" altLang="ja-JP" sz="1800" dirty="0">
                <a:solidFill>
                  <a:schemeClr val="bg1"/>
                </a:solidFill>
              </a:rPr>
              <a:t> l</a:t>
            </a:r>
            <a:r>
              <a:rPr lang="ja-JP" altLang="en-US" sz="1800" dirty="0">
                <a:solidFill>
                  <a:schemeClr val="bg1"/>
                </a:solidFill>
              </a:rPr>
              <a:t>’</a:t>
            </a:r>
            <a:r>
              <a:rPr lang="en-US" altLang="ja-JP" sz="1800" dirty="0" err="1">
                <a:solidFill>
                  <a:schemeClr val="bg1"/>
                </a:solidFill>
              </a:rPr>
              <a:t>aggregato</a:t>
            </a:r>
            <a:r>
              <a:rPr lang="en-US" altLang="ja-JP" sz="1800" dirty="0">
                <a:solidFill>
                  <a:schemeClr val="bg1"/>
                </a:solidFill>
              </a:rPr>
              <a:t> M3</a:t>
            </a:r>
            <a:endParaRPr lang="en-US" sz="1800" dirty="0">
              <a:solidFill>
                <a:schemeClr val="bg1"/>
              </a:solidFill>
            </a:endParaRPr>
          </a:p>
        </p:txBody>
      </p:sp>
    </p:spTree>
    <p:extLst>
      <p:ext uri="{BB962C8B-B14F-4D97-AF65-F5344CB8AC3E}">
        <p14:creationId xmlns:p14="http://schemas.microsoft.com/office/powerpoint/2010/main" val="37832440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85BC6F5-C524-4CA1-9CA4-92240EB67D6D}" type="slidenum">
              <a:rPr lang="en-US" sz="1200">
                <a:latin typeface="Garamond" pitchFamily="18" charset="0"/>
              </a:rPr>
              <a:pPr eaLnBrk="1" hangingPunct="1">
                <a:defRPr/>
              </a:pPr>
              <a:t>82</a:t>
            </a:fld>
            <a:endParaRPr lang="en-US" sz="1200">
              <a:latin typeface="Garamond" pitchFamily="18" charset="0"/>
            </a:endParaRPr>
          </a:p>
        </p:txBody>
      </p:sp>
      <p:pic>
        <p:nvPicPr>
          <p:cNvPr id="35846" name="Picture 4" descr="slide_mp_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58" y="387276"/>
            <a:ext cx="10268525" cy="55620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949628" y="2868294"/>
            <a:ext cx="10445075" cy="3059858"/>
          </a:xfrm>
          <a:prstGeom prst="rect">
            <a:avLst/>
          </a:prstGeom>
        </p:spPr>
      </p:pic>
    </p:spTree>
    <p:extLst>
      <p:ext uri="{BB962C8B-B14F-4D97-AF65-F5344CB8AC3E}">
        <p14:creationId xmlns:p14="http://schemas.microsoft.com/office/powerpoint/2010/main" val="1557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428A449-2011-4926-B786-8069C934097C}" type="slidenum">
              <a:rPr lang="en-US" sz="1200">
                <a:latin typeface="Garamond" pitchFamily="18" charset="0"/>
              </a:rPr>
              <a:pPr eaLnBrk="1" hangingPunct="1">
                <a:defRPr/>
              </a:pPr>
              <a:t>83</a:t>
            </a:fld>
            <a:endParaRPr lang="en-US" sz="1200">
              <a:latin typeface="Garamond" pitchFamily="18" charset="0"/>
            </a:endParaRPr>
          </a:p>
        </p:txBody>
      </p:sp>
      <p:sp>
        <p:nvSpPr>
          <p:cNvPr id="36867" name="Rectangle 2"/>
          <p:cNvSpPr>
            <a:spLocks noGrp="1" noChangeArrowheads="1"/>
          </p:cNvSpPr>
          <p:nvPr>
            <p:ph type="title" idx="4294967295"/>
          </p:nvPr>
        </p:nvSpPr>
        <p:spPr>
          <a:xfrm>
            <a:off x="551384" y="200819"/>
            <a:ext cx="8001000" cy="762000"/>
          </a:xfrm>
        </p:spPr>
        <p:txBody>
          <a:bodyPr anchor="ctr"/>
          <a:lstStyle/>
          <a:p>
            <a:pPr eaLnBrk="1" hangingPunct="1">
              <a:defRPr/>
            </a:pPr>
            <a:r>
              <a:rPr lang="it-IT" sz="3900" b="1" dirty="0">
                <a:cs typeface="Times New Roman" charset="0"/>
              </a:rPr>
              <a:t>Operazioni di mercato aperto </a:t>
            </a:r>
          </a:p>
        </p:txBody>
      </p:sp>
      <p:sp>
        <p:nvSpPr>
          <p:cNvPr id="36868" name="Rectangle 3"/>
          <p:cNvSpPr>
            <a:spLocks noGrp="1" noChangeArrowheads="1"/>
          </p:cNvSpPr>
          <p:nvPr>
            <p:ph type="body" idx="4294967295"/>
          </p:nvPr>
        </p:nvSpPr>
        <p:spPr>
          <a:xfrm>
            <a:off x="767408" y="2914000"/>
            <a:ext cx="8923338" cy="2592387"/>
          </a:xfrm>
        </p:spPr>
        <p:txBody>
          <a:bodyPr/>
          <a:lstStyle/>
          <a:p>
            <a:pPr marL="609600" indent="-609600" eaLnBrk="1" hangingPunct="1">
              <a:lnSpc>
                <a:spcPct val="150000"/>
              </a:lnSpc>
              <a:buSzTx/>
              <a:buFontTx/>
              <a:buAutoNum type="arabicPeriod"/>
              <a:defRPr/>
            </a:pPr>
            <a:r>
              <a:rPr lang="it-IT" sz="2100" dirty="0"/>
              <a:t>operazioni di rifinanziamento principale</a:t>
            </a:r>
          </a:p>
          <a:p>
            <a:pPr marL="609600" indent="-609600" eaLnBrk="1" hangingPunct="1">
              <a:lnSpc>
                <a:spcPct val="150000"/>
              </a:lnSpc>
              <a:buSzTx/>
              <a:buFontTx/>
              <a:buAutoNum type="arabicPeriod"/>
              <a:defRPr/>
            </a:pPr>
            <a:r>
              <a:rPr lang="it-IT" sz="2100" dirty="0"/>
              <a:t>operazioni di rifinanziamento a più lungo termine</a:t>
            </a:r>
          </a:p>
          <a:p>
            <a:pPr marL="609600" indent="-609600" eaLnBrk="1" hangingPunct="1">
              <a:lnSpc>
                <a:spcPct val="150000"/>
              </a:lnSpc>
              <a:buSzTx/>
              <a:buFontTx/>
              <a:buAutoNum type="arabicPeriod"/>
              <a:defRPr/>
            </a:pPr>
            <a:r>
              <a:rPr lang="it-IT" sz="2100" dirty="0"/>
              <a:t>operazioni di fine </a:t>
            </a:r>
            <a:r>
              <a:rPr lang="it-IT" sz="2100" dirty="0" err="1"/>
              <a:t>tuning</a:t>
            </a:r>
            <a:endParaRPr lang="it-IT" sz="2100" dirty="0"/>
          </a:p>
          <a:p>
            <a:pPr marL="609600" indent="-609600" eaLnBrk="1" hangingPunct="1">
              <a:lnSpc>
                <a:spcPct val="150000"/>
              </a:lnSpc>
              <a:buSzTx/>
              <a:buFontTx/>
              <a:buAutoNum type="arabicPeriod"/>
              <a:defRPr/>
            </a:pPr>
            <a:r>
              <a:rPr lang="it-IT" sz="2100" dirty="0"/>
              <a:t>operazioni di tipo strutturale</a:t>
            </a:r>
          </a:p>
        </p:txBody>
      </p:sp>
      <p:sp>
        <p:nvSpPr>
          <p:cNvPr id="39940" name="Slide Number Placeholder 5"/>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AC6B0C2-E97C-47EC-9127-3E935CCA223D}" type="slidenum">
              <a:rPr lang="it-IT" sz="1600">
                <a:solidFill>
                  <a:srgbClr val="587993"/>
                </a:solidFill>
                <a:latin typeface="Tahoma" pitchFamily="34" charset="0"/>
              </a:rPr>
              <a:pPr algn="r" eaLnBrk="1" hangingPunct="1"/>
              <a:t>83</a:t>
            </a:fld>
            <a:endParaRPr lang="it-IT" sz="1600">
              <a:solidFill>
                <a:srgbClr val="587993"/>
              </a:solidFill>
              <a:latin typeface="Tahoma" pitchFamily="34" charset="0"/>
            </a:endParaRPr>
          </a:p>
        </p:txBody>
      </p:sp>
      <p:sp>
        <p:nvSpPr>
          <p:cNvPr id="39943" name="Text Box 4"/>
          <p:cNvSpPr txBox="1">
            <a:spLocks noChangeArrowheads="1"/>
          </p:cNvSpPr>
          <p:nvPr/>
        </p:nvSpPr>
        <p:spPr bwMode="auto">
          <a:xfrm>
            <a:off x="911424" y="1217613"/>
            <a:ext cx="10670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ct val="120000"/>
              </a:lnSpc>
              <a:spcBef>
                <a:spcPct val="50000"/>
              </a:spcBef>
            </a:pPr>
            <a:r>
              <a:rPr lang="it-IT" sz="2000" dirty="0">
                <a:latin typeface="Tahoma" pitchFamily="34" charset="0"/>
                <a:cs typeface="Times New Roman" pitchFamily="18" charset="0"/>
              </a:rPr>
              <a:t>Svolte su iniziative della BCE che ne stabilisce le modalità e le condizioni sono indirizzate a controllare i tassi di interesse, determinare le condizioni di liquidità sul mercato e segnalare l</a:t>
            </a:r>
            <a:r>
              <a:rPr lang="it-IT" altLang="it-IT" sz="2000" dirty="0">
                <a:latin typeface="Tahoma" pitchFamily="34" charset="0"/>
                <a:cs typeface="Times New Roman" pitchFamily="18" charset="0"/>
              </a:rPr>
              <a:t>’</a:t>
            </a:r>
            <a:r>
              <a:rPr lang="it-IT" sz="2000" dirty="0">
                <a:latin typeface="Tahoma" pitchFamily="34" charset="0"/>
                <a:cs typeface="Times New Roman" pitchFamily="18" charset="0"/>
              </a:rPr>
              <a:t>orientamento della politica monetaria:</a:t>
            </a:r>
            <a:endParaRPr lang="it-IT" sz="2000" dirty="0">
              <a:latin typeface="Tahoma" pitchFamily="34" charset="0"/>
            </a:endParaRPr>
          </a:p>
        </p:txBody>
      </p:sp>
    </p:spTree>
    <p:extLst>
      <p:ext uri="{BB962C8B-B14F-4D97-AF65-F5344CB8AC3E}">
        <p14:creationId xmlns:p14="http://schemas.microsoft.com/office/powerpoint/2010/main" val="16261322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37772A1-6DDA-4B71-8447-00BD40075F0C}" type="slidenum">
              <a:rPr lang="en-US" sz="1200">
                <a:latin typeface="Garamond" pitchFamily="18" charset="0"/>
              </a:rPr>
              <a:pPr eaLnBrk="1" hangingPunct="1">
                <a:defRPr/>
              </a:pPr>
              <a:t>84</a:t>
            </a:fld>
            <a:endParaRPr lang="en-US" sz="1200">
              <a:latin typeface="Garamond" pitchFamily="18" charset="0"/>
            </a:endParaRPr>
          </a:p>
        </p:txBody>
      </p:sp>
      <p:sp>
        <p:nvSpPr>
          <p:cNvPr id="86018" name="Rectangle 2"/>
          <p:cNvSpPr>
            <a:spLocks noGrp="1" noChangeArrowheads="1"/>
          </p:cNvSpPr>
          <p:nvPr>
            <p:ph type="title" idx="4294967295"/>
          </p:nvPr>
        </p:nvSpPr>
        <p:spPr>
          <a:xfrm>
            <a:off x="2133600" y="287338"/>
            <a:ext cx="10058400" cy="1449387"/>
          </a:xfrm>
        </p:spPr>
        <p:txBody>
          <a:bodyPr anchor="t"/>
          <a:lstStyle/>
          <a:p>
            <a:pPr eaLnBrk="1" hangingPunct="1">
              <a:defRPr/>
            </a:pPr>
            <a:r>
              <a:rPr lang="it-IT" sz="4300" b="1" dirty="0">
                <a:cs typeface="Times New Roman" charset="0"/>
              </a:rPr>
              <a:t>Operazioni di mercato aperto</a:t>
            </a:r>
            <a:endParaRPr lang="en-US" sz="4300" b="1" dirty="0">
              <a:cs typeface="Times New Roman" charset="0"/>
            </a:endParaRPr>
          </a:p>
        </p:txBody>
      </p:sp>
      <p:sp>
        <p:nvSpPr>
          <p:cNvPr id="7" name="Rectangle 3"/>
          <p:cNvSpPr>
            <a:spLocks noGrp="1" noChangeArrowheads="1"/>
          </p:cNvSpPr>
          <p:nvPr>
            <p:ph idx="4294967295"/>
          </p:nvPr>
        </p:nvSpPr>
        <p:spPr>
          <a:xfrm>
            <a:off x="407368" y="1525835"/>
            <a:ext cx="11377613" cy="4933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txBody>
          <a:bodyPr/>
          <a:lstStyle/>
          <a:p>
            <a:pPr algn="just" eaLnBrk="1" hangingPunct="1">
              <a:lnSpc>
                <a:spcPct val="140000"/>
              </a:lnSpc>
              <a:defRPr/>
            </a:pPr>
            <a:r>
              <a:rPr lang="it-IT" sz="2000" b="1" dirty="0">
                <a:solidFill>
                  <a:schemeClr val="accent2"/>
                </a:solidFill>
              </a:rPr>
              <a:t>Operazioni di rifinanziamento principale</a:t>
            </a:r>
            <a:r>
              <a:rPr lang="it-IT" sz="2000" dirty="0"/>
              <a:t>: operazioni temporanee di immissione di liquidità con frequenza settimanale e scadenza (normale) a una settimana, effettuate dalle BCN con aste standard. Sono uno strumento centrale per  il conseguimento degli obiettivi (</a:t>
            </a:r>
            <a:r>
              <a:rPr lang="it-IT" sz="2000" u="sng" dirty="0"/>
              <a:t>operazioni segnaletiche</a:t>
            </a:r>
            <a:r>
              <a:rPr lang="it-IT" sz="2000" dirty="0"/>
              <a:t>), e forniscono la maggior parte del rifinanziamento necessario al settore finanziario.</a:t>
            </a:r>
            <a:endParaRPr lang="it-IT" sz="2000" b="1" dirty="0"/>
          </a:p>
          <a:p>
            <a:pPr algn="just" eaLnBrk="1" hangingPunct="1">
              <a:lnSpc>
                <a:spcPct val="140000"/>
              </a:lnSpc>
              <a:defRPr/>
            </a:pPr>
            <a:r>
              <a:rPr lang="it-IT" sz="2000" b="1" dirty="0">
                <a:solidFill>
                  <a:schemeClr val="accent2"/>
                </a:solidFill>
              </a:rPr>
              <a:t>Operazioni di rifinanziamento lungo termine</a:t>
            </a:r>
            <a:r>
              <a:rPr lang="it-IT" sz="2000" dirty="0"/>
              <a:t>: operazioni temporanee con frequenza mensile e scadenza (normale) a tre mesi, fatte dalle BNC con aste standard. Solitamente queste operazioni non hanno scopo segnaletico (l</a:t>
            </a:r>
            <a:r>
              <a:rPr lang="it-IT" altLang="it-IT" sz="2000" dirty="0"/>
              <a:t>’</a:t>
            </a:r>
            <a:r>
              <a:rPr lang="it-IT" sz="2000" dirty="0" err="1"/>
              <a:t>Eurosistema</a:t>
            </a:r>
            <a:r>
              <a:rPr lang="it-IT" sz="2000" dirty="0"/>
              <a:t> agisce da </a:t>
            </a:r>
            <a:r>
              <a:rPr lang="it-IT" sz="2000" i="1" dirty="0"/>
              <a:t>rate </a:t>
            </a:r>
            <a:r>
              <a:rPr lang="it-IT" sz="2000" i="1" dirty="0" err="1"/>
              <a:t>taker</a:t>
            </a:r>
            <a:r>
              <a:rPr lang="it-IT" sz="2000" dirty="0"/>
              <a:t>)</a:t>
            </a:r>
          </a:p>
        </p:txBody>
      </p:sp>
    </p:spTree>
    <p:extLst>
      <p:ext uri="{BB962C8B-B14F-4D97-AF65-F5344CB8AC3E}">
        <p14:creationId xmlns:p14="http://schemas.microsoft.com/office/powerpoint/2010/main" val="21570577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768BE8D-0E99-4FFA-948F-3A738A1FC78C}" type="slidenum">
              <a:rPr lang="en-US" sz="1200">
                <a:latin typeface="Garamond" pitchFamily="18" charset="0"/>
              </a:rPr>
              <a:pPr eaLnBrk="1" hangingPunct="1">
                <a:defRPr/>
              </a:pPr>
              <a:t>85</a:t>
            </a:fld>
            <a:endParaRPr lang="en-US" sz="1200">
              <a:latin typeface="Garamond" pitchFamily="18" charset="0"/>
            </a:endParaRPr>
          </a:p>
        </p:txBody>
      </p:sp>
      <p:sp>
        <p:nvSpPr>
          <p:cNvPr id="39939" name="Rectangle 2"/>
          <p:cNvSpPr>
            <a:spLocks noGrp="1" noChangeArrowheads="1"/>
          </p:cNvSpPr>
          <p:nvPr>
            <p:ph type="title" idx="4294967295"/>
          </p:nvPr>
        </p:nvSpPr>
        <p:spPr>
          <a:xfrm>
            <a:off x="695400" y="467636"/>
            <a:ext cx="7772400" cy="685800"/>
          </a:xfrm>
        </p:spPr>
        <p:txBody>
          <a:bodyPr anchor="ctr"/>
          <a:lstStyle/>
          <a:p>
            <a:pPr eaLnBrk="1" hangingPunct="1">
              <a:defRPr/>
            </a:pPr>
            <a:r>
              <a:rPr lang="it-IT" sz="3900" b="1" dirty="0">
                <a:cs typeface="Times New Roman" charset="0"/>
              </a:rPr>
              <a:t>Operazioni di mercato aperto</a:t>
            </a:r>
          </a:p>
        </p:txBody>
      </p:sp>
      <p:sp>
        <p:nvSpPr>
          <p:cNvPr id="39940" name="Rectangle 3"/>
          <p:cNvSpPr>
            <a:spLocks noGrp="1" noChangeArrowheads="1"/>
          </p:cNvSpPr>
          <p:nvPr>
            <p:ph type="body" idx="4294967295"/>
          </p:nvPr>
        </p:nvSpPr>
        <p:spPr>
          <a:xfrm>
            <a:off x="695400" y="1357803"/>
            <a:ext cx="10182225" cy="4681538"/>
          </a:xfrm>
        </p:spPr>
        <p:txBody>
          <a:bodyPr/>
          <a:lstStyle/>
          <a:p>
            <a:pPr algn="just" eaLnBrk="1" hangingPunct="1">
              <a:lnSpc>
                <a:spcPct val="140000"/>
              </a:lnSpc>
              <a:defRPr/>
            </a:pPr>
            <a:r>
              <a:rPr lang="it-IT" sz="2000" b="1" dirty="0">
                <a:solidFill>
                  <a:schemeClr val="accent2"/>
                </a:solidFill>
                <a:cs typeface="Times New Roman" pitchFamily="18" charset="0"/>
              </a:rPr>
              <a:t>Operazioni di fine-</a:t>
            </a:r>
            <a:r>
              <a:rPr lang="it-IT" sz="2000" b="1" dirty="0" err="1">
                <a:solidFill>
                  <a:schemeClr val="accent2"/>
                </a:solidFill>
                <a:cs typeface="Times New Roman" pitchFamily="18" charset="0"/>
              </a:rPr>
              <a:t>tuning</a:t>
            </a:r>
            <a:r>
              <a:rPr lang="it-IT" sz="2000" dirty="0">
                <a:cs typeface="Times New Roman" pitchFamily="18" charset="0"/>
              </a:rPr>
              <a:t>, non hanno frequenza prestabilita e mirano a regolare la liquidità del mercato e a controllare l</a:t>
            </a:r>
            <a:r>
              <a:rPr lang="it-IT" altLang="it-IT" sz="2000" dirty="0">
                <a:cs typeface="Times New Roman" pitchFamily="18" charset="0"/>
              </a:rPr>
              <a:t>’</a:t>
            </a:r>
            <a:r>
              <a:rPr lang="it-IT" sz="2000" dirty="0">
                <a:cs typeface="Times New Roman" pitchFamily="18" charset="0"/>
              </a:rPr>
              <a:t>evoluzione dei tassi, quando sopraggiungono fluttuazioni impreviste della liquidità nel mercato (normalmente sono reverse </a:t>
            </a:r>
            <a:r>
              <a:rPr lang="it-IT" sz="2000" dirty="0" err="1">
                <a:cs typeface="Times New Roman" pitchFamily="18" charset="0"/>
              </a:rPr>
              <a:t>transactions</a:t>
            </a:r>
            <a:r>
              <a:rPr lang="it-IT" sz="2000" dirty="0">
                <a:cs typeface="Times New Roman" pitchFamily="18" charset="0"/>
              </a:rPr>
              <a:t> ma possono anche assumere la forma di </a:t>
            </a:r>
            <a:r>
              <a:rPr lang="it-IT" sz="2000" dirty="0" err="1">
                <a:cs typeface="Times New Roman" pitchFamily="18" charset="0"/>
              </a:rPr>
              <a:t>foreign</a:t>
            </a:r>
            <a:r>
              <a:rPr lang="it-IT" sz="2000" dirty="0">
                <a:cs typeface="Times New Roman" pitchFamily="18" charset="0"/>
              </a:rPr>
              <a:t> </a:t>
            </a:r>
            <a:r>
              <a:rPr lang="it-IT" sz="2000" dirty="0" err="1">
                <a:cs typeface="Times New Roman" pitchFamily="18" charset="0"/>
              </a:rPr>
              <a:t>exchange</a:t>
            </a:r>
            <a:r>
              <a:rPr lang="it-IT" sz="2000" dirty="0">
                <a:cs typeface="Times New Roman" pitchFamily="18" charset="0"/>
              </a:rPr>
              <a:t> </a:t>
            </a:r>
            <a:r>
              <a:rPr lang="it-IT" sz="2000" dirty="0" err="1">
                <a:cs typeface="Times New Roman" pitchFamily="18" charset="0"/>
              </a:rPr>
              <a:t>swaps</a:t>
            </a:r>
            <a:r>
              <a:rPr lang="it-IT" sz="2000" dirty="0">
                <a:cs typeface="Times New Roman" pitchFamily="18" charset="0"/>
              </a:rPr>
              <a:t> o di </a:t>
            </a:r>
            <a:r>
              <a:rPr lang="it-IT" sz="2000" dirty="0" err="1">
                <a:cs typeface="Times New Roman" pitchFamily="18" charset="0"/>
              </a:rPr>
              <a:t>collection</a:t>
            </a:r>
            <a:r>
              <a:rPr lang="it-IT" sz="2000" dirty="0">
                <a:cs typeface="Times New Roman" pitchFamily="18" charset="0"/>
              </a:rPr>
              <a:t> of </a:t>
            </a:r>
            <a:r>
              <a:rPr lang="it-IT" sz="2000" dirty="0" err="1">
                <a:cs typeface="Times New Roman" pitchFamily="18" charset="0"/>
              </a:rPr>
              <a:t>fixed-term</a:t>
            </a:r>
            <a:r>
              <a:rPr lang="it-IT" sz="2000" dirty="0">
                <a:cs typeface="Times New Roman" pitchFamily="18" charset="0"/>
              </a:rPr>
              <a:t> </a:t>
            </a:r>
            <a:r>
              <a:rPr lang="it-IT" sz="2000" dirty="0" err="1">
                <a:cs typeface="Times New Roman" pitchFamily="18" charset="0"/>
              </a:rPr>
              <a:t>deposit</a:t>
            </a:r>
            <a:r>
              <a:rPr lang="it-IT" sz="2000" dirty="0">
                <a:cs typeface="Times New Roman" pitchFamily="18" charset="0"/>
              </a:rPr>
              <a:t>). Sono eseguite da BCN o, in casi eccezionali, dalla stessa BCE.</a:t>
            </a:r>
          </a:p>
          <a:p>
            <a:pPr algn="just" eaLnBrk="1" hangingPunct="1">
              <a:lnSpc>
                <a:spcPct val="140000"/>
              </a:lnSpc>
              <a:defRPr/>
            </a:pPr>
            <a:r>
              <a:rPr lang="it-IT" sz="2000" b="1" dirty="0">
                <a:solidFill>
                  <a:schemeClr val="accent2"/>
                </a:solidFill>
                <a:cs typeface="Times New Roman" pitchFamily="18" charset="0"/>
              </a:rPr>
              <a:t>Operazioni di tipo strutturale</a:t>
            </a:r>
            <a:r>
              <a:rPr lang="it-IT" sz="2000" dirty="0">
                <a:cs typeface="Times New Roman" pitchFamily="18" charset="0"/>
              </a:rPr>
              <a:t>, mediante emissione di certificati di debito, operazioni temporanee e definitive. Sono effettuate ogni volta che la BCE intende modificare la posizione strutturale dell</a:t>
            </a:r>
            <a:r>
              <a:rPr lang="it-IT" altLang="it-IT" sz="2000" dirty="0">
                <a:cs typeface="Times New Roman" pitchFamily="18" charset="0"/>
              </a:rPr>
              <a:t>’</a:t>
            </a:r>
            <a:r>
              <a:rPr lang="it-IT" sz="2000" dirty="0" err="1">
                <a:cs typeface="Times New Roman" pitchFamily="18" charset="0"/>
              </a:rPr>
              <a:t>Eurosistema</a:t>
            </a:r>
            <a:r>
              <a:rPr lang="it-IT" sz="2000" dirty="0">
                <a:cs typeface="Times New Roman" pitchFamily="18" charset="0"/>
              </a:rPr>
              <a:t> nei confronti del settore finanziario. </a:t>
            </a:r>
            <a:endParaRPr lang="it-IT" sz="2000" dirty="0"/>
          </a:p>
        </p:txBody>
      </p:sp>
      <p:sp>
        <p:nvSpPr>
          <p:cNvPr id="41988" name="Slide Number Placeholder 5"/>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20B7C62-7C06-4AFC-BE3C-1A14248AEE32}" type="slidenum">
              <a:rPr lang="it-IT" sz="1600">
                <a:solidFill>
                  <a:srgbClr val="587993"/>
                </a:solidFill>
                <a:latin typeface="Tahoma" pitchFamily="34" charset="0"/>
              </a:rPr>
              <a:pPr algn="r" eaLnBrk="1" hangingPunct="1"/>
              <a:t>85</a:t>
            </a:fld>
            <a:endParaRPr lang="it-IT" sz="1600">
              <a:solidFill>
                <a:srgbClr val="587993"/>
              </a:solidFill>
              <a:latin typeface="Tahoma" pitchFamily="34" charset="0"/>
            </a:endParaRPr>
          </a:p>
        </p:txBody>
      </p:sp>
    </p:spTree>
    <p:extLst>
      <p:ext uri="{BB962C8B-B14F-4D97-AF65-F5344CB8AC3E}">
        <p14:creationId xmlns:p14="http://schemas.microsoft.com/office/powerpoint/2010/main" val="16920150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B4FFD07-7833-4D36-B9BE-9E134F78738A}" type="slidenum">
              <a:rPr lang="en-US" sz="1200">
                <a:latin typeface="Garamond" pitchFamily="18" charset="0"/>
              </a:rPr>
              <a:pPr eaLnBrk="1" hangingPunct="1">
                <a:defRPr/>
              </a:pPr>
              <a:t>86</a:t>
            </a:fld>
            <a:endParaRPr lang="en-US" sz="1200">
              <a:latin typeface="Garamond" pitchFamily="18" charset="0"/>
            </a:endParaRPr>
          </a:p>
        </p:txBody>
      </p:sp>
      <p:sp>
        <p:nvSpPr>
          <p:cNvPr id="41987" name="Rectangle 2"/>
          <p:cNvSpPr>
            <a:spLocks noGrp="1" noChangeArrowheads="1"/>
          </p:cNvSpPr>
          <p:nvPr>
            <p:ph type="title" idx="4294967295"/>
          </p:nvPr>
        </p:nvSpPr>
        <p:spPr>
          <a:xfrm>
            <a:off x="444501" y="262458"/>
            <a:ext cx="10296525" cy="801688"/>
          </a:xfrm>
        </p:spPr>
        <p:txBody>
          <a:bodyPr anchor="ctr"/>
          <a:lstStyle/>
          <a:p>
            <a:pPr eaLnBrk="1" hangingPunct="1">
              <a:defRPr/>
            </a:pPr>
            <a:r>
              <a:rPr lang="it-IT" sz="2800" b="1" dirty="0">
                <a:cs typeface="Times New Roman" charset="0"/>
              </a:rPr>
              <a:t>Operazioni su iniziativa delle controparti (standing </a:t>
            </a:r>
            <a:r>
              <a:rPr lang="it-IT" sz="2800" b="1" dirty="0" err="1">
                <a:cs typeface="Times New Roman" charset="0"/>
              </a:rPr>
              <a:t>facilities</a:t>
            </a:r>
            <a:r>
              <a:rPr lang="it-IT" sz="2800" b="1" dirty="0">
                <a:cs typeface="Times New Roman" charset="0"/>
              </a:rPr>
              <a:t>)</a:t>
            </a:r>
          </a:p>
        </p:txBody>
      </p:sp>
      <p:sp>
        <p:nvSpPr>
          <p:cNvPr id="41988" name="Rectangle 3"/>
          <p:cNvSpPr>
            <a:spLocks noGrp="1" noChangeArrowheads="1"/>
          </p:cNvSpPr>
          <p:nvPr>
            <p:ph type="body" idx="4294967295"/>
          </p:nvPr>
        </p:nvSpPr>
        <p:spPr>
          <a:xfrm>
            <a:off x="1055440" y="3446463"/>
            <a:ext cx="2630488" cy="1836737"/>
          </a:xfrm>
          <a:ln>
            <a:solidFill>
              <a:schemeClr val="tx1"/>
            </a:solidFill>
            <a:miter lim="800000"/>
            <a:headEnd/>
            <a:tailEnd/>
          </a:ln>
        </p:spPr>
        <p:txBody>
          <a:bodyPr/>
          <a:lstStyle/>
          <a:p>
            <a:pPr marL="0" indent="0" algn="ctr" eaLnBrk="1" hangingPunct="1">
              <a:lnSpc>
                <a:spcPct val="150000"/>
              </a:lnSpc>
              <a:buNone/>
              <a:defRPr/>
            </a:pPr>
            <a:r>
              <a:rPr lang="it-IT" sz="2400" b="1">
                <a:solidFill>
                  <a:srgbClr val="009966"/>
                </a:solidFill>
                <a:cs typeface="Times New Roman" charset="0"/>
              </a:rPr>
              <a:t>Operazioni di rifinanziamento marginale</a:t>
            </a:r>
            <a:endParaRPr lang="it-IT" sz="2400" b="1">
              <a:cs typeface="Times New Roman" charset="0"/>
            </a:endParaRPr>
          </a:p>
        </p:txBody>
      </p:sp>
      <p:sp>
        <p:nvSpPr>
          <p:cNvPr id="43012" name="Slide Number Placeholder 5"/>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E3B3B44-37DA-4320-B0A6-854952B60147}" type="slidenum">
              <a:rPr lang="it-IT" sz="1600">
                <a:solidFill>
                  <a:srgbClr val="587993"/>
                </a:solidFill>
                <a:latin typeface="Tahoma" pitchFamily="34" charset="0"/>
              </a:rPr>
              <a:pPr algn="r" eaLnBrk="1" hangingPunct="1"/>
              <a:t>86</a:t>
            </a:fld>
            <a:endParaRPr lang="it-IT" sz="1600">
              <a:solidFill>
                <a:srgbClr val="587993"/>
              </a:solidFill>
              <a:latin typeface="Tahoma" pitchFamily="34" charset="0"/>
            </a:endParaRPr>
          </a:p>
        </p:txBody>
      </p:sp>
      <p:sp>
        <p:nvSpPr>
          <p:cNvPr id="43015" name="Text Box 4"/>
          <p:cNvSpPr txBox="1">
            <a:spLocks noChangeArrowheads="1"/>
          </p:cNvSpPr>
          <p:nvPr/>
        </p:nvSpPr>
        <p:spPr bwMode="auto">
          <a:xfrm>
            <a:off x="839416" y="1308457"/>
            <a:ext cx="1074298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ct val="130000"/>
              </a:lnSpc>
              <a:spcBef>
                <a:spcPct val="50000"/>
              </a:spcBef>
            </a:pPr>
            <a:r>
              <a:rPr lang="it-IT" sz="2000" dirty="0">
                <a:latin typeface="Tahoma" pitchFamily="34" charset="0"/>
                <a:cs typeface="Times New Roman" pitchFamily="18" charset="0"/>
              </a:rPr>
              <a:t>Gestite dalle BCN e volte a immettere o assorbire liquidità </a:t>
            </a:r>
            <a:r>
              <a:rPr lang="it-IT" sz="2000" b="1" u="sng" dirty="0">
                <a:latin typeface="Tahoma" pitchFamily="34" charset="0"/>
                <a:cs typeface="Times New Roman" pitchFamily="18" charset="0"/>
              </a:rPr>
              <a:t>overnight</a:t>
            </a:r>
            <a:r>
              <a:rPr lang="it-IT" sz="2000" dirty="0">
                <a:latin typeface="Tahoma" pitchFamily="34" charset="0"/>
                <a:cs typeface="Times New Roman" pitchFamily="18" charset="0"/>
              </a:rPr>
              <a:t>, in funzione delle esigenze delle controparti, per segnalare l</a:t>
            </a:r>
            <a:r>
              <a:rPr lang="it-IT" altLang="it-IT" sz="2000" dirty="0">
                <a:latin typeface="Tahoma" pitchFamily="34" charset="0"/>
                <a:cs typeface="Times New Roman" pitchFamily="18" charset="0"/>
              </a:rPr>
              <a:t>’</a:t>
            </a:r>
            <a:r>
              <a:rPr lang="it-IT" sz="2000" dirty="0">
                <a:latin typeface="Tahoma" pitchFamily="34" charset="0"/>
                <a:cs typeface="Times New Roman" pitchFamily="18" charset="0"/>
              </a:rPr>
              <a:t>orientamento monetario e stabilizzare le fluttuazioni dei tassi di interesse del mercato overnight.</a:t>
            </a:r>
            <a:endParaRPr lang="it-IT" sz="2000" dirty="0">
              <a:latin typeface="Tahoma" pitchFamily="34" charset="0"/>
            </a:endParaRPr>
          </a:p>
        </p:txBody>
      </p:sp>
      <p:sp>
        <p:nvSpPr>
          <p:cNvPr id="41990" name="Text Box 6"/>
          <p:cNvSpPr txBox="1">
            <a:spLocks noChangeArrowheads="1"/>
          </p:cNvSpPr>
          <p:nvPr/>
        </p:nvSpPr>
        <p:spPr bwMode="auto">
          <a:xfrm>
            <a:off x="5880100" y="2924175"/>
            <a:ext cx="44640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spcBef>
                <a:spcPct val="50000"/>
              </a:spcBef>
              <a:defRPr/>
            </a:pPr>
            <a:r>
              <a:rPr lang="en-US" sz="2000"/>
              <a:t>P</a:t>
            </a:r>
            <a:r>
              <a:rPr lang="it-IT" sz="2000"/>
              <a:t>er ottenere finanziamenti overnight dalle banche centrali nazionali a fronte di attività stanziabili a garanzia (</a:t>
            </a:r>
            <a:r>
              <a:rPr lang="it-IT" sz="2000" b="1"/>
              <a:t>eligible assets</a:t>
            </a:r>
            <a:r>
              <a:rPr lang="it-IT" sz="2000"/>
              <a:t>). In condizioni normali non sono previsti limiti quantitativi. Il tasso di interesse è (soltiamente) il limite massimo nel mercato overnight;</a:t>
            </a:r>
            <a:endParaRPr lang="en-US" sz="2000"/>
          </a:p>
        </p:txBody>
      </p:sp>
      <p:sp>
        <p:nvSpPr>
          <p:cNvPr id="41991" name="AutoShape 7"/>
          <p:cNvSpPr>
            <a:spLocks noChangeArrowheads="1"/>
          </p:cNvSpPr>
          <p:nvPr/>
        </p:nvSpPr>
        <p:spPr bwMode="auto">
          <a:xfrm>
            <a:off x="4656139" y="4076701"/>
            <a:ext cx="936625" cy="576263"/>
          </a:xfrm>
          <a:prstGeom prst="rightArrow">
            <a:avLst>
              <a:gd name="adj1" fmla="val 50000"/>
              <a:gd name="adj2" fmla="val 406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spTree>
    <p:extLst>
      <p:ext uri="{BB962C8B-B14F-4D97-AF65-F5344CB8AC3E}">
        <p14:creationId xmlns:p14="http://schemas.microsoft.com/office/powerpoint/2010/main" val="877790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AABC73D-8512-4101-BFBF-33C3DE477BEC}" type="slidenum">
              <a:rPr lang="en-US" sz="1200">
                <a:latin typeface="Garamond" pitchFamily="18" charset="0"/>
              </a:rPr>
              <a:pPr eaLnBrk="1" hangingPunct="1">
                <a:defRPr/>
              </a:pPr>
              <a:t>87</a:t>
            </a:fld>
            <a:endParaRPr lang="en-US" sz="1200">
              <a:latin typeface="Garamond" pitchFamily="18" charset="0"/>
            </a:endParaRPr>
          </a:p>
        </p:txBody>
      </p:sp>
      <p:sp>
        <p:nvSpPr>
          <p:cNvPr id="88068" name="Rectangle 3"/>
          <p:cNvSpPr>
            <a:spLocks noGrp="1" noChangeArrowheads="1"/>
          </p:cNvSpPr>
          <p:nvPr>
            <p:ph type="body" idx="4294967295"/>
          </p:nvPr>
        </p:nvSpPr>
        <p:spPr>
          <a:xfrm>
            <a:off x="1271464" y="2097088"/>
            <a:ext cx="2414588" cy="1582738"/>
          </a:xfrm>
          <a:ln>
            <a:solidFill>
              <a:schemeClr val="tx1"/>
            </a:solidFill>
            <a:miter lim="800000"/>
            <a:headEnd/>
            <a:tailEnd/>
          </a:ln>
        </p:spPr>
        <p:txBody>
          <a:bodyPr/>
          <a:lstStyle/>
          <a:p>
            <a:pPr marL="0" indent="0" algn="ctr" eaLnBrk="1" hangingPunct="1">
              <a:lnSpc>
                <a:spcPct val="150000"/>
              </a:lnSpc>
              <a:buNone/>
              <a:defRPr/>
            </a:pPr>
            <a:r>
              <a:rPr lang="it-IT" sz="2400" b="1" dirty="0">
                <a:solidFill>
                  <a:srgbClr val="009966"/>
                </a:solidFill>
                <a:cs typeface="Times New Roman" charset="0"/>
              </a:rPr>
              <a:t>Operazioni di deposito</a:t>
            </a:r>
            <a:endParaRPr lang="it-IT" sz="2400" dirty="0"/>
          </a:p>
        </p:txBody>
      </p:sp>
      <p:sp>
        <p:nvSpPr>
          <p:cNvPr id="44036" name="Slide Number Placeholder 5"/>
          <p:cNvSpPr txBox="1">
            <a:spLocks noGrp="1"/>
          </p:cNvSpPr>
          <p:nvPr/>
        </p:nvSpPr>
        <p:spPr bwMode="auto">
          <a:xfrm>
            <a:off x="807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7D4811D-B402-4675-A0AC-7C377129329F}" type="slidenum">
              <a:rPr lang="it-IT" sz="1600">
                <a:solidFill>
                  <a:srgbClr val="587993"/>
                </a:solidFill>
                <a:latin typeface="Tahoma" pitchFamily="34" charset="0"/>
              </a:rPr>
              <a:pPr algn="r" eaLnBrk="1" hangingPunct="1"/>
              <a:t>87</a:t>
            </a:fld>
            <a:endParaRPr lang="it-IT" sz="1600">
              <a:solidFill>
                <a:srgbClr val="587993"/>
              </a:solidFill>
              <a:latin typeface="Tahoma" pitchFamily="34" charset="0"/>
            </a:endParaRPr>
          </a:p>
        </p:txBody>
      </p:sp>
      <p:sp>
        <p:nvSpPr>
          <p:cNvPr id="88070" name="Text Box 6"/>
          <p:cNvSpPr txBox="1">
            <a:spLocks noChangeArrowheads="1"/>
          </p:cNvSpPr>
          <p:nvPr/>
        </p:nvSpPr>
        <p:spPr bwMode="auto">
          <a:xfrm>
            <a:off x="6383338" y="1844675"/>
            <a:ext cx="381635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30000"/>
              </a:lnSpc>
              <a:spcBef>
                <a:spcPct val="50000"/>
              </a:spcBef>
              <a:defRPr/>
            </a:pPr>
            <a:r>
              <a:rPr lang="en-US" sz="2000"/>
              <a:t>P</a:t>
            </a:r>
            <a:r>
              <a:rPr lang="it-IT" sz="2000"/>
              <a:t>er costituire depositi </a:t>
            </a:r>
            <a:r>
              <a:rPr lang="it-IT" sz="2000" b="1" u="sng"/>
              <a:t>overnight </a:t>
            </a:r>
            <a:r>
              <a:rPr lang="it-IT" sz="2000"/>
              <a:t>presso le banche centrali nazionali. In condizioni normali non sono previsti limiti quantitativi. Il tasso di interesse è il limite minimo nel mercato overnight.</a:t>
            </a:r>
            <a:endParaRPr lang="en-US" sz="2000"/>
          </a:p>
        </p:txBody>
      </p:sp>
      <p:sp>
        <p:nvSpPr>
          <p:cNvPr id="88071" name="AutoShape 7"/>
          <p:cNvSpPr>
            <a:spLocks noChangeArrowheads="1"/>
          </p:cNvSpPr>
          <p:nvPr/>
        </p:nvSpPr>
        <p:spPr bwMode="auto">
          <a:xfrm>
            <a:off x="4727575" y="2492376"/>
            <a:ext cx="1225550" cy="792163"/>
          </a:xfrm>
          <a:prstGeom prst="rightArrow">
            <a:avLst>
              <a:gd name="adj1" fmla="val 50000"/>
              <a:gd name="adj2" fmla="val 3867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ea typeface="ＭＳ Ｐゴシック" charset="0"/>
            </a:endParaRPr>
          </a:p>
        </p:txBody>
      </p:sp>
      <p:sp>
        <p:nvSpPr>
          <p:cNvPr id="88072" name="Rectangle 2"/>
          <p:cNvSpPr>
            <a:spLocks noChangeArrowheads="1"/>
          </p:cNvSpPr>
          <p:nvPr/>
        </p:nvSpPr>
        <p:spPr bwMode="auto">
          <a:xfrm>
            <a:off x="1056394" y="315912"/>
            <a:ext cx="9793461"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it-IT" sz="2800" b="1" dirty="0">
                <a:solidFill>
                  <a:schemeClr val="tx2"/>
                </a:solidFill>
                <a:latin typeface="Garamond" charset="0"/>
                <a:ea typeface="ＭＳ Ｐゴシック" charset="0"/>
                <a:cs typeface="Times New Roman" charset="0"/>
              </a:rPr>
              <a:t>Operazioni su iniziativa delle controparti (standing </a:t>
            </a:r>
            <a:r>
              <a:rPr lang="it-IT" sz="2800" b="1" dirty="0" err="1">
                <a:solidFill>
                  <a:schemeClr val="tx2"/>
                </a:solidFill>
                <a:latin typeface="Garamond" charset="0"/>
                <a:ea typeface="ＭＳ Ｐゴシック" charset="0"/>
                <a:cs typeface="Times New Roman" charset="0"/>
              </a:rPr>
              <a:t>facilities</a:t>
            </a:r>
            <a:r>
              <a:rPr lang="it-IT" sz="2800" b="1" dirty="0">
                <a:solidFill>
                  <a:schemeClr val="tx2"/>
                </a:solidFill>
                <a:latin typeface="Garamond" charset="0"/>
                <a:ea typeface="ＭＳ Ｐゴシック" charset="0"/>
                <a:cs typeface="Times New Roman" charset="0"/>
              </a:rPr>
              <a:t>)</a:t>
            </a:r>
          </a:p>
        </p:txBody>
      </p:sp>
    </p:spTree>
    <p:extLst>
      <p:ext uri="{BB962C8B-B14F-4D97-AF65-F5344CB8AC3E}">
        <p14:creationId xmlns:p14="http://schemas.microsoft.com/office/powerpoint/2010/main" val="41616163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A96A863-FA0D-443B-A90B-47AC71728A21}" type="slidenum">
              <a:rPr lang="en-US" smtClean="0"/>
              <a:pPr>
                <a:defRPr/>
              </a:pPr>
              <a:t>88</a:t>
            </a:fld>
            <a:endParaRPr lang="en-US"/>
          </a:p>
        </p:txBody>
      </p:sp>
      <p:pic>
        <p:nvPicPr>
          <p:cNvPr id="4" name="Immagine 3"/>
          <p:cNvPicPr>
            <a:picLocks noChangeAspect="1"/>
          </p:cNvPicPr>
          <p:nvPr/>
        </p:nvPicPr>
        <p:blipFill>
          <a:blip r:embed="rId2"/>
          <a:stretch>
            <a:fillRect/>
          </a:stretch>
        </p:blipFill>
        <p:spPr>
          <a:xfrm>
            <a:off x="551384" y="476672"/>
            <a:ext cx="4104456" cy="3456384"/>
          </a:xfrm>
          <a:prstGeom prst="rect">
            <a:avLst/>
          </a:prstGeom>
        </p:spPr>
      </p:pic>
      <p:pic>
        <p:nvPicPr>
          <p:cNvPr id="5" name="Immagine 4"/>
          <p:cNvPicPr>
            <a:picLocks noChangeAspect="1"/>
          </p:cNvPicPr>
          <p:nvPr/>
        </p:nvPicPr>
        <p:blipFill>
          <a:blip r:embed="rId3"/>
          <a:stretch>
            <a:fillRect/>
          </a:stretch>
        </p:blipFill>
        <p:spPr>
          <a:xfrm>
            <a:off x="5231904" y="332656"/>
            <a:ext cx="6552728" cy="57340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72987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1694" y="1188257"/>
            <a:ext cx="4646915"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4400" dirty="0"/>
              <a:t>Fed</a:t>
            </a:r>
          </a:p>
        </p:txBody>
      </p:sp>
      <p:sp>
        <p:nvSpPr>
          <p:cNvPr id="4" name="CasellaDiTesto 3"/>
          <p:cNvSpPr txBox="1"/>
          <p:nvPr/>
        </p:nvSpPr>
        <p:spPr>
          <a:xfrm>
            <a:off x="911695" y="2497759"/>
            <a:ext cx="3828255" cy="263149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it-IT" sz="2200" dirty="0" err="1"/>
              <a:t>Forward</a:t>
            </a:r>
            <a:r>
              <a:rPr lang="it-IT" sz="2200" dirty="0"/>
              <a:t> policy </a:t>
            </a:r>
            <a:r>
              <a:rPr lang="it-IT" sz="2200" dirty="0" err="1"/>
              <a:t>guidance</a:t>
            </a:r>
            <a:endParaRPr lang="it-IT" sz="2200" dirty="0"/>
          </a:p>
          <a:p>
            <a:pPr marL="285750" indent="-285750">
              <a:lnSpc>
                <a:spcPct val="150000"/>
              </a:lnSpc>
              <a:buFont typeface="Wingdings" panose="05000000000000000000" pitchFamily="2" charset="2"/>
              <a:buChar char="q"/>
            </a:pPr>
            <a:r>
              <a:rPr lang="it-IT" sz="2200" dirty="0"/>
              <a:t>QE I-II-III</a:t>
            </a:r>
          </a:p>
          <a:p>
            <a:pPr marL="285750" indent="-285750">
              <a:lnSpc>
                <a:spcPct val="150000"/>
              </a:lnSpc>
              <a:buFont typeface="Wingdings" panose="05000000000000000000" pitchFamily="2" charset="2"/>
              <a:buChar char="q"/>
            </a:pPr>
            <a:r>
              <a:rPr lang="it-IT" sz="2200" dirty="0"/>
              <a:t>Operazione Twist</a:t>
            </a:r>
          </a:p>
          <a:p>
            <a:pPr marL="285750" indent="-285750">
              <a:lnSpc>
                <a:spcPct val="150000"/>
              </a:lnSpc>
              <a:buFont typeface="Wingdings" panose="05000000000000000000" pitchFamily="2" charset="2"/>
              <a:buChar char="q"/>
            </a:pPr>
            <a:r>
              <a:rPr lang="it-IT" sz="2200" dirty="0" err="1"/>
              <a:t>Tapering</a:t>
            </a:r>
            <a:endParaRPr lang="it-IT" sz="2200" dirty="0"/>
          </a:p>
          <a:p>
            <a:pPr>
              <a:lnSpc>
                <a:spcPct val="150000"/>
              </a:lnSpc>
            </a:pPr>
            <a:endParaRPr lang="it-IT" sz="2200" dirty="0"/>
          </a:p>
        </p:txBody>
      </p:sp>
      <p:sp>
        <p:nvSpPr>
          <p:cNvPr id="5" name="CasellaDiTesto 4"/>
          <p:cNvSpPr txBox="1"/>
          <p:nvPr/>
        </p:nvSpPr>
        <p:spPr>
          <a:xfrm>
            <a:off x="6384031" y="1188256"/>
            <a:ext cx="4943332" cy="76944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it-IT" sz="4400" dirty="0"/>
              <a:t>BCE</a:t>
            </a:r>
          </a:p>
        </p:txBody>
      </p:sp>
      <p:sp>
        <p:nvSpPr>
          <p:cNvPr id="6" name="CasellaDiTesto 5"/>
          <p:cNvSpPr txBox="1"/>
          <p:nvPr/>
        </p:nvSpPr>
        <p:spPr>
          <a:xfrm>
            <a:off x="6384030" y="2194898"/>
            <a:ext cx="5198369" cy="3785652"/>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it-IT" sz="2000" dirty="0"/>
              <a:t>Ampliamento </a:t>
            </a:r>
            <a:r>
              <a:rPr lang="it-IT" sz="2000" dirty="0" err="1"/>
              <a:t>collateral</a:t>
            </a:r>
            <a:r>
              <a:rPr lang="it-IT" sz="2000" dirty="0"/>
              <a:t> e meccanismo di full </a:t>
            </a:r>
            <a:r>
              <a:rPr lang="it-IT" sz="2000" dirty="0" err="1"/>
              <a:t>alotment</a:t>
            </a:r>
            <a:endParaRPr lang="it-IT" sz="2000" dirty="0"/>
          </a:p>
          <a:p>
            <a:pPr marL="285750" indent="-285750" algn="just">
              <a:lnSpc>
                <a:spcPct val="150000"/>
              </a:lnSpc>
              <a:buFont typeface="Wingdings" panose="05000000000000000000" pitchFamily="2" charset="2"/>
              <a:buChar char="q"/>
            </a:pPr>
            <a:r>
              <a:rPr lang="it-IT" sz="2000" dirty="0"/>
              <a:t>LTRO a un anno</a:t>
            </a:r>
          </a:p>
          <a:p>
            <a:pPr marL="285750" indent="-285750" algn="just">
              <a:lnSpc>
                <a:spcPct val="150000"/>
              </a:lnSpc>
              <a:buFont typeface="Wingdings" panose="05000000000000000000" pitchFamily="2" charset="2"/>
              <a:buChar char="q"/>
            </a:pPr>
            <a:r>
              <a:rPr lang="it-IT" sz="2000" dirty="0"/>
              <a:t>LTRO a tre anni</a:t>
            </a:r>
          </a:p>
          <a:p>
            <a:pPr marL="285750" indent="-285750" algn="just">
              <a:lnSpc>
                <a:spcPct val="150000"/>
              </a:lnSpc>
              <a:buFont typeface="Wingdings" panose="05000000000000000000" pitchFamily="2" charset="2"/>
              <a:buChar char="q"/>
            </a:pPr>
            <a:r>
              <a:rPr lang="it-IT" sz="2000" dirty="0"/>
              <a:t>OMTS</a:t>
            </a:r>
          </a:p>
          <a:p>
            <a:pPr marL="285750" indent="-285750" algn="just">
              <a:lnSpc>
                <a:spcPct val="150000"/>
              </a:lnSpc>
              <a:buFont typeface="Wingdings" panose="05000000000000000000" pitchFamily="2" charset="2"/>
              <a:buChar char="q"/>
            </a:pPr>
            <a:r>
              <a:rPr lang="it-IT" sz="2000" dirty="0"/>
              <a:t>TLTRO a 4 anni</a:t>
            </a:r>
          </a:p>
          <a:p>
            <a:pPr marL="285750" indent="-285750" algn="just">
              <a:lnSpc>
                <a:spcPct val="150000"/>
              </a:lnSpc>
              <a:buFont typeface="Wingdings" panose="05000000000000000000" pitchFamily="2" charset="2"/>
              <a:buChar char="q"/>
            </a:pPr>
            <a:r>
              <a:rPr lang="it-IT" sz="2000" b="1" u="sng" dirty="0"/>
              <a:t>Tassi negativi sui depositi</a:t>
            </a:r>
          </a:p>
          <a:p>
            <a:pPr marL="285750" indent="-285750" algn="just">
              <a:lnSpc>
                <a:spcPct val="150000"/>
              </a:lnSpc>
              <a:buFont typeface="Wingdings" panose="05000000000000000000" pitchFamily="2" charset="2"/>
              <a:buChar char="q"/>
            </a:pPr>
            <a:r>
              <a:rPr lang="it-IT" sz="2000" dirty="0"/>
              <a:t>QE</a:t>
            </a:r>
          </a:p>
        </p:txBody>
      </p:sp>
      <p:sp>
        <p:nvSpPr>
          <p:cNvPr id="7" name="Titolo 2"/>
          <p:cNvSpPr txBox="1">
            <a:spLocks/>
          </p:cNvSpPr>
          <p:nvPr/>
        </p:nvSpPr>
        <p:spPr>
          <a:xfrm>
            <a:off x="609600" y="277814"/>
            <a:ext cx="10972800" cy="1139825"/>
          </a:xfrm>
          <a:prstGeom prst="rect">
            <a:avLst/>
          </a:prstGeom>
        </p:spPr>
        <p:txBody>
          <a:bodyPr/>
          <a:lstStyle>
            <a:lvl1pPr algn="l" rtl="0" eaLnBrk="1" fontAlgn="base" hangingPunct="1">
              <a:spcBef>
                <a:spcPct val="0"/>
              </a:spcBef>
              <a:spcAft>
                <a:spcPct val="0"/>
              </a:spcAft>
              <a:defRPr sz="3100">
                <a:solidFill>
                  <a:schemeClr val="tx2"/>
                </a:solidFill>
                <a:latin typeface="+mj-lt"/>
                <a:ea typeface="+mj-ea"/>
                <a:cs typeface="+mj-cs"/>
              </a:defRPr>
            </a:lvl1pPr>
            <a:lvl2pPr algn="l" rtl="0" eaLnBrk="1" fontAlgn="base" hangingPunct="1">
              <a:spcBef>
                <a:spcPct val="0"/>
              </a:spcBef>
              <a:spcAft>
                <a:spcPct val="0"/>
              </a:spcAft>
              <a:defRPr sz="3100">
                <a:solidFill>
                  <a:schemeClr val="tx2"/>
                </a:solidFill>
                <a:latin typeface="Garamond" pitchFamily="18" charset="0"/>
                <a:cs typeface="Arial" charset="0"/>
              </a:defRPr>
            </a:lvl2pPr>
            <a:lvl3pPr algn="l" rtl="0" eaLnBrk="1" fontAlgn="base" hangingPunct="1">
              <a:spcBef>
                <a:spcPct val="0"/>
              </a:spcBef>
              <a:spcAft>
                <a:spcPct val="0"/>
              </a:spcAft>
              <a:defRPr sz="3100">
                <a:solidFill>
                  <a:schemeClr val="tx2"/>
                </a:solidFill>
                <a:latin typeface="Garamond" pitchFamily="18" charset="0"/>
                <a:cs typeface="Arial" charset="0"/>
              </a:defRPr>
            </a:lvl3pPr>
            <a:lvl4pPr algn="l" rtl="0" eaLnBrk="1" fontAlgn="base" hangingPunct="1">
              <a:spcBef>
                <a:spcPct val="0"/>
              </a:spcBef>
              <a:spcAft>
                <a:spcPct val="0"/>
              </a:spcAft>
              <a:defRPr sz="3100">
                <a:solidFill>
                  <a:schemeClr val="tx2"/>
                </a:solidFill>
                <a:latin typeface="Garamond" pitchFamily="18" charset="0"/>
                <a:cs typeface="Arial" charset="0"/>
              </a:defRPr>
            </a:lvl4pPr>
            <a:lvl5pPr algn="l" rtl="0" eaLnBrk="1" fontAlgn="base" hangingPunct="1">
              <a:spcBef>
                <a:spcPct val="0"/>
              </a:spcBef>
              <a:spcAft>
                <a:spcPct val="0"/>
              </a:spcAft>
              <a:defRPr sz="3100">
                <a:solidFill>
                  <a:schemeClr val="tx2"/>
                </a:solidFill>
                <a:latin typeface="Garamond" pitchFamily="18" charset="0"/>
                <a:cs typeface="Arial" charset="0"/>
              </a:defRPr>
            </a:lvl5pPr>
            <a:lvl6pPr marL="342900" algn="l" rtl="0" eaLnBrk="1" fontAlgn="base" hangingPunct="1">
              <a:spcBef>
                <a:spcPct val="0"/>
              </a:spcBef>
              <a:spcAft>
                <a:spcPct val="0"/>
              </a:spcAft>
              <a:defRPr sz="3150">
                <a:solidFill>
                  <a:schemeClr val="tx2"/>
                </a:solidFill>
                <a:latin typeface="Garamond" pitchFamily="18" charset="0"/>
                <a:cs typeface="Arial" charset="0"/>
              </a:defRPr>
            </a:lvl6pPr>
            <a:lvl7pPr marL="685800" algn="l" rtl="0" eaLnBrk="1" fontAlgn="base" hangingPunct="1">
              <a:spcBef>
                <a:spcPct val="0"/>
              </a:spcBef>
              <a:spcAft>
                <a:spcPct val="0"/>
              </a:spcAft>
              <a:defRPr sz="3150">
                <a:solidFill>
                  <a:schemeClr val="tx2"/>
                </a:solidFill>
                <a:latin typeface="Garamond" pitchFamily="18" charset="0"/>
                <a:cs typeface="Arial" charset="0"/>
              </a:defRPr>
            </a:lvl7pPr>
            <a:lvl8pPr marL="1028700" algn="l" rtl="0" eaLnBrk="1" fontAlgn="base" hangingPunct="1">
              <a:spcBef>
                <a:spcPct val="0"/>
              </a:spcBef>
              <a:spcAft>
                <a:spcPct val="0"/>
              </a:spcAft>
              <a:defRPr sz="3150">
                <a:solidFill>
                  <a:schemeClr val="tx2"/>
                </a:solidFill>
                <a:latin typeface="Garamond" pitchFamily="18" charset="0"/>
                <a:cs typeface="Arial" charset="0"/>
              </a:defRPr>
            </a:lvl8pPr>
            <a:lvl9pPr marL="1371600" algn="l" rtl="0" eaLnBrk="1" fontAlgn="base" hangingPunct="1">
              <a:spcBef>
                <a:spcPct val="0"/>
              </a:spcBef>
              <a:spcAft>
                <a:spcPct val="0"/>
              </a:spcAft>
              <a:defRPr sz="3150">
                <a:solidFill>
                  <a:schemeClr val="tx2"/>
                </a:solidFill>
                <a:latin typeface="Garamond" pitchFamily="18" charset="0"/>
                <a:cs typeface="Arial" charset="0"/>
              </a:defRPr>
            </a:lvl9pPr>
          </a:lstStyle>
          <a:p>
            <a:r>
              <a:rPr lang="it-IT" b="1" kern="0" dirty="0" smtClean="0">
                <a:solidFill>
                  <a:srgbClr val="002060"/>
                </a:solidFill>
              </a:rPr>
              <a:t>Le operazioni straordinarie di politica monetaria</a:t>
            </a:r>
            <a:endParaRPr lang="en-US" b="1" kern="0" dirty="0">
              <a:solidFill>
                <a:srgbClr val="002060"/>
              </a:solidFill>
            </a:endParaRPr>
          </a:p>
        </p:txBody>
      </p:sp>
      <p:sp>
        <p:nvSpPr>
          <p:cNvPr id="2" name="Segnaposto numero diapositiva 1"/>
          <p:cNvSpPr>
            <a:spLocks noGrp="1"/>
          </p:cNvSpPr>
          <p:nvPr>
            <p:ph type="sldNum" sz="quarter" idx="12"/>
          </p:nvPr>
        </p:nvSpPr>
        <p:spPr/>
        <p:txBody>
          <a:bodyPr/>
          <a:lstStyle/>
          <a:p>
            <a:fld id="{378B9B6C-E156-4333-BB7E-2EBCD95F5877}" type="slidenum">
              <a:rPr lang="en-US" smtClean="0"/>
              <a:pPr/>
              <a:t>89</a:t>
            </a:fld>
            <a:endParaRPr lang="en-US"/>
          </a:p>
        </p:txBody>
      </p:sp>
    </p:spTree>
    <p:extLst>
      <p:ext uri="{BB962C8B-B14F-4D97-AF65-F5344CB8AC3E}">
        <p14:creationId xmlns:p14="http://schemas.microsoft.com/office/powerpoint/2010/main" val="3035562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5"/>
          <p:cNvSpPr txBox="1">
            <a:spLocks noGrp="1"/>
          </p:cNvSpPr>
          <p:nvPr/>
        </p:nvSpPr>
        <p:spPr bwMode="auto">
          <a:xfrm>
            <a:off x="8077200" y="6243638"/>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35F962E9-BB18-4D74-B03B-5F931371FB93}" type="slidenum">
              <a:rPr lang="it-IT" sz="1200">
                <a:latin typeface="Garamond" pitchFamily="18" charset="0"/>
              </a:rPr>
              <a:pPr algn="r" eaLnBrk="1" hangingPunct="1">
                <a:defRPr/>
              </a:pPr>
              <a:t>9</a:t>
            </a:fld>
            <a:endParaRPr lang="it-IT" sz="1200">
              <a:latin typeface="Garamond" pitchFamily="18" charset="0"/>
            </a:endParaRPr>
          </a:p>
        </p:txBody>
      </p:sp>
      <p:sp>
        <p:nvSpPr>
          <p:cNvPr id="33794" name="Text Box 2"/>
          <p:cNvSpPr txBox="1">
            <a:spLocks noChangeArrowheads="1"/>
          </p:cNvSpPr>
          <p:nvPr/>
        </p:nvSpPr>
        <p:spPr bwMode="auto">
          <a:xfrm>
            <a:off x="767408" y="604175"/>
            <a:ext cx="194468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2000" b="1">
                <a:latin typeface="Arial" charset="0"/>
                <a:ea typeface="ＭＳ Ｐゴシック" charset="0"/>
              </a:rPr>
              <a:t>Controlli strutturali</a:t>
            </a:r>
          </a:p>
        </p:txBody>
      </p:sp>
      <p:sp>
        <p:nvSpPr>
          <p:cNvPr id="33795" name="Text Box 3"/>
          <p:cNvSpPr txBox="1">
            <a:spLocks noChangeArrowheads="1"/>
          </p:cNvSpPr>
          <p:nvPr/>
        </p:nvSpPr>
        <p:spPr bwMode="auto">
          <a:xfrm>
            <a:off x="767408" y="3217863"/>
            <a:ext cx="1944687"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2000" b="1">
                <a:latin typeface="Arial" charset="0"/>
                <a:ea typeface="ＭＳ Ｐゴシック" charset="0"/>
              </a:rPr>
              <a:t>Controlli prudenziali</a:t>
            </a:r>
          </a:p>
        </p:txBody>
      </p:sp>
      <p:sp>
        <p:nvSpPr>
          <p:cNvPr id="33796" name="Text Box 4"/>
          <p:cNvSpPr txBox="1">
            <a:spLocks noChangeArrowheads="1"/>
          </p:cNvSpPr>
          <p:nvPr/>
        </p:nvSpPr>
        <p:spPr bwMode="auto">
          <a:xfrm>
            <a:off x="767408" y="4907044"/>
            <a:ext cx="1944687" cy="1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it-IT" sz="2000" b="1">
                <a:latin typeface="Arial" charset="0"/>
                <a:ea typeface="ＭＳ Ｐゴシック" charset="0"/>
              </a:rPr>
              <a:t>Controlli di trasparenza e correttezza</a:t>
            </a:r>
          </a:p>
        </p:txBody>
      </p:sp>
      <p:sp>
        <p:nvSpPr>
          <p:cNvPr id="33797" name="Text Box 5"/>
          <p:cNvSpPr txBox="1">
            <a:spLocks noChangeArrowheads="1"/>
          </p:cNvSpPr>
          <p:nvPr/>
        </p:nvSpPr>
        <p:spPr bwMode="auto">
          <a:xfrm>
            <a:off x="4521668" y="332656"/>
            <a:ext cx="7129510" cy="22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90000"/>
              </a:lnSpc>
              <a:spcBef>
                <a:spcPct val="50000"/>
              </a:spcBef>
              <a:defRPr/>
            </a:pPr>
            <a:r>
              <a:rPr lang="it-IT" sz="1800" dirty="0"/>
              <a:t>Questi strumenti vengono utilizzati per definire o modificare la morfologia del mercato interessato, in termini di caratteristiche principali delle imprese operanti. I controlli di tipo strutturale possono essere così classificati: </a:t>
            </a:r>
          </a:p>
          <a:p>
            <a:pPr algn="just" eaLnBrk="1" hangingPunct="1">
              <a:lnSpc>
                <a:spcPct val="90000"/>
              </a:lnSpc>
              <a:spcBef>
                <a:spcPct val="50000"/>
              </a:spcBef>
              <a:buFontTx/>
              <a:buAutoNum type="alphaLcParenR"/>
              <a:defRPr/>
            </a:pPr>
            <a:r>
              <a:rPr lang="it-IT" sz="1800" dirty="0"/>
              <a:t>Condizioni per l’</a:t>
            </a:r>
            <a:r>
              <a:rPr lang="it-IT" altLang="ja-JP" sz="1800" dirty="0"/>
              <a:t>accesso all’attività</a:t>
            </a:r>
          </a:p>
          <a:p>
            <a:pPr algn="just" eaLnBrk="1" hangingPunct="1">
              <a:lnSpc>
                <a:spcPct val="90000"/>
              </a:lnSpc>
              <a:spcBef>
                <a:spcPct val="50000"/>
              </a:spcBef>
              <a:buFontTx/>
              <a:buAutoNum type="alphaLcParenR"/>
              <a:defRPr/>
            </a:pPr>
            <a:r>
              <a:rPr lang="it-IT" sz="1800" dirty="0"/>
              <a:t>Vincoli all’</a:t>
            </a:r>
            <a:r>
              <a:rPr lang="it-IT" altLang="ja-JP" sz="1800" dirty="0"/>
              <a:t>operatività</a:t>
            </a:r>
          </a:p>
          <a:p>
            <a:pPr algn="just" eaLnBrk="1" hangingPunct="1">
              <a:lnSpc>
                <a:spcPct val="90000"/>
              </a:lnSpc>
              <a:spcBef>
                <a:spcPct val="50000"/>
              </a:spcBef>
              <a:buFontTx/>
              <a:buAutoNum type="alphaLcParenR"/>
              <a:defRPr/>
            </a:pPr>
            <a:r>
              <a:rPr lang="it-IT" sz="1800" dirty="0"/>
              <a:t>Condizioni per determinate operazioni</a:t>
            </a:r>
          </a:p>
        </p:txBody>
      </p:sp>
      <p:sp>
        <p:nvSpPr>
          <p:cNvPr id="33798" name="Text Box 6"/>
          <p:cNvSpPr txBox="1">
            <a:spLocks noChangeArrowheads="1"/>
          </p:cNvSpPr>
          <p:nvPr/>
        </p:nvSpPr>
        <p:spPr bwMode="auto">
          <a:xfrm>
            <a:off x="4583112" y="3068638"/>
            <a:ext cx="720151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defRPr/>
            </a:pPr>
            <a:r>
              <a:rPr lang="it-IT" sz="1800" dirty="0"/>
              <a:t>I controlli di questo tipo hanno </a:t>
            </a:r>
            <a:r>
              <a:rPr lang="it-IT" sz="1800" dirty="0" smtClean="0"/>
              <a:t>l’</a:t>
            </a:r>
            <a:r>
              <a:rPr lang="it-IT" altLang="ja-JP" sz="1800" dirty="0" smtClean="0"/>
              <a:t>obiettivo </a:t>
            </a:r>
            <a:r>
              <a:rPr lang="it-IT" altLang="ja-JP" sz="1800" dirty="0"/>
              <a:t>di limitare il grado di rischio assunto dai singoli intermediari e quindi di salvaguardarne la solvibilità e la liquidità. Il fulcro di questo tipo di strumenti è oggi costituto proprio dalle normative in materia di adeguatezza del capitale.</a:t>
            </a:r>
            <a:endParaRPr lang="it-IT" sz="1800" dirty="0"/>
          </a:p>
        </p:txBody>
      </p:sp>
      <p:sp>
        <p:nvSpPr>
          <p:cNvPr id="33799" name="Text Box 7"/>
          <p:cNvSpPr txBox="1">
            <a:spLocks noChangeArrowheads="1"/>
          </p:cNvSpPr>
          <p:nvPr/>
        </p:nvSpPr>
        <p:spPr bwMode="auto">
          <a:xfrm>
            <a:off x="4656138" y="4941889"/>
            <a:ext cx="72725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defRPr/>
            </a:pPr>
            <a:r>
              <a:rPr lang="it-IT" sz="1800" dirty="0"/>
              <a:t>Questo tipo di controlli è anche noto come </a:t>
            </a:r>
            <a:r>
              <a:rPr lang="it-IT" sz="1800" i="1" dirty="0"/>
              <a:t>fair play </a:t>
            </a:r>
            <a:r>
              <a:rPr lang="it-IT" sz="1800" i="1" dirty="0" err="1"/>
              <a:t>regulation</a:t>
            </a:r>
            <a:r>
              <a:rPr lang="it-IT" sz="1800" dirty="0"/>
              <a:t> e comprende norme volte a garantire la correttezza e la trasparenza in due aree principali: i rapporti bancari e l</a:t>
            </a:r>
            <a:r>
              <a:rPr lang="ja-JP" altLang="it-IT" sz="1800" dirty="0"/>
              <a:t>’</a:t>
            </a:r>
            <a:r>
              <a:rPr lang="it-IT" altLang="ja-JP" sz="1800" dirty="0"/>
              <a:t>attività di investimento.</a:t>
            </a:r>
            <a:endParaRPr lang="it-IT" sz="1800" dirty="0"/>
          </a:p>
        </p:txBody>
      </p:sp>
      <p:sp>
        <p:nvSpPr>
          <p:cNvPr id="3" name="Freccia a destra 2"/>
          <p:cNvSpPr/>
          <p:nvPr/>
        </p:nvSpPr>
        <p:spPr bwMode="auto">
          <a:xfrm>
            <a:off x="2964657" y="604175"/>
            <a:ext cx="972344" cy="711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Freccia a destra 15"/>
          <p:cNvSpPr/>
          <p:nvPr/>
        </p:nvSpPr>
        <p:spPr bwMode="auto">
          <a:xfrm>
            <a:off x="2964657" y="3227388"/>
            <a:ext cx="972344" cy="711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7" name="Freccia a destra 16"/>
          <p:cNvSpPr/>
          <p:nvPr/>
        </p:nvSpPr>
        <p:spPr bwMode="auto">
          <a:xfrm>
            <a:off x="2964657" y="4941889"/>
            <a:ext cx="972344" cy="711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Segnaposto numero diapositiva 1"/>
          <p:cNvSpPr>
            <a:spLocks noGrp="1"/>
          </p:cNvSpPr>
          <p:nvPr>
            <p:ph type="sldNum" sz="quarter" idx="12"/>
          </p:nvPr>
        </p:nvSpPr>
        <p:spPr/>
        <p:txBody>
          <a:bodyPr/>
          <a:lstStyle/>
          <a:p>
            <a:fld id="{378B9B6C-E156-4333-BB7E-2EBCD95F5877}" type="slidenum">
              <a:rPr lang="en-US" smtClean="0"/>
              <a:pPr/>
              <a:t>9</a:t>
            </a:fld>
            <a:endParaRPr lang="en-US"/>
          </a:p>
        </p:txBody>
      </p:sp>
    </p:spTree>
    <p:extLst>
      <p:ext uri="{BB962C8B-B14F-4D97-AF65-F5344CB8AC3E}">
        <p14:creationId xmlns:p14="http://schemas.microsoft.com/office/powerpoint/2010/main" val="6413783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4F71DC56-E921-476F-92E3-9B482B18FD93}" type="slidenum">
              <a:rPr lang="it-IT" smtClean="0"/>
              <a:t>90</a:t>
            </a:fld>
            <a:endParaRPr lang="it-IT"/>
          </a:p>
        </p:txBody>
      </p:sp>
      <p:sp>
        <p:nvSpPr>
          <p:cNvPr id="5" name="Titolo 4"/>
          <p:cNvSpPr>
            <a:spLocks noGrp="1"/>
          </p:cNvSpPr>
          <p:nvPr>
            <p:ph type="title" idx="4294967295"/>
          </p:nvPr>
        </p:nvSpPr>
        <p:spPr>
          <a:xfrm>
            <a:off x="654760" y="244252"/>
            <a:ext cx="9133602" cy="858838"/>
          </a:xfrm>
        </p:spPr>
        <p:txBody>
          <a:bodyPr>
            <a:normAutofit fontScale="90000"/>
          </a:bodyPr>
          <a:lstStyle/>
          <a:p>
            <a:r>
              <a:rPr lang="it-IT" sz="4533" b="1" kern="1200" dirty="0" smtClean="0">
                <a:solidFill>
                  <a:srgbClr val="002060"/>
                </a:solidFill>
                <a:latin typeface="Arial Narrow" pitchFamily="34" charset="0"/>
              </a:rPr>
              <a:t>Tassi di interesse: l’ultimo colpo di Draghi</a:t>
            </a:r>
            <a:endParaRPr lang="en-US" sz="4533" b="1" kern="1200" dirty="0">
              <a:solidFill>
                <a:srgbClr val="002060"/>
              </a:solidFill>
              <a:latin typeface="Arial Narrow" pitchFamily="34" charset="0"/>
            </a:endParaRPr>
          </a:p>
        </p:txBody>
      </p:sp>
      <p:sp>
        <p:nvSpPr>
          <p:cNvPr id="3" name="CasellaDiTesto 2"/>
          <p:cNvSpPr txBox="1"/>
          <p:nvPr/>
        </p:nvSpPr>
        <p:spPr>
          <a:xfrm>
            <a:off x="595937" y="6333738"/>
            <a:ext cx="2964682" cy="276999"/>
          </a:xfrm>
          <a:prstGeom prst="rect">
            <a:avLst/>
          </a:prstGeom>
          <a:noFill/>
        </p:spPr>
        <p:txBody>
          <a:bodyPr wrap="square" rtlCol="0">
            <a:spAutoFit/>
          </a:bodyPr>
          <a:lstStyle/>
          <a:p>
            <a:r>
              <a:rPr lang="it-IT" sz="1200" dirty="0" smtClean="0"/>
              <a:t>Fonte: BCE</a:t>
            </a:r>
            <a:endParaRPr lang="en-US" sz="1200" dirty="0"/>
          </a:p>
        </p:txBody>
      </p:sp>
      <p:pic>
        <p:nvPicPr>
          <p:cNvPr id="7" name="Immagine 6"/>
          <p:cNvPicPr>
            <a:picLocks noChangeAspect="1"/>
          </p:cNvPicPr>
          <p:nvPr/>
        </p:nvPicPr>
        <p:blipFill>
          <a:blip r:embed="rId3"/>
          <a:stretch>
            <a:fillRect/>
          </a:stretch>
        </p:blipFill>
        <p:spPr>
          <a:xfrm>
            <a:off x="654760" y="3503473"/>
            <a:ext cx="2905859" cy="2448253"/>
          </a:xfrm>
          <a:prstGeom prst="rect">
            <a:avLst/>
          </a:prstGeom>
        </p:spPr>
      </p:pic>
      <p:sp>
        <p:nvSpPr>
          <p:cNvPr id="2" name="Rettangolo 1"/>
          <p:cNvSpPr/>
          <p:nvPr/>
        </p:nvSpPr>
        <p:spPr>
          <a:xfrm>
            <a:off x="3962400" y="1294096"/>
            <a:ext cx="7620000" cy="461664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it-IT" sz="1400" dirty="0"/>
              <a:t>In primo luogo, per quanto concerne i </a:t>
            </a:r>
            <a:r>
              <a:rPr lang="it-IT" sz="1400" b="1" dirty="0"/>
              <a:t>tassi di interesse di riferimento della BCE</a:t>
            </a:r>
            <a:r>
              <a:rPr lang="it-IT" sz="1400" dirty="0"/>
              <a:t>, </a:t>
            </a:r>
            <a:r>
              <a:rPr lang="it-IT" sz="1400" b="1" dirty="0"/>
              <a:t>abbiamo deciso di ridurre di 10 punti base, al -0,50%, il tasso sui depositi presso la banca centrale</a:t>
            </a:r>
            <a:r>
              <a:rPr lang="it-IT" sz="1400" dirty="0"/>
              <a:t>. I tassi di interesse sulle operazioni di rifinanziamento principali e sulle operazioni di rifinanziamento marginale rimarranno invariati sui livelli attuali, rispettivamente dello 0,00% e dello 0,25%. Ci attendiamo ora che i tassi di interesse di riferimento della </a:t>
            </a:r>
            <a:r>
              <a:rPr lang="it-IT" sz="1400" u="sng" dirty="0"/>
              <a:t>BCE si mantengano su livelli pari o inferiori a quelli attuali finché non vedremo le prospettive di inflazione convergere saldamente su un livello sufficientemente </a:t>
            </a:r>
            <a:r>
              <a:rPr lang="it-IT" sz="1400" dirty="0"/>
              <a:t>prossimo ma inferiore al 2% nel nostro orizzonte di proiezione e tale convergenza non si rifletterà coerentemente nelle dinamiche dell’inflazione di fondo.</a:t>
            </a:r>
          </a:p>
          <a:p>
            <a:pPr marL="285750" indent="-285750" algn="just">
              <a:lnSpc>
                <a:spcPct val="150000"/>
              </a:lnSpc>
              <a:buFont typeface="Arial" panose="020B0604020202020204" pitchFamily="34" charset="0"/>
              <a:buChar char="•"/>
            </a:pPr>
            <a:r>
              <a:rPr lang="it-IT" sz="1400" dirty="0"/>
              <a:t>Come seconda decisione, il Consiglio direttivo ha stabilito di </a:t>
            </a:r>
            <a:r>
              <a:rPr lang="it-IT" sz="1400" b="1" dirty="0"/>
              <a:t>riprendere gli acquisti netti nell’ambito del suo programma di acquisto di attività (PAA) a un ritmo mensile di 20 miliardi di euro a partire dal 1</a:t>
            </a:r>
            <a:r>
              <a:rPr lang="it-IT" sz="1400" b="1" baseline="30000" dirty="0"/>
              <a:t>o</a:t>
            </a:r>
            <a:r>
              <a:rPr lang="it-IT" sz="1400" b="1" dirty="0"/>
              <a:t> novembre</a:t>
            </a:r>
            <a:r>
              <a:rPr lang="it-IT" sz="1400" dirty="0"/>
              <a:t>. Ci attendiamo che </a:t>
            </a:r>
            <a:r>
              <a:rPr lang="it-IT" sz="1400" u="sng" dirty="0"/>
              <a:t>proseguiranno finché necessario</a:t>
            </a:r>
            <a:r>
              <a:rPr lang="it-IT" sz="1400" dirty="0"/>
              <a:t> a rafforzare l’impatto di accomodamento dei nostri tassi di riferimento e che termineranno poco prima che inizieremo a innalzare i tassi di riferimento della BCE.</a:t>
            </a:r>
          </a:p>
        </p:txBody>
      </p:sp>
      <p:pic>
        <p:nvPicPr>
          <p:cNvPr id="10" name="Immagine 1"/>
          <p:cNvPicPr>
            <a:picLocks noChangeAspect="1"/>
          </p:cNvPicPr>
          <p:nvPr/>
        </p:nvPicPr>
        <p:blipFill rotWithShape="1">
          <a:blip r:embed="rId4" cstate="print">
            <a:extLst>
              <a:ext uri="{28A0092B-C50C-407E-A947-70E740481C1C}">
                <a14:useLocalDpi xmlns:a14="http://schemas.microsoft.com/office/drawing/2010/main" val="0"/>
              </a:ext>
            </a:extLst>
          </a:blip>
          <a:srcRect r="59417" b="5285"/>
          <a:stretch/>
        </p:blipFill>
        <p:spPr bwMode="auto">
          <a:xfrm>
            <a:off x="693079" y="1302626"/>
            <a:ext cx="2867540" cy="209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322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78B9B6C-E156-4333-BB7E-2EBCD95F5877}" type="slidenum">
              <a:rPr lang="en-US" smtClean="0"/>
              <a:pPr/>
              <a:t>91</a:t>
            </a:fld>
            <a:endParaRPr lang="en-US"/>
          </a:p>
        </p:txBody>
      </p:sp>
      <p:sp>
        <p:nvSpPr>
          <p:cNvPr id="5" name="Titolo 4"/>
          <p:cNvSpPr txBox="1">
            <a:spLocks/>
          </p:cNvSpPr>
          <p:nvPr/>
        </p:nvSpPr>
        <p:spPr>
          <a:xfrm>
            <a:off x="654760" y="244252"/>
            <a:ext cx="9473688" cy="85883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4533" b="1" dirty="0" smtClean="0">
                <a:solidFill>
                  <a:srgbClr val="002060"/>
                </a:solidFill>
                <a:latin typeface="Arial Narrow" pitchFamily="34" charset="0"/>
              </a:rPr>
              <a:t>La gaffe della </a:t>
            </a:r>
            <a:r>
              <a:rPr lang="it-IT" sz="4533" b="1" dirty="0" err="1" smtClean="0">
                <a:solidFill>
                  <a:srgbClr val="002060"/>
                </a:solidFill>
                <a:latin typeface="Arial Narrow" pitchFamily="34" charset="0"/>
              </a:rPr>
              <a:t>Lagarde</a:t>
            </a:r>
            <a:r>
              <a:rPr lang="it-IT" sz="4533" b="1" dirty="0" smtClean="0">
                <a:solidFill>
                  <a:srgbClr val="002060"/>
                </a:solidFill>
                <a:latin typeface="Arial Narrow" pitchFamily="34" charset="0"/>
              </a:rPr>
              <a:t> e gli interventi anti-</a:t>
            </a:r>
            <a:r>
              <a:rPr lang="it-IT" sz="4533" b="1" dirty="0" err="1" smtClean="0">
                <a:solidFill>
                  <a:srgbClr val="002060"/>
                </a:solidFill>
                <a:latin typeface="Arial Narrow" pitchFamily="34" charset="0"/>
              </a:rPr>
              <a:t>covid</a:t>
            </a:r>
            <a:endParaRPr lang="en-US" sz="4533" b="1" dirty="0">
              <a:solidFill>
                <a:srgbClr val="002060"/>
              </a:solidFill>
              <a:latin typeface="Arial Narrow" pitchFamily="34" charset="0"/>
            </a:endParaRPr>
          </a:p>
        </p:txBody>
      </p:sp>
      <p:sp>
        <p:nvSpPr>
          <p:cNvPr id="3" name="Rettangolo 2"/>
          <p:cNvSpPr/>
          <p:nvPr/>
        </p:nvSpPr>
        <p:spPr>
          <a:xfrm>
            <a:off x="191344" y="5733256"/>
            <a:ext cx="11521280" cy="338554"/>
          </a:xfrm>
          <a:prstGeom prst="rect">
            <a:avLst/>
          </a:prstGeom>
        </p:spPr>
        <p:txBody>
          <a:bodyPr wrap="square">
            <a:spAutoFit/>
          </a:bodyPr>
          <a:lstStyle/>
          <a:p>
            <a:r>
              <a:rPr lang="en-US" sz="1600" dirty="0"/>
              <a:t>https://www.contemplata.it/2020/03/io-speriamo-che-me-la-cavo-brevi-considerazioni-sulle-recentissime-decisioni-della-bce/</a:t>
            </a:r>
          </a:p>
        </p:txBody>
      </p:sp>
      <p:sp>
        <p:nvSpPr>
          <p:cNvPr id="4" name="CasellaDiTesto 3"/>
          <p:cNvSpPr txBox="1"/>
          <p:nvPr/>
        </p:nvSpPr>
        <p:spPr>
          <a:xfrm>
            <a:off x="654760" y="1412776"/>
            <a:ext cx="10913848" cy="3785652"/>
          </a:xfrm>
          <a:prstGeom prst="rect">
            <a:avLst/>
          </a:prstGeom>
          <a:noFill/>
        </p:spPr>
        <p:txBody>
          <a:bodyPr wrap="square" rtlCol="0">
            <a:spAutoFit/>
          </a:bodyPr>
          <a:lstStyle/>
          <a:p>
            <a:pPr marL="342900" indent="-342900" algn="just">
              <a:buFont typeface="Arial" panose="020B0604020202020204" pitchFamily="34" charset="0"/>
              <a:buChar char="•"/>
            </a:pPr>
            <a:r>
              <a:rPr lang="en-US" i="1" dirty="0"/>
              <a:t>Additional longer-term refinancing operations (LTROs) will be conducted, temporarily, to provide immediate liquidity support to the euro area financial system</a:t>
            </a:r>
            <a:r>
              <a:rPr lang="en-US" dirty="0"/>
              <a:t>”. </a:t>
            </a:r>
            <a:endParaRPr lang="en-US" dirty="0" smtClean="0"/>
          </a:p>
          <a:p>
            <a:pPr marL="342900" indent="-342900" algn="just">
              <a:buFont typeface="Arial" panose="020B0604020202020204" pitchFamily="34" charset="0"/>
              <a:buChar char="•"/>
            </a:pPr>
            <a:r>
              <a:rPr lang="en-US" i="1" dirty="0" smtClean="0"/>
              <a:t>In </a:t>
            </a:r>
            <a:r>
              <a:rPr lang="en-US" i="1" dirty="0"/>
              <a:t>TLTRO III, considerably more </a:t>
            </a:r>
            <a:r>
              <a:rPr lang="en-US" i="1" dirty="0" err="1"/>
              <a:t>favourable</a:t>
            </a:r>
            <a:r>
              <a:rPr lang="en-US" i="1" dirty="0"/>
              <a:t> terms will be applied during the period from June 2020 to June 2021 to all TLTRO III operations outstanding during that same time. These operations will support bank lending to those affected most by the spread of the coronavirus, in particular small and medium-sized enterprises. Throughout this period, the interest rate on these TLTRO III operations will be 25 basis points below the average rate applied in the </a:t>
            </a:r>
            <a:r>
              <a:rPr lang="en-US" i="1" dirty="0" err="1"/>
              <a:t>Eurosystem’s</a:t>
            </a:r>
            <a:r>
              <a:rPr lang="en-US" i="1" dirty="0"/>
              <a:t> main refinancing operations</a:t>
            </a:r>
            <a:r>
              <a:rPr lang="en-US" dirty="0"/>
              <a:t>”. </a:t>
            </a:r>
          </a:p>
        </p:txBody>
      </p:sp>
    </p:spTree>
    <p:extLst>
      <p:ext uri="{BB962C8B-B14F-4D97-AF65-F5344CB8AC3E}">
        <p14:creationId xmlns:p14="http://schemas.microsoft.com/office/powerpoint/2010/main" val="26934595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78B9B6C-E156-4333-BB7E-2EBCD95F5877}" type="slidenum">
              <a:rPr lang="en-US" smtClean="0"/>
              <a:pPr/>
              <a:t>92</a:t>
            </a:fld>
            <a:endParaRPr lang="en-US"/>
          </a:p>
        </p:txBody>
      </p:sp>
      <p:sp>
        <p:nvSpPr>
          <p:cNvPr id="5" name="Titolo 4"/>
          <p:cNvSpPr txBox="1">
            <a:spLocks/>
          </p:cNvSpPr>
          <p:nvPr/>
        </p:nvSpPr>
        <p:spPr>
          <a:xfrm>
            <a:off x="654760" y="244252"/>
            <a:ext cx="9473688" cy="858838"/>
          </a:xfrm>
          <a:prstGeom prst="rect">
            <a:avLst/>
          </a:prstGeom>
        </p:spPr>
        <p:txBody>
          <a:bodyPr vert="horz" lIns="91440" tIns="45720" rIns="91440" bIns="45720" rtlCol="0" anchor="b">
            <a:normAutofit fontScale="8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4533" b="1" dirty="0" smtClean="0">
                <a:solidFill>
                  <a:srgbClr val="002060"/>
                </a:solidFill>
                <a:latin typeface="Arial Narrow" pitchFamily="34" charset="0"/>
              </a:rPr>
              <a:t>La gaffe della </a:t>
            </a:r>
            <a:r>
              <a:rPr lang="it-IT" sz="4533" b="1" dirty="0" err="1" smtClean="0">
                <a:solidFill>
                  <a:srgbClr val="002060"/>
                </a:solidFill>
                <a:latin typeface="Arial Narrow" pitchFamily="34" charset="0"/>
              </a:rPr>
              <a:t>Lagarde</a:t>
            </a:r>
            <a:r>
              <a:rPr lang="it-IT" sz="4533" b="1" dirty="0" smtClean="0">
                <a:solidFill>
                  <a:srgbClr val="002060"/>
                </a:solidFill>
                <a:latin typeface="Arial Narrow" pitchFamily="34" charset="0"/>
              </a:rPr>
              <a:t> e gli interventi anti-</a:t>
            </a:r>
            <a:r>
              <a:rPr lang="it-IT" sz="4533" b="1" dirty="0" err="1" smtClean="0">
                <a:solidFill>
                  <a:srgbClr val="002060"/>
                </a:solidFill>
                <a:latin typeface="Arial Narrow" pitchFamily="34" charset="0"/>
              </a:rPr>
              <a:t>covid</a:t>
            </a:r>
            <a:endParaRPr lang="en-US" sz="4533" b="1" dirty="0">
              <a:solidFill>
                <a:srgbClr val="002060"/>
              </a:solidFill>
              <a:latin typeface="Arial Narrow" pitchFamily="34" charset="0"/>
            </a:endParaRPr>
          </a:p>
        </p:txBody>
      </p:sp>
      <p:sp>
        <p:nvSpPr>
          <p:cNvPr id="3" name="Rettangolo 2"/>
          <p:cNvSpPr/>
          <p:nvPr/>
        </p:nvSpPr>
        <p:spPr>
          <a:xfrm>
            <a:off x="191344" y="5733256"/>
            <a:ext cx="11521280" cy="338554"/>
          </a:xfrm>
          <a:prstGeom prst="rect">
            <a:avLst/>
          </a:prstGeom>
        </p:spPr>
        <p:txBody>
          <a:bodyPr wrap="square">
            <a:spAutoFit/>
          </a:bodyPr>
          <a:lstStyle/>
          <a:p>
            <a:r>
              <a:rPr lang="en-US" sz="1600" dirty="0"/>
              <a:t>https://www.contemplata.it/2020/03/io-speriamo-che-me-la-cavo-brevi-considerazioni-sulle-recentissime-decisioni-della-bce/</a:t>
            </a:r>
          </a:p>
        </p:txBody>
      </p:sp>
      <p:sp>
        <p:nvSpPr>
          <p:cNvPr id="4" name="CasellaDiTesto 3"/>
          <p:cNvSpPr txBox="1"/>
          <p:nvPr/>
        </p:nvSpPr>
        <p:spPr>
          <a:xfrm>
            <a:off x="654760" y="1412776"/>
            <a:ext cx="10913848"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i="1" dirty="0"/>
              <a:t>A temporary envelope of additional net asset purchases of €120 billion will be added until the end of the year, ensuring a strong contribution from the private sector purchase </a:t>
            </a:r>
            <a:r>
              <a:rPr lang="en-US" sz="2000" i="1" dirty="0" err="1"/>
              <a:t>programmes</a:t>
            </a:r>
            <a:r>
              <a:rPr lang="en-US" sz="2000" i="1" dirty="0"/>
              <a:t>. In combination with the existing asset purchase </a:t>
            </a:r>
            <a:r>
              <a:rPr lang="en-US" sz="2000" i="1" dirty="0" err="1"/>
              <a:t>programme</a:t>
            </a:r>
            <a:r>
              <a:rPr lang="en-US" sz="2000" i="1" dirty="0"/>
              <a:t> (APP), this will support </a:t>
            </a:r>
            <a:r>
              <a:rPr lang="en-US" sz="2000" i="1" dirty="0" err="1"/>
              <a:t>favourable</a:t>
            </a:r>
            <a:r>
              <a:rPr lang="en-US" sz="2000" i="1" dirty="0"/>
              <a:t> financing conditions for the real economy in times of heightened uncertainty</a:t>
            </a:r>
            <a:r>
              <a:rPr lang="en-US" sz="2000" dirty="0" smtClean="0"/>
              <a:t>”</a:t>
            </a:r>
          </a:p>
          <a:p>
            <a:pPr marL="342900" indent="-342900" algn="just">
              <a:buFont typeface="Arial" panose="020B0604020202020204" pitchFamily="34" charset="0"/>
              <a:buChar char="•"/>
            </a:pPr>
            <a:r>
              <a:rPr lang="en-US" sz="2000" i="1" dirty="0"/>
              <a:t>The interest rate on the main refinancing operations and the interest rates on the marginal lending facility and the deposit facility will remain unchanged at 0.00%, 0.25% and -0.50% respectively</a:t>
            </a:r>
            <a:r>
              <a:rPr lang="en-US" sz="2000" dirty="0" smtClean="0"/>
              <a:t>”</a:t>
            </a:r>
          </a:p>
          <a:p>
            <a:pPr marL="342900" indent="-342900" algn="just">
              <a:buFont typeface="Arial" panose="020B0604020202020204" pitchFamily="34" charset="0"/>
              <a:buChar char="•"/>
            </a:pPr>
            <a:r>
              <a:rPr lang="en-US" sz="2000" i="1" dirty="0"/>
              <a:t>Reinvestments of the principal payments from maturing securities purchased under the APP will continue, in full, for an extended period of time past the date when the Governing Council starts raising the key ECB interest rates, and in any case for as long as necessary to maintain </a:t>
            </a:r>
            <a:r>
              <a:rPr lang="en-US" sz="2000" i="1" dirty="0" err="1"/>
              <a:t>favourable</a:t>
            </a:r>
            <a:r>
              <a:rPr lang="en-US" sz="2000" i="1" dirty="0"/>
              <a:t> liquidity conditions and an ample degree of monetary accommodation</a:t>
            </a:r>
            <a:endParaRPr lang="en-US" sz="2000" dirty="0"/>
          </a:p>
        </p:txBody>
      </p:sp>
    </p:spTree>
    <p:extLst>
      <p:ext uri="{BB962C8B-B14F-4D97-AF65-F5344CB8AC3E}">
        <p14:creationId xmlns:p14="http://schemas.microsoft.com/office/powerpoint/2010/main" val="11555850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78B9B6C-E156-4333-BB7E-2EBCD95F5877}" type="slidenum">
              <a:rPr lang="en-US" smtClean="0"/>
              <a:pPr/>
              <a:t>93</a:t>
            </a:fld>
            <a:endParaRPr lang="en-US"/>
          </a:p>
        </p:txBody>
      </p:sp>
      <p:sp>
        <p:nvSpPr>
          <p:cNvPr id="5" name="Titolo 4"/>
          <p:cNvSpPr txBox="1">
            <a:spLocks/>
          </p:cNvSpPr>
          <p:nvPr/>
        </p:nvSpPr>
        <p:spPr>
          <a:xfrm>
            <a:off x="654760" y="244252"/>
            <a:ext cx="9473688" cy="858838"/>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it-IT" sz="4533" b="1" dirty="0" smtClean="0">
                <a:solidFill>
                  <a:srgbClr val="002060"/>
                </a:solidFill>
                <a:latin typeface="Arial Narrow" pitchFamily="34" charset="0"/>
              </a:rPr>
              <a:t>L’allentamento sul </a:t>
            </a:r>
            <a:r>
              <a:rPr lang="it-IT" sz="4533" b="1" dirty="0" err="1" smtClean="0">
                <a:solidFill>
                  <a:srgbClr val="002060"/>
                </a:solidFill>
                <a:latin typeface="Arial Narrow" pitchFamily="34" charset="0"/>
              </a:rPr>
              <a:t>collateral</a:t>
            </a:r>
            <a:endParaRPr lang="en-US" sz="4533" b="1" dirty="0">
              <a:solidFill>
                <a:srgbClr val="002060"/>
              </a:solidFill>
              <a:latin typeface="Arial Narrow" pitchFamily="34" charset="0"/>
            </a:endParaRPr>
          </a:p>
        </p:txBody>
      </p:sp>
      <p:sp>
        <p:nvSpPr>
          <p:cNvPr id="6" name="CasellaDiTesto 5"/>
          <p:cNvSpPr txBox="1"/>
          <p:nvPr/>
        </p:nvSpPr>
        <p:spPr>
          <a:xfrm>
            <a:off x="839415" y="1700808"/>
            <a:ext cx="10373067" cy="3416320"/>
          </a:xfrm>
          <a:prstGeom prst="rect">
            <a:avLst/>
          </a:prstGeom>
          <a:noFill/>
        </p:spPr>
        <p:txBody>
          <a:bodyPr wrap="square" rtlCol="0">
            <a:spAutoFit/>
          </a:bodyPr>
          <a:lstStyle/>
          <a:p>
            <a:pPr marL="342900" indent="-342900" algn="just">
              <a:buFont typeface="Arial" panose="020B0604020202020204" pitchFamily="34" charset="0"/>
              <a:buChar char="•"/>
            </a:pPr>
            <a:r>
              <a:rPr lang="en-US" dirty="0"/>
              <a:t>By temporarily expanding the set of assets eligible as collateral, these measures ensure that the banking sector retains access to ample central bank liquidity at </a:t>
            </a:r>
            <a:r>
              <a:rPr lang="en-US" dirty="0" err="1"/>
              <a:t>favourable</a:t>
            </a:r>
            <a:r>
              <a:rPr lang="en-US" dirty="0"/>
              <a:t> terms. Importantly, this complements our liquidity-providing measures – including our targeted and non-targeted longer-term refinancing operations (TLTRO-III and LTRO) – by increasing the amount of collateral available to our counterparties. In combination with our other monetary policy instruments, the revised collateral framework thus creates a supportive environment for banks to continue lending to the real economy.</a:t>
            </a:r>
          </a:p>
        </p:txBody>
      </p:sp>
      <p:sp>
        <p:nvSpPr>
          <p:cNvPr id="7" name="CasellaDiTesto 6"/>
          <p:cNvSpPr txBox="1"/>
          <p:nvPr/>
        </p:nvSpPr>
        <p:spPr>
          <a:xfrm>
            <a:off x="911424" y="5373216"/>
            <a:ext cx="10441160" cy="338554"/>
          </a:xfrm>
          <a:prstGeom prst="rect">
            <a:avLst/>
          </a:prstGeom>
          <a:noFill/>
        </p:spPr>
        <p:txBody>
          <a:bodyPr wrap="square" rtlCol="0">
            <a:spAutoFit/>
          </a:bodyPr>
          <a:lstStyle/>
          <a:p>
            <a:r>
              <a:rPr lang="en-US" sz="1600" dirty="0"/>
              <a:t>https://www.ecb.europa.eu/press/blog/date/2020/html/ecb.blog200422~244d933f86.en.html</a:t>
            </a:r>
          </a:p>
        </p:txBody>
      </p:sp>
    </p:spTree>
    <p:extLst>
      <p:ext uri="{BB962C8B-B14F-4D97-AF65-F5344CB8AC3E}">
        <p14:creationId xmlns:p14="http://schemas.microsoft.com/office/powerpoint/2010/main" val="4235822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Personalizzato 3">
      <a:dk1>
        <a:sysClr val="windowText" lastClr="000000"/>
      </a:dk1>
      <a:lt1>
        <a:sysClr val="window" lastClr="FFFFFF"/>
      </a:lt1>
      <a:dk2>
        <a:srgbClr val="344068"/>
      </a:dk2>
      <a:lt2>
        <a:srgbClr val="D9E0E6"/>
      </a:lt2>
      <a:accent1>
        <a:srgbClr val="FF0000"/>
      </a:accent1>
      <a:accent2>
        <a:srgbClr val="002060"/>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01 BFC</Template>
  <TotalTime>1848</TotalTime>
  <Words>9447</Words>
  <Application>Microsoft Office PowerPoint</Application>
  <PresentationFormat>Widescreen</PresentationFormat>
  <Paragraphs>673</Paragraphs>
  <Slides>93</Slides>
  <Notes>41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93</vt:i4>
      </vt:variant>
    </vt:vector>
  </HeadingPairs>
  <TitlesOfParts>
    <vt:vector size="104" baseType="lpstr">
      <vt:lpstr>ＭＳ Ｐゴシック</vt:lpstr>
      <vt:lpstr>Arial</vt:lpstr>
      <vt:lpstr>Arial Narrow</vt:lpstr>
      <vt:lpstr>Calibri</vt:lpstr>
      <vt:lpstr>Calibri Light</vt:lpstr>
      <vt:lpstr>Garamond</vt:lpstr>
      <vt:lpstr>Symbol</vt:lpstr>
      <vt:lpstr>Tahoma</vt:lpstr>
      <vt:lpstr>Times New Roman</vt:lpstr>
      <vt:lpstr>Wingdings</vt:lpstr>
      <vt:lpstr>Retrospettivo</vt:lpstr>
      <vt:lpstr>Corso di Tecnica Bancaria (Cagliari - 2020)</vt:lpstr>
      <vt:lpstr>La vigilanza sul sistema bancario e il ruolo della BCE</vt:lpstr>
      <vt:lpstr>Argomenti </vt:lpstr>
      <vt:lpstr>La vigilanza del sistema finanziario: prime osservazioni</vt:lpstr>
      <vt:lpstr>La vigilanza sulle istituzioni creditizie</vt:lpstr>
      <vt:lpstr>Presentazione standard di PowerPoint</vt:lpstr>
      <vt:lpstr>Gli obiettivi della vigilanza</vt:lpstr>
      <vt:lpstr>Gli strumenti della vigilanza</vt:lpstr>
      <vt:lpstr>Presentazione standard di PowerPoint</vt:lpstr>
      <vt:lpstr> La vigilanza a livello europeo</vt:lpstr>
      <vt:lpstr>Il nuovo framework</vt:lpstr>
      <vt:lpstr>Il nuovo framework</vt:lpstr>
      <vt:lpstr>Presentazione standard di PowerPoint</vt:lpstr>
      <vt:lpstr>La riforma della vigilanza europea: i nuovi organismi</vt:lpstr>
      <vt:lpstr>La riforma della vigilanza europea: i nuovi organismi</vt:lpstr>
      <vt:lpstr>La riforma della vigilanza europea: i nuovi organismi</vt:lpstr>
      <vt:lpstr>Il MVU/SSM</vt:lpstr>
      <vt:lpstr>Il MVU/SSM</vt:lpstr>
      <vt:lpstr>Il MVU/SSM: ente significativo</vt:lpstr>
      <vt:lpstr>Processo di revisione e valutazione prudenziale </vt:lpstr>
      <vt:lpstr>Processo di revisione e valutazione prudenziale </vt:lpstr>
      <vt:lpstr>Processo di revisione e valutazione prudenziale </vt:lpstr>
      <vt:lpstr>Autorizzazioni, acquisizioni di partecipazioni qualificate, revoca delle autorizzazioni </vt:lpstr>
      <vt:lpstr>Gestione delle crisi </vt:lpstr>
      <vt:lpstr>La normativa in tema di Bail-in</vt:lpstr>
      <vt:lpstr>La riforma europea delle regole di gestione delle crisi bancarie</vt:lpstr>
      <vt:lpstr>La riforma europea delle regole di gestione delle crisi bancarie</vt:lpstr>
      <vt:lpstr>La riforma europea delle regole di gestione delle crisi bancarie</vt:lpstr>
      <vt:lpstr>Pianificazione</vt:lpstr>
      <vt:lpstr>Intervento precoce</vt:lpstr>
      <vt:lpstr>Risoluzione</vt:lpstr>
      <vt:lpstr>Risoluzione</vt:lpstr>
      <vt:lpstr>Risoluzione</vt:lpstr>
      <vt:lpstr>Risoluzione</vt:lpstr>
      <vt:lpstr>Bail-in</vt:lpstr>
      <vt:lpstr>Bail-in</vt:lpstr>
      <vt:lpstr>Le esclusioni dal Bail-in</vt:lpstr>
      <vt:lpstr>La priorità attribuita ai depositanti (depositor preference)</vt:lpstr>
      <vt:lpstr>E se tutto ciò non bastasse?</vt:lpstr>
      <vt:lpstr>Le Autorità di Vigilanza nel sistema finanziario italiano</vt:lpstr>
      <vt:lpstr>Le Autorità di Vigilanza</vt:lpstr>
      <vt:lpstr>Comitato per la salvaguardia della stabilità finanziaria (CSSF) </vt:lpstr>
      <vt:lpstr>Il MEF</vt:lpstr>
      <vt:lpstr>Presentazione standard di PowerPoint</vt:lpstr>
      <vt:lpstr>La Banca d’Italia</vt:lpstr>
      <vt:lpstr>La Banca d’Italia: funzioni</vt:lpstr>
      <vt:lpstr>La Banca d’Italia: funzioni</vt:lpstr>
      <vt:lpstr>Banca d’Italia e Consob</vt:lpstr>
      <vt:lpstr>La Consob</vt:lpstr>
      <vt:lpstr>L’IVASS</vt:lpstr>
      <vt:lpstr>La Covip</vt:lpstr>
      <vt:lpstr>Il ruolo della BCE: la politica monetaria</vt:lpstr>
      <vt:lpstr>La politica economica</vt:lpstr>
      <vt:lpstr>Gli obiettivi della politica economica</vt:lpstr>
      <vt:lpstr>Politica monetaria</vt:lpstr>
      <vt:lpstr>Presentazione standard di PowerPoint</vt:lpstr>
      <vt:lpstr>Il sistema europeo delle banche centrali (SEBC) e l’Eurosistema</vt:lpstr>
      <vt:lpstr>La Banca Centrale Europea</vt:lpstr>
      <vt:lpstr>Presentazione standard di PowerPoint</vt:lpstr>
      <vt:lpstr>La Banca Centrale Europea</vt:lpstr>
      <vt:lpstr>La Banca Centrale Europea. Indipendenza</vt:lpstr>
      <vt:lpstr>La Banca Centrale Europea. Indipendenza</vt:lpstr>
      <vt:lpstr>La Banca Centrale Europea. Indipendenza</vt:lpstr>
      <vt:lpstr>Presentazione standard di PowerPoint</vt:lpstr>
      <vt:lpstr>La Banca Centrale Europea. Trasparenza</vt:lpstr>
      <vt:lpstr>La Banca Centrale Europea. Trasparenza</vt:lpstr>
      <vt:lpstr>La Banca Centrale Europea. Trasparenza</vt:lpstr>
      <vt:lpstr>La Banca Centrale Europea. Trasparenza</vt:lpstr>
      <vt:lpstr>Presentazione standard di PowerPoint</vt:lpstr>
      <vt:lpstr>Obiettivi  e compiti del SEBC</vt:lpstr>
      <vt:lpstr>Definizione quantitativa dell’obiettivo primario </vt:lpstr>
      <vt:lpstr>Definizione quantitativa dell’obiettivo primario </vt:lpstr>
      <vt:lpstr>Presentazione standard di PowerPoint</vt:lpstr>
      <vt:lpstr>Obiettivi  di politica monetaria</vt:lpstr>
      <vt:lpstr>Disoccupazione e inflazione americana</vt:lpstr>
      <vt:lpstr>Disoccupazione e inflazione americana</vt:lpstr>
      <vt:lpstr>Presentazione standard di PowerPoint</vt:lpstr>
      <vt:lpstr>Base monetaria e aggregati monetari</vt:lpstr>
      <vt:lpstr>Base monetaria e aggregati monetari</vt:lpstr>
      <vt:lpstr>Base monetaria e aggregati monetari</vt:lpstr>
      <vt:lpstr>Base monetaria e aggregati monetari</vt:lpstr>
      <vt:lpstr>Presentazione standard di PowerPoint</vt:lpstr>
      <vt:lpstr>Operazioni di mercato aperto </vt:lpstr>
      <vt:lpstr>Operazioni di mercato aperto</vt:lpstr>
      <vt:lpstr>Operazioni di mercato aperto</vt:lpstr>
      <vt:lpstr>Operazioni su iniziativa delle controparti (standing facilities)</vt:lpstr>
      <vt:lpstr>Presentazione standard di PowerPoint</vt:lpstr>
      <vt:lpstr>Presentazione standard di PowerPoint</vt:lpstr>
      <vt:lpstr>Presentazione standard di PowerPoint</vt:lpstr>
      <vt:lpstr>Tassi di interesse: l’ultimo colpo di Draghi</vt:lpstr>
      <vt:lpstr>Presentazione standard di PowerPoint</vt:lpstr>
      <vt:lpstr>Presentazione standard di PowerPoint</vt:lpstr>
      <vt:lpstr>Presentazione standard di PowerPoint</vt:lpstr>
    </vt:vector>
  </TitlesOfParts>
  <Company>fcg sasw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Crespi</dc:creator>
  <cp:lastModifiedBy>Crespi Fabrizio</cp:lastModifiedBy>
  <cp:revision>82</cp:revision>
  <dcterms:created xsi:type="dcterms:W3CDTF">2010-02-11T09:51:36Z</dcterms:created>
  <dcterms:modified xsi:type="dcterms:W3CDTF">2020-04-29T16:20:54Z</dcterms:modified>
</cp:coreProperties>
</file>