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1"/>
  </p:notesMasterIdLst>
  <p:sldIdLst>
    <p:sldId id="524" r:id="rId2"/>
    <p:sldId id="525" r:id="rId3"/>
    <p:sldId id="526" r:id="rId4"/>
    <p:sldId id="527" r:id="rId5"/>
    <p:sldId id="528" r:id="rId6"/>
    <p:sldId id="529" r:id="rId7"/>
    <p:sldId id="530" r:id="rId8"/>
    <p:sldId id="281" r:id="rId9"/>
    <p:sldId id="531" r:id="rId10"/>
    <p:sldId id="534" r:id="rId11"/>
    <p:sldId id="535" r:id="rId12"/>
    <p:sldId id="536" r:id="rId13"/>
    <p:sldId id="540" r:id="rId14"/>
    <p:sldId id="538" r:id="rId15"/>
    <p:sldId id="282" r:id="rId16"/>
    <p:sldId id="301" r:id="rId17"/>
    <p:sldId id="541" r:id="rId18"/>
    <p:sldId id="537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288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6D7BC17-897A-DC43-BDC5-495B6A607A91}">
          <p14:sldIdLst>
            <p14:sldId id="524"/>
            <p14:sldId id="525"/>
            <p14:sldId id="526"/>
            <p14:sldId id="527"/>
            <p14:sldId id="528"/>
            <p14:sldId id="529"/>
            <p14:sldId id="530"/>
            <p14:sldId id="281"/>
            <p14:sldId id="531"/>
            <p14:sldId id="534"/>
            <p14:sldId id="535"/>
            <p14:sldId id="536"/>
            <p14:sldId id="540"/>
            <p14:sldId id="538"/>
            <p14:sldId id="282"/>
            <p14:sldId id="301"/>
            <p14:sldId id="541"/>
            <p14:sldId id="537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88"/>
            <p14:sldId id="290"/>
          </p14:sldIdLst>
        </p14:section>
        <p14:section name="Sezione senza titolo" id="{B5593F90-C14D-1948-9781-D673D8CF97B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00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F2BEB-F99B-014D-9A50-D3DF3CACB196}" type="datetimeFigureOut">
              <a:rPr lang="it-IT" smtClean="0"/>
              <a:t>11/11/20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50C6B-0792-7C49-8DF6-550F191F3C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52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>
            <a:extLst>
              <a:ext uri="{FF2B5EF4-FFF2-40B4-BE49-F238E27FC236}">
                <a16:creationId xmlns:a16="http://schemas.microsoft.com/office/drawing/2014/main" id="{B6A068E0-E1FE-9D47-8518-43B2C7593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Segnaposto note 2">
            <a:extLst>
              <a:ext uri="{FF2B5EF4-FFF2-40B4-BE49-F238E27FC236}">
                <a16:creationId xmlns:a16="http://schemas.microsoft.com/office/drawing/2014/main" id="{0D88C471-79D7-B045-8D50-32010760F9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44035" name="Segnaposto numero diapositiva 3">
            <a:extLst>
              <a:ext uri="{FF2B5EF4-FFF2-40B4-BE49-F238E27FC236}">
                <a16:creationId xmlns:a16="http://schemas.microsoft.com/office/drawing/2014/main" id="{E1604B52-E1FE-D34D-A471-E2021EE3E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37384A-1754-0744-8840-4C262DE66D42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29794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9" y="395628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9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7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60" y="744473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203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8"/>
            <a:ext cx="9601200" cy="35718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7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3" y="624156"/>
            <a:ext cx="1565767" cy="52432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2" y="624156"/>
            <a:ext cx="8179641" cy="5243244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5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4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10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4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3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9582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2286002"/>
            <a:ext cx="4447787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4" y="2286002"/>
            <a:ext cx="4447787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113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11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5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5" y="3305211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9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555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470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4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2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2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2876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6" y="6453386"/>
            <a:ext cx="6280831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8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004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otion.com/video/x1z0w9y" TargetMode="External"/><Relationship Id="rId2" Type="http://schemas.openxmlformats.org/officeDocument/2006/relationships/hyperlink" Target="https://www.dailymotion.com/video/x1z0w8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mome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1z0w9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olo 1"/>
          <p:cNvSpPr>
            <a:spLocks noGrp="1"/>
          </p:cNvSpPr>
          <p:nvPr>
            <p:ph type="ctrTitle"/>
          </p:nvPr>
        </p:nvSpPr>
        <p:spPr>
          <a:xfrm>
            <a:off x="2162292" y="1600200"/>
            <a:ext cx="7817597" cy="17469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it-IT" altLang="it-IT" sz="4000" b="1" dirty="0"/>
              <a:t>Geografia DEI BENI CULTURALI</a:t>
            </a:r>
            <a:br>
              <a:rPr lang="it-IT" altLang="it-IT" dirty="0"/>
            </a:br>
            <a:r>
              <a:rPr lang="it-IT" altLang="it-IT" sz="2400" b="1" dirty="0"/>
              <a:t>0. Presentazione corso</a:t>
            </a:r>
            <a:endParaRPr lang="it-IT" dirty="0">
              <a:latin typeface="Calibri" charset="0"/>
            </a:endParaRPr>
          </a:p>
        </p:txBody>
      </p:sp>
      <p:sp>
        <p:nvSpPr>
          <p:cNvPr id="14338" name="Rettangolo 3"/>
          <p:cNvSpPr>
            <a:spLocks noChangeArrowheads="1"/>
          </p:cNvSpPr>
          <p:nvPr/>
        </p:nvSpPr>
        <p:spPr bwMode="auto">
          <a:xfrm>
            <a:off x="232141" y="4888876"/>
            <a:ext cx="78898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it-IT" i="1" dirty="0"/>
          </a:p>
          <a:p>
            <a:r>
              <a:rPr lang="it-IT" i="1" dirty="0"/>
              <a:t>Si ricorda che, secondo quanto disposto nel D.R. 341/2020 del 24/03/2020 (art. 4</a:t>
            </a:r>
          </a:p>
          <a:p>
            <a:r>
              <a:rPr lang="it-IT" i="1" dirty="0">
                <a:solidFill>
                  <a:srgbClr val="FF0000"/>
                </a:solidFill>
              </a:rPr>
              <a:t>E’ fatto divieto agli studenti fruitori di registrare, fare copia, elaborare o diffondere in alcun modo, nonché di utilizzare per altre finalità diverse da quelle didattiche o comunque con altre finalità e modalità non consentite dalla normativa, il materiale in teledidattica messo a disposizione dall’Ateneo”</a:t>
            </a:r>
            <a:r>
              <a:rPr lang="it-IT" altLang="ja-JP" i="1" dirty="0"/>
              <a:t>. 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it-IT" b="1" dirty="0"/>
              <a:t>Prof. Raffaele Cattedra (2020-21)</a:t>
            </a:r>
          </a:p>
        </p:txBody>
      </p:sp>
      <p:pic>
        <p:nvPicPr>
          <p:cNvPr id="14340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1" y="274397"/>
            <a:ext cx="1198336" cy="119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CasellaDiTesto 6"/>
          <p:cNvSpPr txBox="1">
            <a:spLocks noChangeArrowheads="1"/>
          </p:cNvSpPr>
          <p:nvPr/>
        </p:nvSpPr>
        <p:spPr bwMode="auto">
          <a:xfrm>
            <a:off x="3963072" y="604674"/>
            <a:ext cx="5017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000" dirty="0"/>
              <a:t>Università degli studi di Cagliari</a:t>
            </a:r>
          </a:p>
          <a:p>
            <a:pPr eaLnBrk="1" hangingPunct="1"/>
            <a:r>
              <a:rPr lang="it-IT" sz="2000" dirty="0"/>
              <a:t>Dipartimento Lettere, Lingue e Beni culturali</a:t>
            </a:r>
          </a:p>
        </p:txBody>
      </p:sp>
    </p:spTree>
    <p:extLst>
      <p:ext uri="{BB962C8B-B14F-4D97-AF65-F5344CB8AC3E}">
        <p14:creationId xmlns:p14="http://schemas.microsoft.com/office/powerpoint/2010/main" val="384650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8F0598-0E9F-F84A-97E5-FF98ACEB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837" y="628650"/>
            <a:ext cx="9986963" cy="585788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3. Territorio e beni culturali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5E3544-A9A5-AD4D-BEDF-CE52CBF1B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7" y="1414462"/>
            <a:ext cx="10186988" cy="54435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err="1"/>
              <a:t>Pettenati</a:t>
            </a:r>
            <a:r>
              <a:rPr lang="it-IT" dirty="0"/>
              <a:t> G., 2016, </a:t>
            </a:r>
            <a:r>
              <a:rPr lang="it-IT" b="1" dirty="0"/>
              <a:t>“Progetti di territorio. I paesaggi italiani nella World Heritage List dell’Unesco</a:t>
            </a:r>
            <a:r>
              <a:rPr lang="it-IT" dirty="0"/>
              <a:t>”, Rivista Geografica Italiana, vol. 123, 4, pp. 525-543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b="1" dirty="0" err="1"/>
              <a:t>Pettenati</a:t>
            </a:r>
            <a:r>
              <a:rPr lang="it-IT" dirty="0"/>
              <a:t> Giacomo, 2019, </a:t>
            </a:r>
            <a:r>
              <a:rPr lang="it-IT" b="1" i="1" dirty="0"/>
              <a:t>I paesaggi culturali Unesco in Italia</a:t>
            </a:r>
            <a:r>
              <a:rPr lang="it-IT" dirty="0"/>
              <a:t>, Franco Angeli, Milano (collana Nuove Geografie. Strumenti di lavoro) parti scelte</a:t>
            </a:r>
            <a:br>
              <a:rPr lang="it-IT" dirty="0"/>
            </a:br>
            <a:br>
              <a:rPr lang="it-IT" dirty="0"/>
            </a:br>
            <a:r>
              <a:rPr lang="it-IT" b="1" dirty="0" err="1"/>
              <a:t>Dematteis</a:t>
            </a:r>
            <a:r>
              <a:rPr lang="it-IT" dirty="0"/>
              <a:t> Giuseppe, «</a:t>
            </a:r>
            <a:r>
              <a:rPr lang="it-IT" b="1" dirty="0"/>
              <a:t>La geografia dei beni culturali come sapere progettuale</a:t>
            </a:r>
            <a:r>
              <a:rPr lang="it-IT" dirty="0"/>
              <a:t>», in </a:t>
            </a:r>
            <a:r>
              <a:rPr lang="it-IT" i="1" dirty="0"/>
              <a:t>Rivista geografica italiana</a:t>
            </a:r>
            <a:r>
              <a:rPr lang="it-IT" dirty="0"/>
              <a:t>, n. 1057,1998, pp. 25-35</a:t>
            </a:r>
          </a:p>
          <a:p>
            <a:pPr marL="0" indent="0">
              <a:buNone/>
            </a:pPr>
            <a:r>
              <a:rPr lang="it-IT" b="1" dirty="0"/>
              <a:t>Vecchio B., “Beni culturali</a:t>
            </a:r>
            <a:r>
              <a:rPr lang="it-IT" dirty="0"/>
              <a:t>” in E. Dell’Agnese (a cura di) Geo-Grafia. Strumenti e parole, </a:t>
            </a:r>
            <a:r>
              <a:rPr lang="it-IT" dirty="0" err="1"/>
              <a:t>Unicopli</a:t>
            </a:r>
            <a:r>
              <a:rPr lang="it-IT" dirty="0"/>
              <a:t>, Milano, 2009, pp. 2019-238 </a:t>
            </a:r>
            <a:br>
              <a:rPr lang="it-IT" dirty="0"/>
            </a:br>
            <a:br>
              <a:rPr lang="it-IT" dirty="0"/>
            </a:br>
            <a:r>
              <a:rPr lang="it-IT" b="1" dirty="0"/>
              <a:t>Cattedra </a:t>
            </a:r>
            <a:r>
              <a:rPr lang="it-IT" b="1" dirty="0" err="1"/>
              <a:t>R</a:t>
            </a:r>
            <a:r>
              <a:rPr lang="it-IT" b="1" dirty="0"/>
              <a:t>., Tanca M</a:t>
            </a:r>
            <a:r>
              <a:rPr lang="it-IT" dirty="0"/>
              <a:t>, «</a:t>
            </a:r>
            <a:r>
              <a:rPr lang="it-IT" b="1" dirty="0"/>
              <a:t>Ambizioni e strumentalizzazioni culturali come risposta alla crisi. Discorsi e metamorfosi urbane a Cagliari</a:t>
            </a:r>
            <a:r>
              <a:rPr lang="it-IT" dirty="0"/>
              <a:t>», in </a:t>
            </a:r>
            <a:r>
              <a:rPr lang="it-IT" i="1" dirty="0"/>
              <a:t>Documenti Geografici</a:t>
            </a:r>
            <a:r>
              <a:rPr lang="it-IT" dirty="0"/>
              <a:t>, n. 1, 2015 (</a:t>
            </a:r>
            <a:r>
              <a:rPr lang="it-IT" dirty="0" err="1"/>
              <a:t>scaricabile:http</a:t>
            </a:r>
            <a:r>
              <a:rPr lang="it-IT" dirty="0"/>
              <a:t>://</a:t>
            </a:r>
            <a:r>
              <a:rPr lang="it-IT" dirty="0" err="1"/>
              <a:t>www.documentigeografici.it</a:t>
            </a:r>
            <a:r>
              <a:rPr lang="it-IT" dirty="0"/>
              <a:t>/</a:t>
            </a:r>
            <a:r>
              <a:rPr lang="it-IT" dirty="0" err="1"/>
              <a:t>index.php</a:t>
            </a:r>
            <a:r>
              <a:rPr lang="it-IT" dirty="0"/>
              <a:t>/</a:t>
            </a:r>
            <a:r>
              <a:rPr lang="it-IT" dirty="0" err="1"/>
              <a:t>docugeo</a:t>
            </a:r>
            <a:r>
              <a:rPr lang="it-IT" dirty="0"/>
              <a:t>/</a:t>
            </a:r>
            <a:r>
              <a:rPr lang="it-IT" dirty="0" err="1"/>
              <a:t>article</a:t>
            </a:r>
            <a:r>
              <a:rPr lang="it-IT" dirty="0"/>
              <a:t>/</a:t>
            </a:r>
            <a:r>
              <a:rPr lang="it-IT" dirty="0" err="1"/>
              <a:t>view</a:t>
            </a:r>
            <a:r>
              <a:rPr lang="it-IT" dirty="0"/>
              <a:t>/73/67)</a:t>
            </a:r>
          </a:p>
          <a:p>
            <a:pPr marL="0" indent="0">
              <a:buNone/>
            </a:pPr>
            <a:r>
              <a:rPr lang="it-IT" dirty="0"/>
              <a:t>Sito web: </a:t>
            </a:r>
            <a:r>
              <a:rPr lang="it-IT" b="1" dirty="0" err="1">
                <a:solidFill>
                  <a:srgbClr val="FF0000"/>
                </a:solidFill>
              </a:rPr>
              <a:t>www.cosmomed.org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(</a:t>
            </a:r>
            <a:r>
              <a:rPr lang="it-IT" dirty="0">
                <a:solidFill>
                  <a:schemeClr val="tx1"/>
                </a:solidFill>
              </a:rPr>
              <a:t>T</a:t>
            </a:r>
            <a:r>
              <a:rPr lang="it-IT" dirty="0"/>
              <a:t>racce di cosmopolitismo intorno al Mediterraneo. Memorie, Migrazioni e attualità)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2062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72825D-28DB-9B4B-9309-21B9EF4BA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Parte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6B7BDD-609F-A340-B63B-43C9EB84CE4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b="1" dirty="0" err="1"/>
              <a:t>Frémont</a:t>
            </a:r>
            <a:r>
              <a:rPr lang="it-IT" dirty="0"/>
              <a:t> Armand, </a:t>
            </a:r>
            <a:r>
              <a:rPr lang="it-IT" b="1" i="1" dirty="0"/>
              <a:t>Vi piace la geografia?, </a:t>
            </a:r>
            <a:r>
              <a:rPr lang="it-IT" dirty="0"/>
              <a:t>Carocci (</a:t>
            </a:r>
            <a:r>
              <a:rPr lang="it-IT" dirty="0" err="1"/>
              <a:t>coll</a:t>
            </a:r>
            <a:r>
              <a:rPr lang="it-IT" dirty="0"/>
              <a:t>. Ambiente e territorio), Roma, 2011</a:t>
            </a:r>
          </a:p>
          <a:p>
            <a:r>
              <a:rPr lang="it-IT" b="1" dirty="0"/>
              <a:t>Cap. 1, 5, 13, 14, 15, 18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r>
              <a:rPr lang="it-IT" b="1" dirty="0"/>
              <a:t>Turco</a:t>
            </a:r>
            <a:r>
              <a:rPr lang="it-IT" dirty="0"/>
              <a:t> A., </a:t>
            </a:r>
            <a:r>
              <a:rPr lang="it-IT" b="1" i="1" dirty="0"/>
              <a:t>Configurazioni della Territorialità</a:t>
            </a:r>
            <a:r>
              <a:rPr lang="it-IT" dirty="0"/>
              <a:t>, Angeli, Milano, 2010 (cap. 2, 8)</a:t>
            </a:r>
          </a:p>
          <a:p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Il processo di </a:t>
            </a:r>
            <a:r>
              <a:rPr lang="it-IT" dirty="0" err="1">
                <a:solidFill>
                  <a:srgbClr val="FF0000"/>
                </a:solidFill>
              </a:rPr>
              <a:t>territorializzazione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Segnaposto contenuto 4" descr="02. Programma e testi Geografia  dei Beni Culturali 2018 (trascinato).pdf">
            <a:extLst>
              <a:ext uri="{FF2B5EF4-FFF2-40B4-BE49-F238E27FC236}">
                <a16:creationId xmlns:a16="http://schemas.microsoft.com/office/drawing/2014/main" id="{B1665681-38B8-E54B-B103-014CD144B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27" t="-2975" r="5157" b="-3109"/>
          <a:stretch/>
        </p:blipFill>
        <p:spPr>
          <a:xfrm>
            <a:off x="9183789" y="112712"/>
            <a:ext cx="2317648" cy="35814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4B51E80-25E9-764E-B736-2D6B4F90B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9782" y="3694112"/>
            <a:ext cx="2125662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23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60DF7-D6D3-8946-A0CD-6111BDC1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CARTOGRAFIA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11BC1B-9FBD-FC46-BCFA-C40F1146A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1" y="1714500"/>
            <a:ext cx="4447788" cy="4152903"/>
          </a:xfrm>
        </p:spPr>
        <p:txBody>
          <a:bodyPr/>
          <a:lstStyle/>
          <a:p>
            <a:r>
              <a:rPr lang="it-IT" b="1" dirty="0"/>
              <a:t>Spada</a:t>
            </a:r>
            <a:r>
              <a:rPr lang="it-IT" dirty="0"/>
              <a:t> A., 2007 (</a:t>
            </a:r>
            <a:r>
              <a:rPr lang="it-IT" dirty="0" err="1"/>
              <a:t>rist</a:t>
            </a:r>
            <a:r>
              <a:rPr lang="it-IT" dirty="0"/>
              <a:t>. 2013), </a:t>
            </a:r>
            <a:r>
              <a:rPr lang="it-IT" b="1" i="1" dirty="0"/>
              <a:t>Che cos'è una carta geografica</a:t>
            </a:r>
            <a:r>
              <a:rPr lang="it-IT" dirty="0"/>
              <a:t>, Carocci (Le bussole)</a:t>
            </a:r>
          </a:p>
          <a:p>
            <a:endParaRPr lang="it-IT" dirty="0"/>
          </a:p>
        </p:txBody>
      </p:sp>
      <p:pic>
        <p:nvPicPr>
          <p:cNvPr id="5" name="Segnaposto contenuto 4" descr="02. Programma e testi Geografia  dei Beni Culturali 2018 (trascinato).pdf">
            <a:extLst>
              <a:ext uri="{FF2B5EF4-FFF2-40B4-BE49-F238E27FC236}">
                <a16:creationId xmlns:a16="http://schemas.microsoft.com/office/drawing/2014/main" id="{295A9064-EC70-404B-A9BF-4900EF9004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9095" y="-152400"/>
            <a:ext cx="2699750" cy="3581400"/>
          </a:xfrm>
          <a:prstGeom prst="rect">
            <a:avLst/>
          </a:prstGeom>
        </p:spPr>
      </p:pic>
      <p:pic>
        <p:nvPicPr>
          <p:cNvPr id="7" name="Immagine 2">
            <a:extLst>
              <a:ext uri="{FF2B5EF4-FFF2-40B4-BE49-F238E27FC236}">
                <a16:creationId xmlns:a16="http://schemas.microsoft.com/office/drawing/2014/main" id="{E4831EAC-0A01-064F-AE30-9FAD7A365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233" y="3239094"/>
            <a:ext cx="245317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egnaposto contenuto 3" descr="carta tolemaica.jpg">
            <a:extLst>
              <a:ext uri="{FF2B5EF4-FFF2-40B4-BE49-F238E27FC236}">
                <a16:creationId xmlns:a16="http://schemas.microsoft.com/office/drawing/2014/main" id="{9D99872F-2917-5241-B50C-B4AA4665B0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126" y="3064157"/>
            <a:ext cx="5266418" cy="344550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B3A1DAD-59C5-3F48-8CF1-94B9BD0E578A}"/>
              </a:ext>
            </a:extLst>
          </p:cNvPr>
          <p:cNvSpPr txBox="1"/>
          <p:nvPr/>
        </p:nvSpPr>
        <p:spPr>
          <a:xfrm>
            <a:off x="736126" y="6509657"/>
            <a:ext cx="331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CARTA TOLEMAICA (</a:t>
            </a:r>
            <a:r>
              <a:rPr lang="it-IT" dirty="0" err="1">
                <a:solidFill>
                  <a:srgbClr val="C00000"/>
                </a:solidFill>
              </a:rPr>
              <a:t>riprod</a:t>
            </a:r>
            <a:r>
              <a:rPr lang="it-IT" dirty="0">
                <a:solidFill>
                  <a:srgbClr val="C00000"/>
                </a:solidFill>
              </a:rPr>
              <a:t>. 1400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0010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A292B53B-1525-7A4F-BBCE-DFE992F3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altLang="it-IT" sz="4000">
                <a:ea typeface="ＭＳ Ｐゴシック" panose="020B0600070205080204" pitchFamily="34" charset="-128"/>
              </a:rPr>
              <a:t>Al-Idrisi – XII sec.- </a:t>
            </a:r>
            <a:br>
              <a:rPr lang="it-IT" altLang="it-IT" sz="4000">
                <a:ea typeface="ＭＳ Ｐゴシック" panose="020B0600070205080204" pitchFamily="34" charset="-128"/>
              </a:rPr>
            </a:br>
            <a:r>
              <a:rPr lang="it-IT" altLang="it-IT" sz="4000">
                <a:ea typeface="ＭＳ Ｐゴシック" panose="020B0600070205080204" pitchFamily="34" charset="-128"/>
              </a:rPr>
              <a:t>Tavola di Ruggero II</a:t>
            </a:r>
          </a:p>
        </p:txBody>
      </p:sp>
      <p:pic>
        <p:nvPicPr>
          <p:cNvPr id="45058" name="Immagine 2" descr="Unknown.jpeg">
            <a:extLst>
              <a:ext uri="{FF2B5EF4-FFF2-40B4-BE49-F238E27FC236}">
                <a16:creationId xmlns:a16="http://schemas.microsoft.com/office/drawing/2014/main" id="{13BC5179-858B-0147-B890-BF2D48713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213" y="1989139"/>
            <a:ext cx="7478712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377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991A93-1C90-BC46-8B4B-42E260446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30BF77-00A8-304F-9A6A-4A7DBC46D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2" y="2524704"/>
            <a:ext cx="4157662" cy="33426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/>
              <a:t>Docu</a:t>
            </a:r>
            <a:r>
              <a:rPr lang="it-IT" dirty="0"/>
              <a:t> Film </a:t>
            </a:r>
            <a:r>
              <a:rPr lang="it-IT" b="1" dirty="0" err="1">
                <a:solidFill>
                  <a:srgbClr val="FF0000"/>
                </a:solidFill>
              </a:rPr>
              <a:t>Koyamiskatsi</a:t>
            </a:r>
            <a:r>
              <a:rPr lang="it-IT" b="1" dirty="0">
                <a:solidFill>
                  <a:srgbClr val="FF0000"/>
                </a:solidFill>
              </a:rPr>
              <a:t> </a:t>
            </a:r>
            <a:br>
              <a:rPr lang="it-IT" dirty="0"/>
            </a:br>
            <a:r>
              <a:rPr lang="it-IT" dirty="0"/>
              <a:t>Regia: </a:t>
            </a:r>
            <a:r>
              <a:rPr lang="it-IT" dirty="0" err="1"/>
              <a:t>Godfrey</a:t>
            </a:r>
            <a:r>
              <a:rPr lang="it-IT" dirty="0"/>
              <a:t> Reggio, 1983, Musiche: Philip Glass, Metro </a:t>
            </a:r>
            <a:r>
              <a:rPr lang="it-IT" dirty="0" err="1"/>
              <a:t>Goldwin</a:t>
            </a:r>
            <a:r>
              <a:rPr lang="it-IT" dirty="0"/>
              <a:t> Mayer (1h,26’) 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Parte 1 </a:t>
            </a:r>
            <a:r>
              <a:rPr lang="it-IT" dirty="0">
                <a:hlinkClick r:id="rId2"/>
              </a:rPr>
              <a:t>https://www.dailymotion.com/video/x1z0w8t</a:t>
            </a:r>
            <a:endParaRPr lang="it-IT" dirty="0"/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Parte 2 </a:t>
            </a:r>
            <a:r>
              <a:rPr lang="it-IT" dirty="0">
                <a:hlinkClick r:id="rId3"/>
              </a:rPr>
              <a:t>https://www.dailymotion.com/video/x1z0w9y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592BE3D-33A8-C842-AE72-EF7DCDB617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A8BA6C6-208C-CD44-AA5A-FD5384E071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86002"/>
            <a:ext cx="5958609" cy="30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. Programma e testi Geografia  dei Beni Culturali 2018 (trascinat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276" y="651864"/>
            <a:ext cx="11134724" cy="626328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7801E8B-9EA6-9149-830F-C1A1D77431EC}"/>
              </a:ext>
            </a:extLst>
          </p:cNvPr>
          <p:cNvSpPr txBox="1"/>
          <p:nvPr/>
        </p:nvSpPr>
        <p:spPr>
          <a:xfrm>
            <a:off x="1057275" y="228600"/>
            <a:ext cx="17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PARTE  2 CITTA’ </a:t>
            </a:r>
          </a:p>
        </p:txBody>
      </p:sp>
    </p:spTree>
    <p:extLst>
      <p:ext uri="{BB962C8B-B14F-4D97-AF65-F5344CB8AC3E}">
        <p14:creationId xmlns:p14="http://schemas.microsoft.com/office/powerpoint/2010/main" val="65347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7297C-2F1C-9445-9E56-BAFF34B23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31" y="203200"/>
            <a:ext cx="7460315" cy="1277257"/>
          </a:xfrm>
        </p:spPr>
        <p:txBody>
          <a:bodyPr>
            <a:normAutofit/>
          </a:bodyPr>
          <a:lstStyle/>
          <a:p>
            <a:r>
              <a:rPr lang="it-IT" sz="2000" dirty="0" err="1"/>
              <a:t>Catttedra</a:t>
            </a:r>
            <a:r>
              <a:rPr lang="it-IT" sz="2000" dirty="0"/>
              <a:t> </a:t>
            </a:r>
            <a:r>
              <a:rPr lang="it-IT" sz="2000" dirty="0" err="1"/>
              <a:t>R</a:t>
            </a:r>
            <a:r>
              <a:rPr lang="it-IT" sz="2000" dirty="0"/>
              <a:t>., Tanca M., </a:t>
            </a:r>
            <a:r>
              <a:rPr lang="it-IT" sz="2000" dirty="0" err="1"/>
              <a:t>Aru</a:t>
            </a:r>
            <a:r>
              <a:rPr lang="it-IT" sz="2000" dirty="0"/>
              <a:t> S., </a:t>
            </a:r>
            <a:r>
              <a:rPr lang="it-IT" sz="2000" dirty="0" err="1"/>
              <a:t>Troin</a:t>
            </a:r>
            <a:r>
              <a:rPr lang="it-IT" sz="2000" dirty="0"/>
              <a:t> </a:t>
            </a:r>
            <a:r>
              <a:rPr lang="it-IT" sz="2000" dirty="0" err="1"/>
              <a:t>F</a:t>
            </a:r>
            <a:r>
              <a:rPr lang="it-IT" sz="2000" dirty="0"/>
              <a:t>., 2020 (in corso di stampa), </a:t>
            </a:r>
            <a:r>
              <a:rPr lang="it-IT" sz="2000" i="1" dirty="0">
                <a:solidFill>
                  <a:srgbClr val="FF0000"/>
                </a:solidFill>
              </a:rPr>
              <a:t>Cagliari. Geografie e visioni di una città</a:t>
            </a:r>
            <a:r>
              <a:rPr lang="it-IT" sz="2000" dirty="0"/>
              <a:t>, Angeli, Milano 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26E9625-BB0A-1D4F-85E3-ED1AA538AE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2545" y="203200"/>
            <a:ext cx="4449888" cy="6289675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6620C3-FA0F-E145-A2EB-9AEB6A805F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273" y="203200"/>
            <a:ext cx="5376184" cy="760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4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470FE-1B5E-A947-92CC-7FCFD255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326" y="85732"/>
            <a:ext cx="6543674" cy="637952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3. Territorio e beni culturali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D985DA-70B9-BB40-8F12-2FFFFD704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7238" y="195040"/>
            <a:ext cx="5076826" cy="5948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err="1"/>
              <a:t>Pettenati</a:t>
            </a:r>
            <a:r>
              <a:rPr lang="it-IT" dirty="0"/>
              <a:t> G., 2016, </a:t>
            </a:r>
            <a:r>
              <a:rPr lang="it-IT" b="1" dirty="0"/>
              <a:t>“Progetti di territorio. I paesaggi italiani nella World Heritage List dell’Unesco</a:t>
            </a:r>
            <a:r>
              <a:rPr lang="it-IT" dirty="0"/>
              <a:t>”, Rivista Geografica Italiana, vol. 123, 4, pp. 525-543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b="1" dirty="0" err="1"/>
              <a:t>Pettenati</a:t>
            </a:r>
            <a:r>
              <a:rPr lang="it-IT" dirty="0"/>
              <a:t> Giacomo, 2019, </a:t>
            </a:r>
            <a:r>
              <a:rPr lang="it-IT" b="1" i="1" dirty="0"/>
              <a:t>I paesaggi culturali Unesco in Italia</a:t>
            </a:r>
            <a:r>
              <a:rPr lang="it-IT" dirty="0"/>
              <a:t>, Franco Angeli, Milano (collana Nuove Geografie. Strumenti di lavoro) parti scelte</a:t>
            </a:r>
          </a:p>
          <a:p>
            <a:pPr marL="0" indent="0">
              <a:buNone/>
            </a:pPr>
            <a:r>
              <a:rPr lang="it-IT" b="1" dirty="0"/>
              <a:t>Vecchio B., “Beni culturali</a:t>
            </a:r>
            <a:r>
              <a:rPr lang="it-IT" dirty="0"/>
              <a:t>” in E. Dell’Agnese (a cura di) Geo-Grafia. Strumenti e parole, </a:t>
            </a:r>
            <a:r>
              <a:rPr lang="it-IT" dirty="0" err="1"/>
              <a:t>Unicopli</a:t>
            </a:r>
            <a:r>
              <a:rPr lang="it-IT" dirty="0"/>
              <a:t>, Milano, 2009, pp. 2019-238 </a:t>
            </a:r>
          </a:p>
          <a:p>
            <a:pPr marL="0" indent="0">
              <a:buNone/>
            </a:pPr>
            <a:r>
              <a:rPr lang="it-IT" b="1" dirty="0"/>
              <a:t>G. </a:t>
            </a:r>
            <a:r>
              <a:rPr lang="it-IT" b="1" dirty="0" err="1"/>
              <a:t>Dematteis</a:t>
            </a:r>
            <a:r>
              <a:rPr lang="it-IT" b="1" dirty="0"/>
              <a:t>, La geografia dei beni culturali come sapere progettuale</a:t>
            </a:r>
            <a:r>
              <a:rPr lang="it-IT" dirty="0"/>
              <a:t>, in Rivista geografica italiana, n. 1057,1998, pp. 25-35</a:t>
            </a:r>
          </a:p>
          <a:p>
            <a:pPr marL="0" indent="0">
              <a:buNone/>
            </a:pPr>
            <a:r>
              <a:rPr lang="it-IT" b="1" dirty="0"/>
              <a:t>Cattedra </a:t>
            </a:r>
            <a:r>
              <a:rPr lang="it-IT" b="1" dirty="0" err="1"/>
              <a:t>R</a:t>
            </a:r>
            <a:r>
              <a:rPr lang="it-IT" b="1" dirty="0"/>
              <a:t>., Tanca M</a:t>
            </a:r>
            <a:r>
              <a:rPr lang="it-IT" dirty="0"/>
              <a:t>, «</a:t>
            </a:r>
            <a:r>
              <a:rPr lang="it-IT" b="1" dirty="0"/>
              <a:t>Ambizioni e strumentalizzazioni culturali come risposta alla crisi. Discorsi e metamorfosi urbane a Cagliari</a:t>
            </a:r>
            <a:r>
              <a:rPr lang="it-IT" dirty="0"/>
              <a:t>», in </a:t>
            </a:r>
            <a:r>
              <a:rPr lang="it-IT" i="1" dirty="0"/>
              <a:t>Documenti Geografici</a:t>
            </a:r>
            <a:r>
              <a:rPr lang="it-IT" dirty="0"/>
              <a:t>, n. 1, 2015</a:t>
            </a:r>
          </a:p>
        </p:txBody>
      </p:sp>
      <p:pic>
        <p:nvPicPr>
          <p:cNvPr id="3073" name="Picture 1" descr="page17image15772944">
            <a:extLst>
              <a:ext uri="{FF2B5EF4-FFF2-40B4-BE49-F238E27FC236}">
                <a16:creationId xmlns:a16="http://schemas.microsoft.com/office/drawing/2014/main" id="{BF2EF3E6-2946-3B45-8FE7-09CA6D8AE3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7" y="1728789"/>
            <a:ext cx="5619676" cy="421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90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olo 1">
            <a:extLst>
              <a:ext uri="{FF2B5EF4-FFF2-40B4-BE49-F238E27FC236}">
                <a16:creationId xmlns:a16="http://schemas.microsoft.com/office/drawing/2014/main" id="{65D9B12E-6154-5149-9E0B-39D2F2C7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575"/>
            <a:ext cx="8229600" cy="736600"/>
          </a:xfrm>
        </p:spPr>
        <p:txBody>
          <a:bodyPr/>
          <a:lstStyle/>
          <a:p>
            <a:pPr algn="l"/>
            <a:r>
              <a:rPr lang="it-IT" altLang="it-IT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Cosmomed</a:t>
            </a:r>
            <a:r>
              <a:rPr lang="it-IT" altLang="it-IT" dirty="0">
                <a:ea typeface="ＭＳ Ｐゴシック" panose="020B0600070205080204" pitchFamily="34" charset="-128"/>
              </a:rPr>
              <a:t>           </a:t>
            </a:r>
            <a:r>
              <a:rPr lang="it-IT" altLang="it-IT" sz="2400" dirty="0">
                <a:solidFill>
                  <a:srgbClr val="FF0000"/>
                </a:solidFill>
                <a:ea typeface="ＭＳ Ｐゴシック" panose="020B0600070205080204" pitchFamily="34" charset="-128"/>
                <a:hlinkClick r:id="rId3"/>
              </a:rPr>
              <a:t>Link</a:t>
            </a:r>
            <a:endParaRPr lang="it-IT" altLang="it-IT" sz="24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43010" name="Immagine 2" descr="cartolinaA5_curve.jpg">
            <a:extLst>
              <a:ext uri="{FF2B5EF4-FFF2-40B4-BE49-F238E27FC236}">
                <a16:creationId xmlns:a16="http://schemas.microsoft.com/office/drawing/2014/main" id="{54F2C6C0-5940-FE45-B491-59B3EAEDB0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2776" y="765176"/>
            <a:ext cx="8550275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destra 7">
            <a:extLst>
              <a:ext uri="{FF2B5EF4-FFF2-40B4-BE49-F238E27FC236}">
                <a16:creationId xmlns:a16="http://schemas.microsoft.com/office/drawing/2014/main" id="{1FB98F02-5E54-CC4E-BFC6-84D5B8E6A8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7825" y="444500"/>
            <a:ext cx="812800" cy="209550"/>
          </a:xfrm>
          <a:prstGeom prst="rightArrow">
            <a:avLst>
              <a:gd name="adj1" fmla="val 50000"/>
              <a:gd name="adj2" fmla="val 49993"/>
            </a:avLst>
          </a:pr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chemeClr val="lt1"/>
              </a:solidFill>
            </a:endParaRPr>
          </a:p>
        </p:txBody>
      </p:sp>
      <p:sp>
        <p:nvSpPr>
          <p:cNvPr id="43012" name="Rettangolo 8">
            <a:extLst>
              <a:ext uri="{FF2B5EF4-FFF2-40B4-BE49-F238E27FC236}">
                <a16:creationId xmlns:a16="http://schemas.microsoft.com/office/drawing/2014/main" id="{9D483FD4-CF78-5344-A172-5C9B09730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1913" y="258764"/>
            <a:ext cx="29463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hlinkClick r:id="rId3"/>
              </a:rPr>
              <a:t>https://www.cosmomed.org/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299920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geografia come conoscenza critica del territorio, come descrizione e interpretazione del mondo</a:t>
            </a:r>
          </a:p>
          <a:p>
            <a:pPr>
              <a:defRPr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La rappresentazione e la geografia : elementi da geografia (politica) critica</a:t>
            </a:r>
          </a:p>
          <a:p>
            <a:pPr marL="0" indent="0">
              <a:buFontTx/>
              <a:buNone/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  <a:p>
            <a:pPr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Geografia attiva, geografia applicata : Sviluppo socio-economico del territorio</a:t>
            </a:r>
          </a:p>
          <a:p>
            <a:pPr>
              <a:defRPr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23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egnaposto contenuto 3" descr="Immagine che contiene esterni, edificio, cielo&#10;&#10;Descrizione generata automaticamente">
            <a:extLst>
              <a:ext uri="{FF2B5EF4-FFF2-40B4-BE49-F238E27FC236}">
                <a16:creationId xmlns:a16="http://schemas.microsoft.com/office/drawing/2014/main" id="{2A7BCAFE-F930-7243-AE5F-27CEE03AE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50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Segnaposto contenuto 2"/>
          <p:cNvSpPr>
            <a:spLocks noGrp="1"/>
          </p:cNvSpPr>
          <p:nvPr>
            <p:ph idx="1"/>
          </p:nvPr>
        </p:nvSpPr>
        <p:spPr>
          <a:xfrm>
            <a:off x="609604" y="1600205"/>
            <a:ext cx="11343217" cy="44926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Saper leggere il mondo contemporaneo nei suoi mutamenti (a partire da alcune chiavi di lettura) :</a:t>
            </a:r>
          </a:p>
          <a:p>
            <a:pPr>
              <a:buFontTx/>
              <a:buChar char="-"/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dal territorio locale (esempi) </a:t>
            </a:r>
          </a:p>
          <a:p>
            <a:pPr>
              <a:buFontTx/>
              <a:buChar char="-"/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al territorio regionale, </a:t>
            </a:r>
          </a:p>
          <a:p>
            <a:pPr>
              <a:buFontTx/>
              <a:buChar char="-"/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nazionale, europeo…. </a:t>
            </a:r>
          </a:p>
          <a:p>
            <a:pPr>
              <a:buFontTx/>
              <a:buChar char="-"/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Mondiale  </a:t>
            </a:r>
          </a:p>
          <a:p>
            <a:pPr marL="0" indent="0">
              <a:buFontTx/>
              <a:buNone/>
              <a:defRPr/>
            </a:pPr>
            <a:r>
              <a:rPr lang="it-IT" dirty="0">
                <a:latin typeface="Arial" charset="0"/>
                <a:ea typeface="ＭＳ Ｐゴシック" charset="0"/>
                <a:cs typeface="ＭＳ Ｐゴシック" charset="0"/>
              </a:rPr>
              <a:t>(gli effetti del “lontano” sul Locale e sul vicino) </a:t>
            </a:r>
          </a:p>
          <a:p>
            <a:pPr>
              <a:defRPr/>
            </a:pPr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801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652593" y="1305446"/>
            <a:ext cx="12549059" cy="6587604"/>
          </a:xfrm>
        </p:spPr>
        <p:txBody>
          <a:bodyPr/>
          <a:lstStyle/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GEOGRAFIA – SCIENZA, DISCIPLINA, SAPERE TERRITORIALE, </a:t>
            </a: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AZIONE SUL TERRITORIO</a:t>
            </a:r>
          </a:p>
          <a:p>
            <a:endParaRPr lang="fr-FR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come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sapere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sociale territoriale (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condiviso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come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conoscenza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del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Mondo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(De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matteis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 come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scienza</a:t>
            </a:r>
            <a:endParaRPr lang="fr-FR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come disciplina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scientifica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Università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come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conoscenza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militare</a:t>
            </a:r>
            <a:r>
              <a:rPr lang="ja-JP" altLang="fr-FR" sz="2000" b="1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endParaRPr lang="fr-FR" altLang="ja-JP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« 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dei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professori</a:t>
            </a:r>
            <a:r>
              <a:rPr lang="ja-JP" altLang="fr-FR" sz="2000" b="1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endParaRPr lang="fr-FR" altLang="ja-JP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come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conoscenza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critica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(la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attiva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La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geografia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come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azione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sul</a:t>
            </a:r>
            <a:r>
              <a:rPr lang="fr-FR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000" b="1" dirty="0" err="1">
                <a:latin typeface="Arial" charset="0"/>
                <a:ea typeface="ＭＳ Ｐゴシック" charset="0"/>
                <a:cs typeface="ＭＳ Ｐゴシック" charset="0"/>
              </a:rPr>
              <a:t>territorio</a:t>
            </a:r>
            <a:endParaRPr lang="fr-FR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09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103632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400">
                <a:latin typeface="Arial" charset="0"/>
                <a:ea typeface="ＭＳ Ｐゴシック" charset="0"/>
                <a:cs typeface="ＭＳ Ｐゴシック" charset="0"/>
              </a:rPr>
              <a:t>TEORIE E STRUMENTI DELLA GEOGRAFIA</a:t>
            </a:r>
          </a:p>
          <a:p>
            <a:pPr eaLnBrk="1" hangingPunct="1">
              <a:lnSpc>
                <a:spcPct val="90000"/>
              </a:lnSpc>
            </a:pPr>
            <a:endParaRPr lang="it-IT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sz="2400">
                <a:latin typeface="Arial" charset="0"/>
                <a:ea typeface="ＭＳ Ｐゴシック" charset="0"/>
                <a:cs typeface="ＭＳ Ｐゴシック" charset="0"/>
              </a:rPr>
              <a:t>Sul piano epistemologico la legittimazione di una disciplina avviene attraverso: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2400">
                <a:latin typeface="Arial" charset="0"/>
                <a:ea typeface="ＭＳ Ｐゴシック" charset="0"/>
                <a:cs typeface="ＭＳ Ｐゴシック" charset="0"/>
              </a:rPr>
              <a:t>La costruzione di un campo di conoscenze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2400">
                <a:latin typeface="Arial" charset="0"/>
                <a:ea typeface="ＭＳ Ｐゴシック" charset="0"/>
                <a:cs typeface="ＭＳ Ｐゴシック" charset="0"/>
              </a:rPr>
              <a:t>Loro livello di integrazione, sistematizzazione e presentazione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it-IT" sz="2400">
                <a:latin typeface="Arial" charset="0"/>
                <a:ea typeface="ＭＳ Ｐゴシック" charset="0"/>
                <a:cs typeface="ＭＳ Ｐゴシック" charset="0"/>
              </a:rPr>
              <a:t>Uso apparato metodologico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t-IT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12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0537"/>
          </a:xfrm>
        </p:spPr>
        <p:txBody>
          <a:bodyPr>
            <a:normAutofit fontScale="90000"/>
          </a:bodyPr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Segnaposto contenuto 2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145088"/>
          </a:xfrm>
        </p:spPr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La dimensione politica e critica della geografia </a:t>
            </a:r>
          </a:p>
          <a:p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Analisi comparata / modelli / dinamiche di trasformazione : spazio / tempo / uomo  (economie, tecnologie / culture)</a:t>
            </a:r>
          </a:p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20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4673600" cy="1143000"/>
          </a:xfrm>
        </p:spPr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La geografia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È descrizione della terra /disegno della terra e nasce prima della disciplina scientifica. </a:t>
            </a:r>
          </a:p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Nasce dalla necessità di conoscenza </a:t>
            </a:r>
          </a:p>
          <a:p>
            <a:pPr lvl="1" eaLnBrk="1" hangingPunct="1"/>
            <a:r>
              <a:rPr lang="it-IT">
                <a:latin typeface="Arial" charset="0"/>
                <a:ea typeface="ＭＳ Ｐゴシック" charset="0"/>
              </a:rPr>
              <a:t>Dei luoghi reali</a:t>
            </a:r>
          </a:p>
          <a:p>
            <a:pPr lvl="1" eaLnBrk="1" hangingPunct="1"/>
            <a:r>
              <a:rPr lang="it-IT">
                <a:latin typeface="Arial" charset="0"/>
                <a:ea typeface="ＭＳ Ｐゴシック" charset="0"/>
              </a:rPr>
              <a:t>Dei luoghi immaginari</a:t>
            </a:r>
          </a:p>
          <a:p>
            <a:pPr eaLnBrk="1" hangingPunct="1"/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Si traduce in descrizione e rappresentazione</a:t>
            </a:r>
          </a:p>
          <a:p>
            <a:pPr lvl="1" eaLnBrk="1" hangingPunct="1"/>
            <a:r>
              <a:rPr lang="it-IT">
                <a:latin typeface="Arial" charset="0"/>
                <a:ea typeface="ＭＳ Ｐゴシック" charset="0"/>
              </a:rPr>
              <a:t>Cartografia e racconto geografico</a:t>
            </a:r>
          </a:p>
        </p:txBody>
      </p:sp>
    </p:spTree>
    <p:extLst>
      <p:ext uri="{BB962C8B-B14F-4D97-AF65-F5344CB8AC3E}">
        <p14:creationId xmlns:p14="http://schemas.microsoft.com/office/powerpoint/2010/main" val="1612351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371600"/>
            <a:ext cx="10363200" cy="4114800"/>
          </a:xfrm>
        </p:spPr>
        <p:txBody>
          <a:bodyPr/>
          <a:lstStyle/>
          <a:p>
            <a:pPr eaLnBrk="1" hangingPunct="1"/>
            <a:r>
              <a:rPr lang="it-IT" sz="2400">
                <a:latin typeface="Arial" charset="0"/>
                <a:ea typeface="ＭＳ Ｐゴシック" charset="0"/>
                <a:cs typeface="ＭＳ Ｐゴシック" charset="0"/>
              </a:rPr>
              <a:t>Una disciplina necessita di</a:t>
            </a:r>
          </a:p>
          <a:p>
            <a:pPr eaLnBrk="1" hangingPunct="1">
              <a:buFontTx/>
              <a:buNone/>
            </a:pPr>
            <a:endParaRPr lang="it-IT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it-IT" sz="2000" b="1">
                <a:latin typeface="Arial" charset="0"/>
                <a:ea typeface="ＭＳ Ｐゴシック" charset="0"/>
              </a:rPr>
              <a:t>Obbiettivo utile</a:t>
            </a:r>
            <a:r>
              <a:rPr lang="it-IT" sz="2000">
                <a:latin typeface="Arial" charset="0"/>
                <a:ea typeface="ＭＳ Ｐゴシック" charset="0"/>
              </a:rPr>
              <a:t>: avanzamento della conoscenza scientifica generale</a:t>
            </a:r>
          </a:p>
          <a:p>
            <a:pPr lvl="1" eaLnBrk="1" hangingPunct="1"/>
            <a:endParaRPr lang="it-IT" sz="2000" b="1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it-IT" sz="2000" b="1">
                <a:latin typeface="Arial" charset="0"/>
                <a:ea typeface="ＭＳ Ｐゴシック" charset="0"/>
              </a:rPr>
              <a:t>Teorie strutturate</a:t>
            </a:r>
            <a:r>
              <a:rPr lang="it-IT" sz="2000">
                <a:latin typeface="Arial" charset="0"/>
                <a:ea typeface="ＭＳ Ｐゴシック" charset="0"/>
              </a:rPr>
              <a:t>: sistematicità e coerenza</a:t>
            </a:r>
          </a:p>
          <a:p>
            <a:pPr lvl="1" eaLnBrk="1" hangingPunct="1"/>
            <a:endParaRPr lang="it-IT" sz="2000">
              <a:latin typeface="Arial" charset="0"/>
              <a:ea typeface="ＭＳ Ｐゴシック" charset="0"/>
            </a:endParaRPr>
          </a:p>
          <a:p>
            <a:pPr lvl="1" eaLnBrk="1" hangingPunct="1"/>
            <a:r>
              <a:rPr lang="it-IT" sz="2000" b="1">
                <a:latin typeface="Arial" charset="0"/>
                <a:ea typeface="ＭＳ Ｐゴシック" charset="0"/>
              </a:rPr>
              <a:t>Metodi</a:t>
            </a:r>
            <a:r>
              <a:rPr lang="it-IT" sz="2000">
                <a:latin typeface="Arial" charset="0"/>
                <a:ea typeface="ＭＳ Ｐゴシック" charset="0"/>
              </a:rPr>
              <a:t>:</a:t>
            </a:r>
            <a:r>
              <a:rPr lang="it-IT" sz="2000" b="1">
                <a:latin typeface="Arial" charset="0"/>
                <a:ea typeface="ＭＳ Ｐゴシック" charset="0"/>
              </a:rPr>
              <a:t> </a:t>
            </a:r>
            <a:r>
              <a:rPr lang="it-IT" sz="2000">
                <a:latin typeface="Arial" charset="0"/>
                <a:ea typeface="ＭＳ Ｐゴシック" charset="0"/>
              </a:rPr>
              <a:t>funzionali alle teorie</a:t>
            </a:r>
          </a:p>
          <a:p>
            <a:pPr lvl="1" eaLnBrk="1" hangingPunct="1"/>
            <a:endParaRPr lang="it-IT" sz="20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67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7512"/>
          </a:xfrm>
        </p:spPr>
        <p:txBody>
          <a:bodyPr>
            <a:normAutofit fontScale="90000"/>
          </a:bodyPr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981075"/>
            <a:ext cx="10972800" cy="5145088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1. descrizione della terra e del mondo (non statica, ma nel divenire…. Trasformazione)</a:t>
            </a:r>
          </a:p>
          <a:p>
            <a:pPr>
              <a:defRPr/>
            </a:pPr>
            <a:r>
              <a:rPr lang="it-IT" sz="2400" dirty="0"/>
              <a:t> </a:t>
            </a:r>
          </a:p>
          <a:p>
            <a:pPr>
              <a:defRPr/>
            </a:pPr>
            <a:r>
              <a:rPr lang="it-IT" sz="2400" dirty="0"/>
              <a:t>2. Teorie e metodi di analisi / studio / interpretazione del mondo (chiedere a loro)</a:t>
            </a:r>
          </a:p>
          <a:p>
            <a:pPr>
              <a:defRPr/>
            </a:pPr>
            <a:r>
              <a:rPr lang="it-IT" sz="2400" dirty="0"/>
              <a:t>Mostrare alcuni tipi di mappe</a:t>
            </a:r>
          </a:p>
          <a:p>
            <a:pPr marL="0" indent="0">
              <a:buFontTx/>
              <a:buNone/>
              <a:defRPr/>
            </a:pPr>
            <a:endParaRPr lang="it-IT" sz="2400" dirty="0"/>
          </a:p>
          <a:p>
            <a:pPr>
              <a:defRPr/>
            </a:pPr>
            <a:r>
              <a:rPr lang="it-IT" sz="2400" dirty="0"/>
              <a:t>3. teorie e metodi di azione sul territorio / come trasformare lo spazio : territori rurali, città piccole e medie, trasporti, servizi</a:t>
            </a:r>
          </a:p>
          <a:p>
            <a:pPr>
              <a:defRPr/>
            </a:pPr>
            <a:r>
              <a:rPr lang="it-IT" sz="2400" dirty="0"/>
              <a:t> (in Francia l’</a:t>
            </a:r>
            <a:r>
              <a:rPr lang="it-IT" sz="2400" dirty="0" err="1"/>
              <a:t>aménagement</a:t>
            </a:r>
            <a:r>
              <a:rPr lang="it-IT" sz="2400" dirty="0"/>
              <a:t> insieme alla geografia nelle università)</a:t>
            </a:r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7256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geografia umana / fisica</a:t>
            </a:r>
          </a:p>
          <a:p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it-IT">
                <a:latin typeface="Arial" charset="0"/>
                <a:ea typeface="ＭＳ Ｐゴシック" charset="0"/>
                <a:cs typeface="ＭＳ Ｐゴシック" charset="0"/>
              </a:rPr>
              <a:t>geografie speciali : </a:t>
            </a:r>
          </a:p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84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. Programma e testi Geografia  dei Beni Culturali 2018 (trascinat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665" y="257384"/>
            <a:ext cx="11245091" cy="632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66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. Programma e testi Geografia  dei Beni Culturali 2018 (trascinat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542" y="430011"/>
            <a:ext cx="10926935" cy="61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6849FD-D0F0-5742-AF1D-3239F7C8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33"/>
            <a:ext cx="10515600" cy="1325563"/>
          </a:xfrm>
        </p:spPr>
        <p:txBody>
          <a:bodyPr/>
          <a:lstStyle/>
          <a:p>
            <a:r>
              <a:rPr lang="it-IT" b="1" dirty="0"/>
              <a:t>Obiettivi</a:t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034D62-81EB-B94B-931E-0BE957944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45" y="925158"/>
            <a:ext cx="11564469" cy="57553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sz="2600" dirty="0"/>
              <a:t>Conoscenza e capacità di comprensione (</a:t>
            </a:r>
            <a:r>
              <a:rPr lang="it-IT" sz="2600" dirty="0" err="1"/>
              <a:t>knowledge</a:t>
            </a:r>
            <a:r>
              <a:rPr lang="it-IT" sz="2600" dirty="0"/>
              <a:t> and </a:t>
            </a:r>
            <a:r>
              <a:rPr lang="it-IT" sz="2600" dirty="0" err="1"/>
              <a:t>understanding</a:t>
            </a:r>
            <a:r>
              <a:rPr lang="it-IT" sz="2600" dirty="0"/>
              <a:t>) </a:t>
            </a:r>
            <a:br>
              <a:rPr lang="it-IT" sz="2600" dirty="0"/>
            </a:br>
            <a:br>
              <a:rPr lang="it-IT" sz="2600" dirty="0"/>
            </a:br>
            <a:r>
              <a:rPr lang="it-IT" dirty="0"/>
              <a:t>L'Unità didattica ha per obiettivo:</a:t>
            </a:r>
            <a:br>
              <a:rPr lang="it-IT" sz="2800" dirty="0"/>
            </a:br>
            <a:r>
              <a:rPr lang="it-IT" dirty="0"/>
              <a:t>- l'apprendimento degli strumenti fondamentali (teorici e metodologici) degli studi geografici, cartografici e della geografia legata ai beni culturali, </a:t>
            </a:r>
            <a:br>
              <a:rPr lang="it-IT" sz="2800" dirty="0"/>
            </a:br>
            <a:r>
              <a:rPr lang="it-IT" dirty="0"/>
              <a:t>- fornire una buona conoscenza dei fenomeni di carattere sociale e culturale necessari per poter operare nel campo delle tematiche proposte dal corso di studio.</a:t>
            </a:r>
            <a:br>
              <a:rPr lang="it-IT" sz="2600" dirty="0"/>
            </a:br>
            <a:br>
              <a:rPr lang="it-IT" sz="2600" dirty="0"/>
            </a:br>
            <a:r>
              <a:rPr lang="it-IT" sz="2600" dirty="0"/>
              <a:t>Capacità di applicare conoscenza e comprensione (</a:t>
            </a:r>
            <a:r>
              <a:rPr lang="it-IT" sz="2600" dirty="0" err="1"/>
              <a:t>applying</a:t>
            </a:r>
            <a:r>
              <a:rPr lang="it-IT" sz="2600" dirty="0"/>
              <a:t> </a:t>
            </a:r>
            <a:r>
              <a:rPr lang="it-IT" sz="2600" dirty="0" err="1"/>
              <a:t>knowledge</a:t>
            </a:r>
            <a:r>
              <a:rPr lang="it-IT" sz="2600" dirty="0"/>
              <a:t> and </a:t>
            </a:r>
            <a:r>
              <a:rPr lang="it-IT" sz="2600" dirty="0" err="1"/>
              <a:t>understanding</a:t>
            </a:r>
            <a:r>
              <a:rPr lang="it-IT" sz="2600" dirty="0"/>
              <a:t>) </a:t>
            </a:r>
            <a:br>
              <a:rPr lang="it-IT" sz="2600" dirty="0"/>
            </a:br>
            <a:r>
              <a:rPr lang="it-IT" sz="2600" dirty="0"/>
              <a:t>Le competenze che si intendono sviluppare riguardano:</a:t>
            </a:r>
            <a:br>
              <a:rPr lang="it-IT" sz="2600" dirty="0"/>
            </a:br>
            <a:endParaRPr lang="it-IT" sz="2600" dirty="0"/>
          </a:p>
          <a:p>
            <a:pPr>
              <a:lnSpc>
                <a:spcPct val="120000"/>
              </a:lnSpc>
            </a:pPr>
            <a:r>
              <a:rPr lang="it-IT" dirty="0"/>
              <a:t>L'insegnamento intende permettere agli studenti:</a:t>
            </a:r>
            <a:br>
              <a:rPr lang="it-IT" sz="2800" dirty="0"/>
            </a:br>
            <a:r>
              <a:rPr lang="it-IT" dirty="0"/>
              <a:t>- di maturare competenze utili per muoversi fra l'impianto teorico -pratico più direttamente interessate ai fenomeni culturali, politici e territoriali e dello spettacolo.</a:t>
            </a:r>
          </a:p>
          <a:p>
            <a:pPr>
              <a:lnSpc>
                <a:spcPct val="120000"/>
              </a:lnSpc>
            </a:pPr>
            <a:br>
              <a:rPr lang="it-IT" sz="2600" dirty="0"/>
            </a:br>
            <a:r>
              <a:rPr lang="it-IT" dirty="0"/>
              <a:t>Autonomia di giudizio</a:t>
            </a:r>
            <a:br>
              <a:rPr lang="it-IT" sz="2800" dirty="0"/>
            </a:br>
            <a:r>
              <a:rPr lang="it-IT" dirty="0"/>
              <a:t>- sviluppare capacità critiche relativamente ai grandi fenomeni sociali e culturali dell'età contemporanea anche in relazione alle eredità del passato;</a:t>
            </a:r>
            <a:br>
              <a:rPr lang="it-IT" sz="2800" dirty="0"/>
            </a:br>
            <a:r>
              <a:rPr lang="it-IT" dirty="0"/>
              <a:t>- sviluppare capacità di interpretare con autonomia di giudizio i fenomeni legati ai beni culturali culturali i relazione ai contesti locali, nazionali e internazionale, con particolare riguardo alla riflessione su temi sociali, culturali ed etici e più in generale alla questione dei beni culturali nel mondo globalizzato.</a:t>
            </a:r>
          </a:p>
        </p:txBody>
      </p:sp>
    </p:spTree>
    <p:extLst>
      <p:ext uri="{BB962C8B-B14F-4D97-AF65-F5344CB8AC3E}">
        <p14:creationId xmlns:p14="http://schemas.microsoft.com/office/powerpoint/2010/main" val="265223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E06323-0789-2342-BB38-76D949F8F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Abilità comunicative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BFEBDC-9103-1942-BF0B-5E396796C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Alla fine del corso gli studenti dovrebbero essere in grado di: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 - esporre in modo chiaro, anche con </a:t>
            </a:r>
            <a:r>
              <a:rPr lang="it-IT" dirty="0" err="1"/>
              <a:t>lausilio</a:t>
            </a:r>
            <a:r>
              <a:rPr lang="it-IT" dirty="0"/>
              <a:t> di strumenti multimediali, le proprie conoscenze e le proprie ricerche;</a:t>
            </a:r>
          </a:p>
          <a:p>
            <a:br>
              <a:rPr lang="it-IT" dirty="0"/>
            </a:br>
            <a:r>
              <a:rPr lang="it-IT" dirty="0"/>
              <a:t>- argomentare le conoscenze acquisite nel campo della geografia dei beni culturali in relazione ai diversi interlocutori (specialisti e non specialisti).</a:t>
            </a:r>
          </a:p>
          <a:p>
            <a:endParaRPr lang="it-IT" dirty="0"/>
          </a:p>
          <a:p>
            <a:r>
              <a:rPr lang="it-IT" dirty="0"/>
              <a:t>Capacità di apprendimento </a:t>
            </a:r>
            <a:br>
              <a:rPr lang="it-IT" dirty="0"/>
            </a:br>
            <a:r>
              <a:rPr lang="it-IT" dirty="0"/>
              <a:t>- Favorire e sviluppare competenze in un campo che lega beni culturali/patrimonio, cultura e territorio al fine di permettere la prosecuzione di studi di livello superiore.</a:t>
            </a:r>
          </a:p>
        </p:txBody>
      </p:sp>
    </p:spTree>
    <p:extLst>
      <p:ext uri="{BB962C8B-B14F-4D97-AF65-F5344CB8AC3E}">
        <p14:creationId xmlns:p14="http://schemas.microsoft.com/office/powerpoint/2010/main" val="3778333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3E8D67-6988-4040-B8E0-9DFFC87E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7159"/>
            <a:ext cx="9601200" cy="1828815"/>
          </a:xfrm>
        </p:spPr>
        <p:txBody>
          <a:bodyPr>
            <a:normAutofit fontScale="90000"/>
          </a:bodyPr>
          <a:lstStyle/>
          <a:p>
            <a:r>
              <a:rPr lang="it-IT" b="1" dirty="0"/>
              <a:t>Contenuti: 3 parti principali</a:t>
            </a:r>
            <a:br>
              <a:rPr lang="it-IT" b="1" dirty="0"/>
            </a:br>
            <a:r>
              <a:rPr lang="it-IT" sz="2400" b="1" dirty="0"/>
              <a:t>1 Generale</a:t>
            </a:r>
            <a:br>
              <a:rPr lang="it-IT" sz="2400" b="1" dirty="0"/>
            </a:br>
            <a:r>
              <a:rPr lang="it-IT" sz="2400" b="1" dirty="0"/>
              <a:t>2 Geo urbana e grandi eventi</a:t>
            </a:r>
            <a:br>
              <a:rPr lang="it-IT" sz="2400" b="1" dirty="0"/>
            </a:br>
            <a:r>
              <a:rPr lang="it-IT" sz="2400" b="1" dirty="0"/>
              <a:t>3 Territorio e Beni culturali</a:t>
            </a:r>
            <a:br>
              <a:rPr lang="it-IT" sz="2400" b="1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1FBB8F-40E3-BF4F-9183-740827224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153" y="2286000"/>
            <a:ext cx="9877647" cy="4274288"/>
          </a:xfrm>
          <a:noFill/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I) Parte generale e teorico-metodologica </a:t>
            </a:r>
            <a:br>
              <a:rPr lang="it-IT" dirty="0"/>
            </a:br>
            <a:r>
              <a:rPr lang="it-IT" dirty="0"/>
              <a:t>- Introduzione allo studio ai concetti e agli strumenti metodologici fondamentali della Geografia (spazio, </a:t>
            </a:r>
            <a:r>
              <a:rPr lang="it-IT" dirty="0" err="1"/>
              <a:t>scaleterritorio</a:t>
            </a:r>
            <a:r>
              <a:rPr lang="it-IT" dirty="0"/>
              <a:t>, luogo, paesaggio, società, popolazione, </a:t>
            </a:r>
            <a:r>
              <a:rPr lang="it-IT" dirty="0" err="1"/>
              <a:t>minoranze,scale</a:t>
            </a:r>
            <a:r>
              <a:rPr lang="it-IT" dirty="0"/>
              <a:t>) e introduzione alla Cartografia, così articolata:</a:t>
            </a:r>
          </a:p>
          <a:p>
            <a:pPr marL="0" indent="0">
              <a:buNone/>
            </a:pPr>
            <a:br>
              <a:rPr lang="it-IT" dirty="0"/>
            </a:br>
            <a:r>
              <a:rPr lang="it-IT" dirty="0">
                <a:solidFill>
                  <a:srgbClr val="FF0000"/>
                </a:solidFill>
              </a:rPr>
              <a:t>1. Fare geografia: </a:t>
            </a:r>
            <a:r>
              <a:rPr lang="it-IT" dirty="0"/>
              <a:t>processi di </a:t>
            </a:r>
            <a:r>
              <a:rPr lang="it-IT" b="1" dirty="0" err="1"/>
              <a:t>territorializzazione</a:t>
            </a:r>
            <a:r>
              <a:rPr lang="it-IT" dirty="0"/>
              <a:t>, strumenti, metodi, paradigmi e finalità della geografia nel mondo contemporaneo: </a:t>
            </a:r>
            <a:r>
              <a:rPr lang="it-IT" b="1" dirty="0"/>
              <a:t>spazio e territorio</a:t>
            </a:r>
            <a:r>
              <a:rPr lang="it-IT" dirty="0"/>
              <a:t>; paesaggio e luogo, </a:t>
            </a:r>
            <a:r>
              <a:rPr lang="it-IT" b="1" dirty="0"/>
              <a:t>geografia sensibile</a:t>
            </a:r>
            <a:r>
              <a:rPr lang="it-IT" dirty="0"/>
              <a:t>, etica e “</a:t>
            </a:r>
            <a:r>
              <a:rPr lang="it-IT" b="1" dirty="0"/>
              <a:t>impegno</a:t>
            </a:r>
            <a:r>
              <a:rPr lang="it-IT" dirty="0"/>
              <a:t>” dei geografi; </a:t>
            </a:r>
            <a:br>
              <a:rPr lang="it-IT" dirty="0"/>
            </a:br>
            <a:r>
              <a:rPr lang="it-IT" dirty="0">
                <a:solidFill>
                  <a:srgbClr val="FF0000"/>
                </a:solidFill>
              </a:rPr>
              <a:t>2. Rappresentazioni e costruzione cartografica del mondo</a:t>
            </a:r>
            <a:r>
              <a:rPr lang="it-IT" dirty="0"/>
              <a:t>: elementi di storia del pensiero cartografico (misurazione e geometrizzazione del mondo); cartografia tematica.</a:t>
            </a:r>
            <a:br>
              <a:rPr lang="it-IT" dirty="0"/>
            </a:br>
            <a:r>
              <a:rPr lang="it-IT" dirty="0">
                <a:solidFill>
                  <a:srgbClr val="FF0000"/>
                </a:solidFill>
              </a:rPr>
              <a:t>3. Potere, scale, società e spazi vissuti: </a:t>
            </a:r>
            <a:r>
              <a:rPr lang="it-IT" b="1" dirty="0"/>
              <a:t>popolazione</a:t>
            </a:r>
            <a:r>
              <a:rPr lang="it-IT" dirty="0"/>
              <a:t>, </a:t>
            </a:r>
            <a:r>
              <a:rPr lang="it-IT" b="1" dirty="0"/>
              <a:t>culture, etnie, minoranze</a:t>
            </a:r>
            <a:r>
              <a:rPr lang="it-IT" dirty="0"/>
              <a:t>, lingue, religioni, mobilità; lo Stato, le organizzazioni sovra-nazionali, l’UE, la Regione, Reti.</a:t>
            </a:r>
          </a:p>
        </p:txBody>
      </p:sp>
    </p:spTree>
    <p:extLst>
      <p:ext uri="{BB962C8B-B14F-4D97-AF65-F5344CB8AC3E}">
        <p14:creationId xmlns:p14="http://schemas.microsoft.com/office/powerpoint/2010/main" val="3969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49D9FB-3D40-5A4C-BD0A-A5B58983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</a:t>
            </a:r>
            <a:r>
              <a:rPr lang="it-IT" dirty="0">
                <a:solidFill>
                  <a:srgbClr val="FF0000"/>
                </a:solidFill>
              </a:rPr>
              <a:t>I- Parte seconda: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7E3A4D-B743-2142-8BE0-6BABE8FBB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71638"/>
            <a:ext cx="9753600" cy="4195762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La geografia urbana: </a:t>
            </a:r>
          </a:p>
          <a:p>
            <a:r>
              <a:rPr lang="it-IT" sz="2400" dirty="0"/>
              <a:t>gli studi sulla città, l’urbanizzazione, le politiche urbane con particolare attenzione al rapporto fra cultura, beni culturali e la città</a:t>
            </a:r>
          </a:p>
          <a:p>
            <a:r>
              <a:rPr lang="it-IT" sz="2400" dirty="0"/>
              <a:t>spazi pubblici </a:t>
            </a:r>
          </a:p>
          <a:p>
            <a:r>
              <a:rPr lang="it-IT" sz="2400" dirty="0"/>
              <a:t>centralità e periferie, la trasformazione della città contemporanea (esempi),</a:t>
            </a:r>
          </a:p>
          <a:p>
            <a:r>
              <a:rPr lang="it-IT" sz="2400" dirty="0"/>
              <a:t> i grandi eventi e la valorizzazione della cultura e dei beni culturali, </a:t>
            </a:r>
          </a:p>
          <a:p>
            <a:r>
              <a:rPr lang="it-IT" sz="2400" dirty="0"/>
              <a:t>la città nel sud del Mondo</a:t>
            </a:r>
          </a:p>
        </p:txBody>
      </p:sp>
    </p:spTree>
    <p:extLst>
      <p:ext uri="{BB962C8B-B14F-4D97-AF65-F5344CB8AC3E}">
        <p14:creationId xmlns:p14="http://schemas.microsoft.com/office/powerpoint/2010/main" val="3376404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5FFC1-B952-8C4D-A405-D00516C0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III - Parte terza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A7F5E0-8BCF-6B43-ADD2-FBE43611D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Territorio e beni culturali</a:t>
            </a:r>
          </a:p>
          <a:p>
            <a:pPr marL="0" indent="0">
              <a:buNone/>
            </a:pPr>
            <a:br>
              <a:rPr lang="it-IT" sz="2400" dirty="0"/>
            </a:br>
            <a:r>
              <a:rPr lang="it-IT" sz="2400" dirty="0"/>
              <a:t>1. Il ruolo della geografia nei processi di valorizzazione del territorio e del patrimonio. </a:t>
            </a:r>
          </a:p>
          <a:p>
            <a:pPr marL="0" indent="0">
              <a:buNone/>
            </a:pPr>
            <a:br>
              <a:rPr lang="it-IT" sz="2400" dirty="0"/>
            </a:br>
            <a:r>
              <a:rPr lang="it-IT" sz="2400" dirty="0"/>
              <a:t>2. L’Unesco e il patrimonio dell’umanità,  il patrimonio immateriale.</a:t>
            </a:r>
          </a:p>
          <a:p>
            <a:pPr marL="0" indent="0">
              <a:buNone/>
            </a:pPr>
            <a:br>
              <a:rPr lang="it-IT" sz="2400" dirty="0"/>
            </a:br>
            <a:r>
              <a:rPr lang="it-IT" sz="2400" dirty="0"/>
              <a:t>3. Raccontare il territorio</a:t>
            </a:r>
          </a:p>
        </p:txBody>
      </p:sp>
    </p:spTree>
    <p:extLst>
      <p:ext uri="{BB962C8B-B14F-4D97-AF65-F5344CB8AC3E}">
        <p14:creationId xmlns:p14="http://schemas.microsoft.com/office/powerpoint/2010/main" val="127394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2. Programma e testi Geografia  dei Beni Culturali 2018 (trascinato)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739" y="358915"/>
            <a:ext cx="10864157" cy="61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3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0D7175-54E8-F840-AF88-88F9CEFA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863" y="100014"/>
            <a:ext cx="9786937" cy="1014412"/>
          </a:xfrm>
        </p:spPr>
        <p:txBody>
          <a:bodyPr/>
          <a:lstStyle/>
          <a:p>
            <a:r>
              <a:rPr lang="it-IT" dirty="0"/>
              <a:t>Testi consigliati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0E9AA3-BDA1-2E4A-BBC2-A9CCB882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49" y="607220"/>
            <a:ext cx="10201275" cy="615076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it-IT" b="1" dirty="0">
                <a:solidFill>
                  <a:srgbClr val="FF0000"/>
                </a:solidFill>
              </a:rPr>
              <a:t>1 Parte generale </a:t>
            </a:r>
            <a:br>
              <a:rPr lang="it-IT" dirty="0"/>
            </a:br>
            <a:r>
              <a:rPr lang="it-IT" dirty="0"/>
              <a:t>- </a:t>
            </a:r>
            <a:r>
              <a:rPr lang="it-IT" b="1" dirty="0" err="1"/>
              <a:t>Frémont</a:t>
            </a:r>
            <a:r>
              <a:rPr lang="it-IT" dirty="0"/>
              <a:t> Armand, </a:t>
            </a:r>
            <a:r>
              <a:rPr lang="it-IT" b="1" i="1" dirty="0"/>
              <a:t>Vi piace la geografia?, </a:t>
            </a:r>
            <a:r>
              <a:rPr lang="it-IT" dirty="0"/>
              <a:t>Carocci (</a:t>
            </a:r>
            <a:r>
              <a:rPr lang="it-IT" dirty="0" err="1"/>
              <a:t>coll</a:t>
            </a:r>
            <a:r>
              <a:rPr lang="it-IT" dirty="0"/>
              <a:t>. Ambiente e territorio), Roma, 2011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dirty="0"/>
              <a:t>Parti scelte </a:t>
            </a:r>
            <a:br>
              <a:rPr lang="it-IT" dirty="0"/>
            </a:br>
            <a:r>
              <a:rPr lang="it-IT" dirty="0"/>
              <a:t>- </a:t>
            </a:r>
            <a:r>
              <a:rPr lang="it-IT" b="1" dirty="0"/>
              <a:t>Turco</a:t>
            </a:r>
            <a:r>
              <a:rPr lang="it-IT" dirty="0"/>
              <a:t> A., </a:t>
            </a:r>
            <a:r>
              <a:rPr lang="it-IT" b="1" i="1" dirty="0"/>
              <a:t>Configurazioni della Territorialità</a:t>
            </a:r>
            <a:r>
              <a:rPr lang="it-IT" dirty="0"/>
              <a:t>, Angeli, Milano, 2010 (cap. 2, 8)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-  </a:t>
            </a:r>
            <a:r>
              <a:rPr lang="it-IT" b="1" dirty="0"/>
              <a:t>Spada</a:t>
            </a:r>
            <a:r>
              <a:rPr lang="it-IT" dirty="0"/>
              <a:t> A., 2007 (</a:t>
            </a:r>
            <a:r>
              <a:rPr lang="it-IT" dirty="0" err="1"/>
              <a:t>rist</a:t>
            </a:r>
            <a:r>
              <a:rPr lang="it-IT" dirty="0"/>
              <a:t>. 2013), </a:t>
            </a:r>
            <a:r>
              <a:rPr lang="it-IT" b="1" i="1" dirty="0"/>
              <a:t>Che cos'è una carta geografica</a:t>
            </a:r>
            <a:r>
              <a:rPr lang="it-IT" dirty="0"/>
              <a:t>, Carocci (Le bussole)</a:t>
            </a:r>
          </a:p>
          <a:p>
            <a:pPr marL="0" indent="0">
              <a:buNone/>
            </a:pPr>
            <a:r>
              <a:rPr lang="it-IT" dirty="0" err="1"/>
              <a:t>Docu</a:t>
            </a:r>
            <a:r>
              <a:rPr lang="it-IT" dirty="0"/>
              <a:t> Film </a:t>
            </a:r>
            <a:r>
              <a:rPr lang="it-IT" b="1" dirty="0" err="1"/>
              <a:t>Koyamiskatsi</a:t>
            </a:r>
            <a:r>
              <a:rPr lang="it-IT" b="1" dirty="0"/>
              <a:t> </a:t>
            </a:r>
            <a:br>
              <a:rPr lang="it-IT" dirty="0"/>
            </a:br>
            <a:r>
              <a:rPr lang="it-IT" dirty="0"/>
              <a:t>Regia: </a:t>
            </a:r>
            <a:r>
              <a:rPr lang="it-IT" dirty="0" err="1"/>
              <a:t>Godfrey</a:t>
            </a:r>
            <a:r>
              <a:rPr lang="it-IT" dirty="0"/>
              <a:t> Reggio, 1983, Musiche: Philip Glass, Metro </a:t>
            </a:r>
            <a:r>
              <a:rPr lang="it-IT" dirty="0" err="1"/>
              <a:t>Goldwin</a:t>
            </a:r>
            <a:r>
              <a:rPr lang="it-IT" dirty="0"/>
              <a:t> Mayer (1h,26’) </a:t>
            </a:r>
            <a:br>
              <a:rPr lang="it-IT" dirty="0"/>
            </a:br>
            <a:r>
              <a:rPr lang="it-IT" dirty="0"/>
              <a:t>Parte 1 </a:t>
            </a: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www.dailymotion.com</a:t>
            </a:r>
            <a:r>
              <a:rPr lang="it-IT" dirty="0"/>
              <a:t>/video/x1z0w8t</a:t>
            </a:r>
            <a:br>
              <a:rPr lang="it-IT" dirty="0"/>
            </a:br>
            <a:r>
              <a:rPr lang="it-IT" dirty="0"/>
              <a:t>Parte 2 </a:t>
            </a:r>
            <a:r>
              <a:rPr lang="it-IT" dirty="0">
                <a:hlinkClick r:id="rId2"/>
              </a:rPr>
              <a:t>https://www.dailymotion.com/video/x1z0w9y</a:t>
            </a: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2 Geo urbana</a:t>
            </a:r>
            <a:br>
              <a:rPr lang="it-IT" dirty="0"/>
            </a:br>
            <a:r>
              <a:rPr lang="it-IT" dirty="0"/>
              <a:t>- Governa </a:t>
            </a:r>
            <a:r>
              <a:rPr lang="it-IT" dirty="0" err="1"/>
              <a:t>F</a:t>
            </a:r>
            <a:r>
              <a:rPr lang="it-IT" dirty="0"/>
              <a:t>., </a:t>
            </a:r>
            <a:r>
              <a:rPr lang="it-IT" dirty="0" err="1"/>
              <a:t>Memoli</a:t>
            </a:r>
            <a:r>
              <a:rPr lang="it-IT" dirty="0"/>
              <a:t> M., (</a:t>
            </a:r>
            <a:r>
              <a:rPr lang="it-IT" dirty="0" err="1"/>
              <a:t>des</a:t>
            </a:r>
            <a:r>
              <a:rPr lang="it-IT" dirty="0"/>
              <a:t>), 2011, </a:t>
            </a:r>
            <a:r>
              <a:rPr lang="it-IT" b="1" i="1" dirty="0"/>
              <a:t>Geografie dell’urbano. Spazi, politiche, pratiche della città</a:t>
            </a:r>
            <a:r>
              <a:rPr lang="it-IT" dirty="0"/>
              <a:t>, Carocci, Roma (Introduzione, cap. 1, 2, 5, 9).</a:t>
            </a:r>
          </a:p>
          <a:p>
            <a:pPr marL="0" indent="0">
              <a:buNone/>
            </a:pPr>
            <a:r>
              <a:rPr lang="it-IT" dirty="0"/>
              <a:t>Cattedra </a:t>
            </a:r>
            <a:r>
              <a:rPr lang="it-IT" dirty="0" err="1"/>
              <a:t>R</a:t>
            </a:r>
            <a:r>
              <a:rPr lang="it-IT" dirty="0"/>
              <a:t>., Tanca M., </a:t>
            </a:r>
            <a:r>
              <a:rPr lang="it-IT" dirty="0" err="1"/>
              <a:t>Aru</a:t>
            </a:r>
            <a:r>
              <a:rPr lang="it-IT" dirty="0"/>
              <a:t> S., </a:t>
            </a:r>
            <a:r>
              <a:rPr lang="it-IT" dirty="0" err="1"/>
              <a:t>Troin</a:t>
            </a:r>
            <a:r>
              <a:rPr lang="it-IT" dirty="0"/>
              <a:t> </a:t>
            </a:r>
            <a:r>
              <a:rPr lang="it-IT" dirty="0" err="1"/>
              <a:t>Fl</a:t>
            </a:r>
            <a:r>
              <a:rPr lang="it-IT" dirty="0"/>
              <a:t>. (</a:t>
            </a:r>
            <a:r>
              <a:rPr lang="it-IT" dirty="0" err="1"/>
              <a:t>eds</a:t>
            </a:r>
            <a:r>
              <a:rPr lang="it-IT" dirty="0"/>
              <a:t>). </a:t>
            </a:r>
            <a:r>
              <a:rPr lang="it-IT" b="1" i="1" dirty="0"/>
              <a:t>Cagliari. Visioni e geografie di una città</a:t>
            </a:r>
            <a:r>
              <a:rPr lang="it-IT" dirty="0"/>
              <a:t>, Franco Angeli, Roma, 2020 in corso di stampa (parti scelte)</a:t>
            </a:r>
          </a:p>
          <a:p>
            <a:pPr marL="0" indent="0">
              <a:buNone/>
            </a:pPr>
            <a:r>
              <a:rPr lang="it-IT" dirty="0"/>
              <a:t>Cattedra </a:t>
            </a:r>
            <a:r>
              <a:rPr lang="it-IT" dirty="0" err="1"/>
              <a:t>R</a:t>
            </a:r>
            <a:r>
              <a:rPr lang="it-IT" dirty="0"/>
              <a:t>. 2005, « Paesaggi urbani e pratiche territoriali tra eredità e innovazione », in : 1995, Cattedra </a:t>
            </a:r>
            <a:r>
              <a:rPr lang="it-IT" dirty="0" err="1"/>
              <a:t>R</a:t>
            </a:r>
            <a:r>
              <a:rPr lang="it-IT" dirty="0"/>
              <a:t>. &amp; </a:t>
            </a:r>
            <a:r>
              <a:rPr lang="it-IT" dirty="0" err="1"/>
              <a:t>Memoli</a:t>
            </a:r>
            <a:r>
              <a:rPr lang="it-IT" dirty="0"/>
              <a:t> M. (</a:t>
            </a:r>
            <a:r>
              <a:rPr lang="it-IT" dirty="0" err="1"/>
              <a:t>eds</a:t>
            </a:r>
            <a:r>
              <a:rPr lang="it-IT" dirty="0"/>
              <a:t>), La città ineguale. Pratiche culturali e organizzazione della marginalità in Africa e America Latina, Milano, </a:t>
            </a:r>
            <a:r>
              <a:rPr lang="it-IT" dirty="0" err="1"/>
              <a:t>Unicopli</a:t>
            </a:r>
            <a:r>
              <a:rPr lang="it-IT" dirty="0"/>
              <a:t>, pp. 25-62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br>
              <a:rPr lang="it-IT" dirty="0"/>
            </a:br>
            <a:r>
              <a:rPr lang="it-IT" dirty="0"/>
              <a:t>-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459E71E-009A-5A4E-A504-412B21C99921}"/>
              </a:ext>
            </a:extLst>
          </p:cNvPr>
          <p:cNvSpPr/>
          <p:nvPr/>
        </p:nvSpPr>
        <p:spPr>
          <a:xfrm>
            <a:off x="654149" y="-1713429"/>
            <a:ext cx="2435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Vi piace la geografia ?, </a:t>
            </a:r>
          </a:p>
        </p:txBody>
      </p:sp>
    </p:spTree>
    <p:extLst>
      <p:ext uri="{BB962C8B-B14F-4D97-AF65-F5344CB8AC3E}">
        <p14:creationId xmlns:p14="http://schemas.microsoft.com/office/powerpoint/2010/main" val="1564944876"/>
      </p:ext>
    </p:extLst>
  </p:cSld>
  <p:clrMapOvr>
    <a:masterClrMapping/>
  </p:clrMapOvr>
</p:sld>
</file>

<file path=ppt/theme/theme1.xml><?xml version="1.0" encoding="utf-8"?>
<a:theme xmlns:a="http://schemas.openxmlformats.org/drawingml/2006/main" name="Ritaglio">
  <a:themeElements>
    <a:clrScheme name="Ritaglio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itaglio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itagl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1863</Words>
  <Application>Microsoft Macintosh PowerPoint</Application>
  <PresentationFormat>Widescreen</PresentationFormat>
  <Paragraphs>131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Calibri</vt:lpstr>
      <vt:lpstr>Franklin Gothic Book</vt:lpstr>
      <vt:lpstr>Ritaglio</vt:lpstr>
      <vt:lpstr>Geografia DEI BENI CULTURALI 0. Presentazione corso</vt:lpstr>
      <vt:lpstr>Presentazione standard di PowerPoint</vt:lpstr>
      <vt:lpstr>Obiettivi </vt:lpstr>
      <vt:lpstr>Abilità comunicative</vt:lpstr>
      <vt:lpstr>Contenuti: 3 parti principali 1 Generale 2 Geo urbana e grandi eventi 3 Territorio e Beni culturali </vt:lpstr>
      <vt:lpstr>II- Parte seconda:</vt:lpstr>
      <vt:lpstr>III - Parte terza</vt:lpstr>
      <vt:lpstr>Presentazione standard di PowerPoint</vt:lpstr>
      <vt:lpstr>Testi consigliati</vt:lpstr>
      <vt:lpstr>3. Territorio e beni culturali</vt:lpstr>
      <vt:lpstr>Parte generale</vt:lpstr>
      <vt:lpstr>CARTOGRAFIA</vt:lpstr>
      <vt:lpstr>Al-Idrisi – XII sec.-  Tavola di Ruggero II</vt:lpstr>
      <vt:lpstr>Presentazione standard di PowerPoint</vt:lpstr>
      <vt:lpstr>Presentazione standard di PowerPoint</vt:lpstr>
      <vt:lpstr>Catttedra R., Tanca M., Aru S., Troin F., 2020 (in corso di stampa), Cagliari. Geografie e visioni di una città, Angeli, Milano </vt:lpstr>
      <vt:lpstr>3. Territorio e beni culturali</vt:lpstr>
      <vt:lpstr>Cosmomed           Link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geografia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DEI Beni culturali</dc:title>
  <dc:creator>Raffaele Cattedra</dc:creator>
  <cp:lastModifiedBy>Raffaele Cattedra</cp:lastModifiedBy>
  <cp:revision>10</cp:revision>
  <dcterms:created xsi:type="dcterms:W3CDTF">2020-10-12T15:32:22Z</dcterms:created>
  <dcterms:modified xsi:type="dcterms:W3CDTF">2020-11-11T15:07:05Z</dcterms:modified>
</cp:coreProperties>
</file>